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8" r:id="rId3"/>
    <p:sldId id="267" r:id="rId4"/>
    <p:sldId id="269" r:id="rId5"/>
    <p:sldId id="270" r:id="rId6"/>
    <p:sldId id="259" r:id="rId7"/>
    <p:sldId id="260" r:id="rId8"/>
    <p:sldId id="261" r:id="rId9"/>
    <p:sldId id="257" r:id="rId10"/>
    <p:sldId id="268" r:id="rId11"/>
    <p:sldId id="26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CDD"/>
    <a:srgbClr val="BFD198"/>
    <a:srgbClr val="4BB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3"/>
  </p:normalViewPr>
  <p:slideViewPr>
    <p:cSldViewPr snapToGrid="0" snapToObjects="1">
      <p:cViewPr>
        <p:scale>
          <a:sx n="85" d="100"/>
          <a:sy n="85" d="100"/>
        </p:scale>
        <p:origin x="14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B30E3-7E51-457C-9C17-1583A4FA5BA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5F39EB-8636-47A9-BD84-5B50A05A1A94}">
      <dgm:prSet/>
      <dgm:spPr/>
      <dgm:t>
        <a:bodyPr/>
        <a:lstStyle/>
        <a:p>
          <a:r>
            <a:rPr lang="en-US" dirty="0"/>
            <a:t>Can I contribute to my IRA and my work retirement plan (Ex. 401k)?</a:t>
          </a:r>
        </a:p>
      </dgm:t>
    </dgm:pt>
    <dgm:pt modelId="{4414274B-5E9C-4939-87AD-DE46A74608DB}" type="parTrans" cxnId="{4154B13F-BFBC-48E4-9EBD-51E6FD791839}">
      <dgm:prSet/>
      <dgm:spPr/>
      <dgm:t>
        <a:bodyPr/>
        <a:lstStyle/>
        <a:p>
          <a:endParaRPr lang="en-US"/>
        </a:p>
      </dgm:t>
    </dgm:pt>
    <dgm:pt modelId="{6EAA3354-ABF9-49DF-8476-98E26A3851B3}" type="sibTrans" cxnId="{4154B13F-BFBC-48E4-9EBD-51E6FD791839}">
      <dgm:prSet/>
      <dgm:spPr/>
      <dgm:t>
        <a:bodyPr/>
        <a:lstStyle/>
        <a:p>
          <a:endParaRPr lang="en-US"/>
        </a:p>
      </dgm:t>
    </dgm:pt>
    <dgm:pt modelId="{8010688F-B172-4634-8E5A-6497A1F9101B}">
      <dgm:prSet/>
      <dgm:spPr/>
      <dgm:t>
        <a:bodyPr/>
        <a:lstStyle/>
        <a:p>
          <a:r>
            <a:rPr lang="en-US" dirty="0"/>
            <a:t>Can I convert a Traditional IRA to a Roth IRA?</a:t>
          </a:r>
        </a:p>
      </dgm:t>
    </dgm:pt>
    <dgm:pt modelId="{ACC9A02B-6D20-4AE0-A508-8B1248E00C9C}" type="parTrans" cxnId="{8F54C3D5-BF93-475B-AB9C-C0684E7C40F8}">
      <dgm:prSet/>
      <dgm:spPr/>
      <dgm:t>
        <a:bodyPr/>
        <a:lstStyle/>
        <a:p>
          <a:endParaRPr lang="en-US"/>
        </a:p>
      </dgm:t>
    </dgm:pt>
    <dgm:pt modelId="{53FD3344-C881-4EFC-93B9-DC055B25075C}" type="sibTrans" cxnId="{8F54C3D5-BF93-475B-AB9C-C0684E7C40F8}">
      <dgm:prSet/>
      <dgm:spPr/>
      <dgm:t>
        <a:bodyPr/>
        <a:lstStyle/>
        <a:p>
          <a:endParaRPr lang="en-US"/>
        </a:p>
      </dgm:t>
    </dgm:pt>
    <dgm:pt modelId="{DD81B1AD-D71E-47CD-A966-13020B5E5240}">
      <dgm:prSet/>
      <dgm:spPr/>
      <dgm:t>
        <a:bodyPr/>
        <a:lstStyle/>
        <a:p>
          <a:r>
            <a:rPr lang="en-US" dirty="0"/>
            <a:t>Can I contribute to both types of IRAs?</a:t>
          </a:r>
        </a:p>
      </dgm:t>
    </dgm:pt>
    <dgm:pt modelId="{B0EFA32E-838C-4369-ACA0-5105D7B759FE}" type="parTrans" cxnId="{DD8036E4-F0D7-49C6-9710-948F0CBC0D12}">
      <dgm:prSet/>
      <dgm:spPr/>
      <dgm:t>
        <a:bodyPr/>
        <a:lstStyle/>
        <a:p>
          <a:endParaRPr lang="en-US"/>
        </a:p>
      </dgm:t>
    </dgm:pt>
    <dgm:pt modelId="{733F75D7-6D63-400C-844C-12421AFAA2F4}" type="sibTrans" cxnId="{DD8036E4-F0D7-49C6-9710-948F0CBC0D12}">
      <dgm:prSet/>
      <dgm:spPr/>
      <dgm:t>
        <a:bodyPr/>
        <a:lstStyle/>
        <a:p>
          <a:endParaRPr lang="en-US"/>
        </a:p>
      </dgm:t>
    </dgm:pt>
    <dgm:pt modelId="{2AE17B71-4C09-4D15-AF74-3DAE7C3993AE}">
      <dgm:prSet/>
      <dgm:spPr/>
      <dgm:t>
        <a:bodyPr/>
        <a:lstStyle/>
        <a:p>
          <a:r>
            <a:rPr lang="en-US" dirty="0"/>
            <a:t>Is it too late for me to contribute for 2021?</a:t>
          </a:r>
        </a:p>
      </dgm:t>
    </dgm:pt>
    <dgm:pt modelId="{9E4191E7-3026-4E52-B910-6FFAA2FA2033}" type="parTrans" cxnId="{EAD7510F-E1D3-4D8A-8DD1-35EDEA6E8EF2}">
      <dgm:prSet/>
      <dgm:spPr/>
      <dgm:t>
        <a:bodyPr/>
        <a:lstStyle/>
        <a:p>
          <a:endParaRPr lang="en-US"/>
        </a:p>
      </dgm:t>
    </dgm:pt>
    <dgm:pt modelId="{33285CC7-2523-40E4-A25C-69D9377B8A88}" type="sibTrans" cxnId="{EAD7510F-E1D3-4D8A-8DD1-35EDEA6E8EF2}">
      <dgm:prSet/>
      <dgm:spPr/>
      <dgm:t>
        <a:bodyPr/>
        <a:lstStyle/>
        <a:p>
          <a:endParaRPr lang="en-US"/>
        </a:p>
      </dgm:t>
    </dgm:pt>
    <dgm:pt modelId="{F0F969B8-C1D8-435B-A9AB-E79777C450E7}">
      <dgm:prSet/>
      <dgm:spPr/>
      <dgm:t>
        <a:bodyPr/>
        <a:lstStyle/>
        <a:p>
          <a:r>
            <a:rPr lang="en-US" dirty="0"/>
            <a:t>Is your beneficiary designation up to date?</a:t>
          </a:r>
        </a:p>
      </dgm:t>
    </dgm:pt>
    <dgm:pt modelId="{FDBA9996-751E-4F97-A844-6E8F22328E2F}" type="parTrans" cxnId="{8D4B20E6-B40B-4EB9-BAF6-FA8684BCD8E8}">
      <dgm:prSet/>
      <dgm:spPr/>
      <dgm:t>
        <a:bodyPr/>
        <a:lstStyle/>
        <a:p>
          <a:endParaRPr lang="en-US"/>
        </a:p>
      </dgm:t>
    </dgm:pt>
    <dgm:pt modelId="{27720297-0107-407A-9F10-09045E47F664}" type="sibTrans" cxnId="{8D4B20E6-B40B-4EB9-BAF6-FA8684BCD8E8}">
      <dgm:prSet/>
      <dgm:spPr/>
      <dgm:t>
        <a:bodyPr/>
        <a:lstStyle/>
        <a:p>
          <a:endParaRPr lang="en-US"/>
        </a:p>
      </dgm:t>
    </dgm:pt>
    <dgm:pt modelId="{4FFE56BD-B8C3-0B45-B137-2E859C4E2467}">
      <dgm:prSet/>
      <dgm:spPr/>
      <dgm:t>
        <a:bodyPr/>
        <a:lstStyle/>
        <a:p>
          <a:r>
            <a:rPr lang="en-US" dirty="0"/>
            <a:t>Can my minor child open an IRA?</a:t>
          </a:r>
        </a:p>
      </dgm:t>
    </dgm:pt>
    <dgm:pt modelId="{5F72FA1E-BD90-1944-A3E5-A89E14E10FD7}" type="parTrans" cxnId="{BA744E73-0CF4-2942-8B15-9E1F5F2A1231}">
      <dgm:prSet/>
      <dgm:spPr/>
      <dgm:t>
        <a:bodyPr/>
        <a:lstStyle/>
        <a:p>
          <a:endParaRPr lang="en-US"/>
        </a:p>
      </dgm:t>
    </dgm:pt>
    <dgm:pt modelId="{197BA37B-EF64-C641-B908-3EBD9230B911}" type="sibTrans" cxnId="{BA744E73-0CF4-2942-8B15-9E1F5F2A1231}">
      <dgm:prSet/>
      <dgm:spPr/>
      <dgm:t>
        <a:bodyPr/>
        <a:lstStyle/>
        <a:p>
          <a:endParaRPr lang="en-US"/>
        </a:p>
      </dgm:t>
    </dgm:pt>
    <dgm:pt modelId="{CC2B9985-3667-8D41-A276-64FBAA5604A2}" type="pres">
      <dgm:prSet presAssocID="{95EB30E3-7E51-457C-9C17-1583A4FA5BA7}" presName="vert0" presStyleCnt="0">
        <dgm:presLayoutVars>
          <dgm:dir/>
          <dgm:animOne val="branch"/>
          <dgm:animLvl val="lvl"/>
        </dgm:presLayoutVars>
      </dgm:prSet>
      <dgm:spPr/>
    </dgm:pt>
    <dgm:pt modelId="{D33761FB-821B-A540-AB6C-DDBA03685196}" type="pres">
      <dgm:prSet presAssocID="{AA5F39EB-8636-47A9-BD84-5B50A05A1A94}" presName="thickLine" presStyleLbl="alignNode1" presStyleIdx="0" presStyleCnt="6"/>
      <dgm:spPr/>
    </dgm:pt>
    <dgm:pt modelId="{001AD217-5C59-5249-83CA-C060A07DCD17}" type="pres">
      <dgm:prSet presAssocID="{AA5F39EB-8636-47A9-BD84-5B50A05A1A94}" presName="horz1" presStyleCnt="0"/>
      <dgm:spPr/>
    </dgm:pt>
    <dgm:pt modelId="{D74A57C6-A07B-A541-B38A-92AF8FBF6367}" type="pres">
      <dgm:prSet presAssocID="{AA5F39EB-8636-47A9-BD84-5B50A05A1A94}" presName="tx1" presStyleLbl="revTx" presStyleIdx="0" presStyleCnt="6"/>
      <dgm:spPr/>
    </dgm:pt>
    <dgm:pt modelId="{11318C8F-45A6-6147-99C2-67D734335396}" type="pres">
      <dgm:prSet presAssocID="{AA5F39EB-8636-47A9-BD84-5B50A05A1A94}" presName="vert1" presStyleCnt="0"/>
      <dgm:spPr/>
    </dgm:pt>
    <dgm:pt modelId="{E0CA1CF4-FE03-2F49-9EF0-A4307215F9AD}" type="pres">
      <dgm:prSet presAssocID="{DD81B1AD-D71E-47CD-A966-13020B5E5240}" presName="thickLine" presStyleLbl="alignNode1" presStyleIdx="1" presStyleCnt="6"/>
      <dgm:spPr/>
    </dgm:pt>
    <dgm:pt modelId="{62D9574F-468E-D746-ACDA-F9D4E9940FAE}" type="pres">
      <dgm:prSet presAssocID="{DD81B1AD-D71E-47CD-A966-13020B5E5240}" presName="horz1" presStyleCnt="0"/>
      <dgm:spPr/>
    </dgm:pt>
    <dgm:pt modelId="{F1533859-3CCD-C547-991C-FF39485FEADC}" type="pres">
      <dgm:prSet presAssocID="{DD81B1AD-D71E-47CD-A966-13020B5E5240}" presName="tx1" presStyleLbl="revTx" presStyleIdx="1" presStyleCnt="6"/>
      <dgm:spPr/>
    </dgm:pt>
    <dgm:pt modelId="{3CA2A5B1-114F-A848-A864-D5C6831D414B}" type="pres">
      <dgm:prSet presAssocID="{DD81B1AD-D71E-47CD-A966-13020B5E5240}" presName="vert1" presStyleCnt="0"/>
      <dgm:spPr/>
    </dgm:pt>
    <dgm:pt modelId="{5B2A7C4C-4141-BC45-8B6A-849DA1996B07}" type="pres">
      <dgm:prSet presAssocID="{8010688F-B172-4634-8E5A-6497A1F9101B}" presName="thickLine" presStyleLbl="alignNode1" presStyleIdx="2" presStyleCnt="6"/>
      <dgm:spPr/>
    </dgm:pt>
    <dgm:pt modelId="{C21C016B-5459-7E4E-A9B7-6A50BA8DE14A}" type="pres">
      <dgm:prSet presAssocID="{8010688F-B172-4634-8E5A-6497A1F9101B}" presName="horz1" presStyleCnt="0"/>
      <dgm:spPr/>
    </dgm:pt>
    <dgm:pt modelId="{34A458B9-52BF-E34D-B701-B21C9F8F7215}" type="pres">
      <dgm:prSet presAssocID="{8010688F-B172-4634-8E5A-6497A1F9101B}" presName="tx1" presStyleLbl="revTx" presStyleIdx="2" presStyleCnt="6"/>
      <dgm:spPr/>
    </dgm:pt>
    <dgm:pt modelId="{445205B6-0B7F-104E-B992-5473FD612CAF}" type="pres">
      <dgm:prSet presAssocID="{8010688F-B172-4634-8E5A-6497A1F9101B}" presName="vert1" presStyleCnt="0"/>
      <dgm:spPr/>
    </dgm:pt>
    <dgm:pt modelId="{DEC8F66D-739A-6544-A813-AD7A54DE68D0}" type="pres">
      <dgm:prSet presAssocID="{2AE17B71-4C09-4D15-AF74-3DAE7C3993AE}" presName="thickLine" presStyleLbl="alignNode1" presStyleIdx="3" presStyleCnt="6"/>
      <dgm:spPr/>
    </dgm:pt>
    <dgm:pt modelId="{B3A4A91E-FF5F-DB46-B314-251A52E3BC0C}" type="pres">
      <dgm:prSet presAssocID="{2AE17B71-4C09-4D15-AF74-3DAE7C3993AE}" presName="horz1" presStyleCnt="0"/>
      <dgm:spPr/>
    </dgm:pt>
    <dgm:pt modelId="{2162814D-AD61-6F43-A2B9-C9A1474342A4}" type="pres">
      <dgm:prSet presAssocID="{2AE17B71-4C09-4D15-AF74-3DAE7C3993AE}" presName="tx1" presStyleLbl="revTx" presStyleIdx="3" presStyleCnt="6"/>
      <dgm:spPr/>
    </dgm:pt>
    <dgm:pt modelId="{5CDDE9FF-905A-6F46-8D0B-F61550265588}" type="pres">
      <dgm:prSet presAssocID="{2AE17B71-4C09-4D15-AF74-3DAE7C3993AE}" presName="vert1" presStyleCnt="0"/>
      <dgm:spPr/>
    </dgm:pt>
    <dgm:pt modelId="{F9D71556-9B8C-E940-827C-44DFF1AE5DB9}" type="pres">
      <dgm:prSet presAssocID="{4FFE56BD-B8C3-0B45-B137-2E859C4E2467}" presName="thickLine" presStyleLbl="alignNode1" presStyleIdx="4" presStyleCnt="6"/>
      <dgm:spPr/>
    </dgm:pt>
    <dgm:pt modelId="{BFEF2E45-FE68-7B46-8A8E-334243DA2125}" type="pres">
      <dgm:prSet presAssocID="{4FFE56BD-B8C3-0B45-B137-2E859C4E2467}" presName="horz1" presStyleCnt="0"/>
      <dgm:spPr/>
    </dgm:pt>
    <dgm:pt modelId="{A4B0C67D-C939-8C4F-B268-5307EA1D8D2A}" type="pres">
      <dgm:prSet presAssocID="{4FFE56BD-B8C3-0B45-B137-2E859C4E2467}" presName="tx1" presStyleLbl="revTx" presStyleIdx="4" presStyleCnt="6"/>
      <dgm:spPr/>
    </dgm:pt>
    <dgm:pt modelId="{B6EC8C4D-6D72-C048-A303-EAB19F6554B4}" type="pres">
      <dgm:prSet presAssocID="{4FFE56BD-B8C3-0B45-B137-2E859C4E2467}" presName="vert1" presStyleCnt="0"/>
      <dgm:spPr/>
    </dgm:pt>
    <dgm:pt modelId="{B29A990B-8A36-EA41-A3AF-33C0F209CD2A}" type="pres">
      <dgm:prSet presAssocID="{F0F969B8-C1D8-435B-A9AB-E79777C450E7}" presName="thickLine" presStyleLbl="alignNode1" presStyleIdx="5" presStyleCnt="6"/>
      <dgm:spPr/>
    </dgm:pt>
    <dgm:pt modelId="{D4ACA6AD-A18E-B842-AE4E-8E7A9E2A5DEF}" type="pres">
      <dgm:prSet presAssocID="{F0F969B8-C1D8-435B-A9AB-E79777C450E7}" presName="horz1" presStyleCnt="0"/>
      <dgm:spPr/>
    </dgm:pt>
    <dgm:pt modelId="{0EE3FCCD-B35C-2848-A7FF-045D751659CF}" type="pres">
      <dgm:prSet presAssocID="{F0F969B8-C1D8-435B-A9AB-E79777C450E7}" presName="tx1" presStyleLbl="revTx" presStyleIdx="5" presStyleCnt="6"/>
      <dgm:spPr/>
    </dgm:pt>
    <dgm:pt modelId="{A3FF0D49-8BDE-DA4E-A06A-37CC345F56E9}" type="pres">
      <dgm:prSet presAssocID="{F0F969B8-C1D8-435B-A9AB-E79777C450E7}" presName="vert1" presStyleCnt="0"/>
      <dgm:spPr/>
    </dgm:pt>
  </dgm:ptLst>
  <dgm:cxnLst>
    <dgm:cxn modelId="{1522260C-0117-D74F-AADF-2B230BAB8E34}" type="presOf" srcId="{2AE17B71-4C09-4D15-AF74-3DAE7C3993AE}" destId="{2162814D-AD61-6F43-A2B9-C9A1474342A4}" srcOrd="0" destOrd="0" presId="urn:microsoft.com/office/officeart/2008/layout/LinedList"/>
    <dgm:cxn modelId="{EAD7510F-E1D3-4D8A-8DD1-35EDEA6E8EF2}" srcId="{95EB30E3-7E51-457C-9C17-1583A4FA5BA7}" destId="{2AE17B71-4C09-4D15-AF74-3DAE7C3993AE}" srcOrd="3" destOrd="0" parTransId="{9E4191E7-3026-4E52-B910-6FFAA2FA2033}" sibTransId="{33285CC7-2523-40E4-A25C-69D9377B8A88}"/>
    <dgm:cxn modelId="{E574E71D-D97E-1C4C-B062-20B5319D7823}" type="presOf" srcId="{4FFE56BD-B8C3-0B45-B137-2E859C4E2467}" destId="{A4B0C67D-C939-8C4F-B268-5307EA1D8D2A}" srcOrd="0" destOrd="0" presId="urn:microsoft.com/office/officeart/2008/layout/LinedList"/>
    <dgm:cxn modelId="{4154B13F-BFBC-48E4-9EBD-51E6FD791839}" srcId="{95EB30E3-7E51-457C-9C17-1583A4FA5BA7}" destId="{AA5F39EB-8636-47A9-BD84-5B50A05A1A94}" srcOrd="0" destOrd="0" parTransId="{4414274B-5E9C-4939-87AD-DE46A74608DB}" sibTransId="{6EAA3354-ABF9-49DF-8476-98E26A3851B3}"/>
    <dgm:cxn modelId="{A5C4F34D-71F7-9B4F-95C7-4D1886061F2B}" type="presOf" srcId="{95EB30E3-7E51-457C-9C17-1583A4FA5BA7}" destId="{CC2B9985-3667-8D41-A276-64FBAA5604A2}" srcOrd="0" destOrd="0" presId="urn:microsoft.com/office/officeart/2008/layout/LinedList"/>
    <dgm:cxn modelId="{679A4461-DA01-2945-8407-359D05BA5D5A}" type="presOf" srcId="{DD81B1AD-D71E-47CD-A966-13020B5E5240}" destId="{F1533859-3CCD-C547-991C-FF39485FEADC}" srcOrd="0" destOrd="0" presId="urn:microsoft.com/office/officeart/2008/layout/LinedList"/>
    <dgm:cxn modelId="{BA744E73-0CF4-2942-8B15-9E1F5F2A1231}" srcId="{95EB30E3-7E51-457C-9C17-1583A4FA5BA7}" destId="{4FFE56BD-B8C3-0B45-B137-2E859C4E2467}" srcOrd="4" destOrd="0" parTransId="{5F72FA1E-BD90-1944-A3E5-A89E14E10FD7}" sibTransId="{197BA37B-EF64-C641-B908-3EBD9230B911}"/>
    <dgm:cxn modelId="{14A53E94-14AC-204B-A18C-F0B2CCC62294}" type="presOf" srcId="{8010688F-B172-4634-8E5A-6497A1F9101B}" destId="{34A458B9-52BF-E34D-B701-B21C9F8F7215}" srcOrd="0" destOrd="0" presId="urn:microsoft.com/office/officeart/2008/layout/LinedList"/>
    <dgm:cxn modelId="{BAFACECD-CF3E-3447-8E5B-4166D682D5F2}" type="presOf" srcId="{AA5F39EB-8636-47A9-BD84-5B50A05A1A94}" destId="{D74A57C6-A07B-A541-B38A-92AF8FBF6367}" srcOrd="0" destOrd="0" presId="urn:microsoft.com/office/officeart/2008/layout/LinedList"/>
    <dgm:cxn modelId="{8F54C3D5-BF93-475B-AB9C-C0684E7C40F8}" srcId="{95EB30E3-7E51-457C-9C17-1583A4FA5BA7}" destId="{8010688F-B172-4634-8E5A-6497A1F9101B}" srcOrd="2" destOrd="0" parTransId="{ACC9A02B-6D20-4AE0-A508-8B1248E00C9C}" sibTransId="{53FD3344-C881-4EFC-93B9-DC055B25075C}"/>
    <dgm:cxn modelId="{DD8036E4-F0D7-49C6-9710-948F0CBC0D12}" srcId="{95EB30E3-7E51-457C-9C17-1583A4FA5BA7}" destId="{DD81B1AD-D71E-47CD-A966-13020B5E5240}" srcOrd="1" destOrd="0" parTransId="{B0EFA32E-838C-4369-ACA0-5105D7B759FE}" sibTransId="{733F75D7-6D63-400C-844C-12421AFAA2F4}"/>
    <dgm:cxn modelId="{8D4B20E6-B40B-4EB9-BAF6-FA8684BCD8E8}" srcId="{95EB30E3-7E51-457C-9C17-1583A4FA5BA7}" destId="{F0F969B8-C1D8-435B-A9AB-E79777C450E7}" srcOrd="5" destOrd="0" parTransId="{FDBA9996-751E-4F97-A844-6E8F22328E2F}" sibTransId="{27720297-0107-407A-9F10-09045E47F664}"/>
    <dgm:cxn modelId="{55050BF5-C6D1-9849-9E6F-41BBD900BC03}" type="presOf" srcId="{F0F969B8-C1D8-435B-A9AB-E79777C450E7}" destId="{0EE3FCCD-B35C-2848-A7FF-045D751659CF}" srcOrd="0" destOrd="0" presId="urn:microsoft.com/office/officeart/2008/layout/LinedList"/>
    <dgm:cxn modelId="{17FAF7DE-71AD-924A-A2E2-45170D07D78F}" type="presParOf" srcId="{CC2B9985-3667-8D41-A276-64FBAA5604A2}" destId="{D33761FB-821B-A540-AB6C-DDBA03685196}" srcOrd="0" destOrd="0" presId="urn:microsoft.com/office/officeart/2008/layout/LinedList"/>
    <dgm:cxn modelId="{25E90848-D6F1-C44E-9BF3-D2448F1153FD}" type="presParOf" srcId="{CC2B9985-3667-8D41-A276-64FBAA5604A2}" destId="{001AD217-5C59-5249-83CA-C060A07DCD17}" srcOrd="1" destOrd="0" presId="urn:microsoft.com/office/officeart/2008/layout/LinedList"/>
    <dgm:cxn modelId="{E36B8729-34F1-9B44-8A45-FFF15F36D2D6}" type="presParOf" srcId="{001AD217-5C59-5249-83CA-C060A07DCD17}" destId="{D74A57C6-A07B-A541-B38A-92AF8FBF6367}" srcOrd="0" destOrd="0" presId="urn:microsoft.com/office/officeart/2008/layout/LinedList"/>
    <dgm:cxn modelId="{20EDE6E3-0716-F940-B42B-FC932D49CF7F}" type="presParOf" srcId="{001AD217-5C59-5249-83CA-C060A07DCD17}" destId="{11318C8F-45A6-6147-99C2-67D734335396}" srcOrd="1" destOrd="0" presId="urn:microsoft.com/office/officeart/2008/layout/LinedList"/>
    <dgm:cxn modelId="{F75C4FC8-1F84-924D-B582-6F2FC5BC787D}" type="presParOf" srcId="{CC2B9985-3667-8D41-A276-64FBAA5604A2}" destId="{E0CA1CF4-FE03-2F49-9EF0-A4307215F9AD}" srcOrd="2" destOrd="0" presId="urn:microsoft.com/office/officeart/2008/layout/LinedList"/>
    <dgm:cxn modelId="{8BE209F5-1277-414E-BA5F-AF0D3606DABC}" type="presParOf" srcId="{CC2B9985-3667-8D41-A276-64FBAA5604A2}" destId="{62D9574F-468E-D746-ACDA-F9D4E9940FAE}" srcOrd="3" destOrd="0" presId="urn:microsoft.com/office/officeart/2008/layout/LinedList"/>
    <dgm:cxn modelId="{A246E6DE-C4ED-A149-A4A2-06A6259A3BC0}" type="presParOf" srcId="{62D9574F-468E-D746-ACDA-F9D4E9940FAE}" destId="{F1533859-3CCD-C547-991C-FF39485FEADC}" srcOrd="0" destOrd="0" presId="urn:microsoft.com/office/officeart/2008/layout/LinedList"/>
    <dgm:cxn modelId="{4278F889-B6A4-7643-B7CB-8B9BBEA63851}" type="presParOf" srcId="{62D9574F-468E-D746-ACDA-F9D4E9940FAE}" destId="{3CA2A5B1-114F-A848-A864-D5C6831D414B}" srcOrd="1" destOrd="0" presId="urn:microsoft.com/office/officeart/2008/layout/LinedList"/>
    <dgm:cxn modelId="{83841861-82C5-164B-B688-7AF7A8560042}" type="presParOf" srcId="{CC2B9985-3667-8D41-A276-64FBAA5604A2}" destId="{5B2A7C4C-4141-BC45-8B6A-849DA1996B07}" srcOrd="4" destOrd="0" presId="urn:microsoft.com/office/officeart/2008/layout/LinedList"/>
    <dgm:cxn modelId="{1653009C-646E-8646-8BCD-98488F3CBB36}" type="presParOf" srcId="{CC2B9985-3667-8D41-A276-64FBAA5604A2}" destId="{C21C016B-5459-7E4E-A9B7-6A50BA8DE14A}" srcOrd="5" destOrd="0" presId="urn:microsoft.com/office/officeart/2008/layout/LinedList"/>
    <dgm:cxn modelId="{6AE97E09-3DA3-4341-8F09-BADAD5E6A755}" type="presParOf" srcId="{C21C016B-5459-7E4E-A9B7-6A50BA8DE14A}" destId="{34A458B9-52BF-E34D-B701-B21C9F8F7215}" srcOrd="0" destOrd="0" presId="urn:microsoft.com/office/officeart/2008/layout/LinedList"/>
    <dgm:cxn modelId="{83687F3D-F237-CF40-8546-B93D123673B1}" type="presParOf" srcId="{C21C016B-5459-7E4E-A9B7-6A50BA8DE14A}" destId="{445205B6-0B7F-104E-B992-5473FD612CAF}" srcOrd="1" destOrd="0" presId="urn:microsoft.com/office/officeart/2008/layout/LinedList"/>
    <dgm:cxn modelId="{BB8A0081-B3B2-9646-8B9B-C62F04413626}" type="presParOf" srcId="{CC2B9985-3667-8D41-A276-64FBAA5604A2}" destId="{DEC8F66D-739A-6544-A813-AD7A54DE68D0}" srcOrd="6" destOrd="0" presId="urn:microsoft.com/office/officeart/2008/layout/LinedList"/>
    <dgm:cxn modelId="{A8DC22C6-AF0F-9E44-97CB-B2C0151E99B0}" type="presParOf" srcId="{CC2B9985-3667-8D41-A276-64FBAA5604A2}" destId="{B3A4A91E-FF5F-DB46-B314-251A52E3BC0C}" srcOrd="7" destOrd="0" presId="urn:microsoft.com/office/officeart/2008/layout/LinedList"/>
    <dgm:cxn modelId="{A5A8FA21-A30D-CB4C-8763-0B4A25879137}" type="presParOf" srcId="{B3A4A91E-FF5F-DB46-B314-251A52E3BC0C}" destId="{2162814D-AD61-6F43-A2B9-C9A1474342A4}" srcOrd="0" destOrd="0" presId="urn:microsoft.com/office/officeart/2008/layout/LinedList"/>
    <dgm:cxn modelId="{412F6595-C63A-9F4D-B6AE-5EE8922EF484}" type="presParOf" srcId="{B3A4A91E-FF5F-DB46-B314-251A52E3BC0C}" destId="{5CDDE9FF-905A-6F46-8D0B-F61550265588}" srcOrd="1" destOrd="0" presId="urn:microsoft.com/office/officeart/2008/layout/LinedList"/>
    <dgm:cxn modelId="{02104ED9-C436-1C4D-87D9-C1C70BDD1666}" type="presParOf" srcId="{CC2B9985-3667-8D41-A276-64FBAA5604A2}" destId="{F9D71556-9B8C-E940-827C-44DFF1AE5DB9}" srcOrd="8" destOrd="0" presId="urn:microsoft.com/office/officeart/2008/layout/LinedList"/>
    <dgm:cxn modelId="{E438D6AC-30CC-0E4C-8CE9-124C9D2B2529}" type="presParOf" srcId="{CC2B9985-3667-8D41-A276-64FBAA5604A2}" destId="{BFEF2E45-FE68-7B46-8A8E-334243DA2125}" srcOrd="9" destOrd="0" presId="urn:microsoft.com/office/officeart/2008/layout/LinedList"/>
    <dgm:cxn modelId="{207E4B75-F076-5248-AE96-02C12FAC3077}" type="presParOf" srcId="{BFEF2E45-FE68-7B46-8A8E-334243DA2125}" destId="{A4B0C67D-C939-8C4F-B268-5307EA1D8D2A}" srcOrd="0" destOrd="0" presId="urn:microsoft.com/office/officeart/2008/layout/LinedList"/>
    <dgm:cxn modelId="{E2B406FC-91F6-874D-833A-D16B185890D0}" type="presParOf" srcId="{BFEF2E45-FE68-7B46-8A8E-334243DA2125}" destId="{B6EC8C4D-6D72-C048-A303-EAB19F6554B4}" srcOrd="1" destOrd="0" presId="urn:microsoft.com/office/officeart/2008/layout/LinedList"/>
    <dgm:cxn modelId="{75F176BD-B785-B547-8FF6-FE46AC059409}" type="presParOf" srcId="{CC2B9985-3667-8D41-A276-64FBAA5604A2}" destId="{B29A990B-8A36-EA41-A3AF-33C0F209CD2A}" srcOrd="10" destOrd="0" presId="urn:microsoft.com/office/officeart/2008/layout/LinedList"/>
    <dgm:cxn modelId="{20FBD62C-5FA0-B84E-9D58-835A929A935F}" type="presParOf" srcId="{CC2B9985-3667-8D41-A276-64FBAA5604A2}" destId="{D4ACA6AD-A18E-B842-AE4E-8E7A9E2A5DEF}" srcOrd="11" destOrd="0" presId="urn:microsoft.com/office/officeart/2008/layout/LinedList"/>
    <dgm:cxn modelId="{00A7013D-368D-0741-93B7-1E5BC75FC059}" type="presParOf" srcId="{D4ACA6AD-A18E-B842-AE4E-8E7A9E2A5DEF}" destId="{0EE3FCCD-B35C-2848-A7FF-045D751659CF}" srcOrd="0" destOrd="0" presId="urn:microsoft.com/office/officeart/2008/layout/LinedList"/>
    <dgm:cxn modelId="{F24D3854-5787-9942-829A-71FFE73E2141}" type="presParOf" srcId="{D4ACA6AD-A18E-B842-AE4E-8E7A9E2A5DEF}" destId="{A3FF0D49-8BDE-DA4E-A06A-37CC345F56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761FB-821B-A540-AB6C-DDBA03685196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A57C6-A07B-A541-B38A-92AF8FBF6367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I contribute to my IRA and my work retirement plan (Ex. 401k)?</a:t>
          </a:r>
        </a:p>
      </dsp:txBody>
      <dsp:txXfrm>
        <a:off x="0" y="2492"/>
        <a:ext cx="6492875" cy="850069"/>
      </dsp:txXfrm>
    </dsp:sp>
    <dsp:sp modelId="{E0CA1CF4-FE03-2F49-9EF0-A4307215F9AD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33859-3CCD-C547-991C-FF39485FEADC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I contribute to both types of IRAs?</a:t>
          </a:r>
        </a:p>
      </dsp:txBody>
      <dsp:txXfrm>
        <a:off x="0" y="852561"/>
        <a:ext cx="6492875" cy="850069"/>
      </dsp:txXfrm>
    </dsp:sp>
    <dsp:sp modelId="{5B2A7C4C-4141-BC45-8B6A-849DA1996B07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458B9-52BF-E34D-B701-B21C9F8F7215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I convert a Traditional IRA to a Roth IRA?</a:t>
          </a:r>
        </a:p>
      </dsp:txBody>
      <dsp:txXfrm>
        <a:off x="0" y="1702630"/>
        <a:ext cx="6492875" cy="850069"/>
      </dsp:txXfrm>
    </dsp:sp>
    <dsp:sp modelId="{DEC8F66D-739A-6544-A813-AD7A54DE68D0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2814D-AD61-6F43-A2B9-C9A1474342A4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Is it too late for me to contribute for 2021?</a:t>
          </a:r>
        </a:p>
      </dsp:txBody>
      <dsp:txXfrm>
        <a:off x="0" y="2552699"/>
        <a:ext cx="6492875" cy="850069"/>
      </dsp:txXfrm>
    </dsp:sp>
    <dsp:sp modelId="{F9D71556-9B8C-E940-827C-44DFF1AE5DB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0C67D-C939-8C4F-B268-5307EA1D8D2A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my minor child open an IRA?</a:t>
          </a:r>
        </a:p>
      </dsp:txBody>
      <dsp:txXfrm>
        <a:off x="0" y="3402769"/>
        <a:ext cx="6492875" cy="850069"/>
      </dsp:txXfrm>
    </dsp:sp>
    <dsp:sp modelId="{B29A990B-8A36-EA41-A3AF-33C0F209CD2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3FCCD-B35C-2848-A7FF-045D751659CF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Is your beneficiary designation up to date?</a:t>
          </a:r>
        </a:p>
      </dsp:txBody>
      <dsp:txXfrm>
        <a:off x="0" y="4252838"/>
        <a:ext cx="6492875" cy="85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4F08-D19D-B643-AA31-665E6181E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6F33A-7426-3647-8A5E-0FF71D550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8362D-D240-F342-8834-DB2519FA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94AC-490E-1541-BC55-3B9C7B91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FB3C-A276-3C40-AEC0-E30A245A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0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1315-D45A-6E4C-955A-CA6D20BC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AE201-BEAE-4A40-9508-F7DC176A5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9CD2F-C0E6-6D4F-84DE-A8974CEB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D3596-58C6-504D-B3C7-E65AE685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42F22-C787-814E-9F44-BA2E5133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7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4697F-2159-FA41-AFD7-C38A9BEA8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3B9CE-F57C-8E45-9582-970EBB600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5832A-3F03-4344-BBF7-A5F8F30C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51530-0338-E042-9E58-2C47EEC9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55E42-3681-4A44-82CE-F6A7641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0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5AB1-6E6D-4349-A164-6C1D9FCC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7C850-5D29-8848-A04B-66294A47D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8AFD-10F8-1448-B5BB-A28E7625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8867E-7BFB-124D-9017-6BC6A5FD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EC5E-DA2C-1F45-BB24-C6851EF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9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69F2-F8A4-FF40-BC52-B03DA3AF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859C8-B97B-F140-A4E7-1774F4FF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2CAA-D884-BE45-A066-9A5B9EE5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DA548-EE7A-6D46-9E8C-4736BD8A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F9219-20BE-B048-B1B1-9537FF11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67A7-7751-5542-B21A-5B298B43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9EEA-8FE4-984E-8CB8-54F315442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9FEA4-5DA6-174D-8265-C3C595BF2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1E5C-1A8F-6A42-9FC8-237397B7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DDC8-2DB3-CB44-973E-28A3699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A5689-EBDF-C540-B956-F4A8B7B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C28B-3C63-1346-876F-44C3D784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1CD4F-20B9-8243-9A99-B27032A91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75E27-D5E3-9647-B1CA-2499BD40D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AB5E6-D0A3-E444-A5FD-DFC3B39F7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034A8-C15D-2A42-9458-8F8FFFA32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DEC635-AA36-DB49-81B3-9EE6F128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1/20/22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C6D09-B9C8-9349-A5EB-502437C9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B82BA-D03F-C74A-A0F1-0D76A444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9729-B9EB-004C-8FFB-DF5AD3FF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E27DA-8B23-D04B-AF3B-CABD4AB6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1/20/22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E9D5C-DE48-A24F-B8B6-BF8AB7DE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E00ED-BE75-8445-B1D0-0036BF3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4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0DD17-E2F9-7B47-8E83-FDDE81DF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1/20/22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83E24-D7FF-CA44-984D-6FE5D40A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AAB77-CF26-A74D-A4A5-53A5D92E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6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57704-F7F4-5245-B16D-FFD4A641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4474F-79BF-AB4B-8A79-5FB6C9FF2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63DF4-A76F-7145-B363-6DE6F16AA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E428A-C639-8A49-8C46-9FFD3D75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FEB4B-EC1D-3240-9980-4784F86C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50099-C3F1-FD41-B5D2-E2560C86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7BF3-6AE9-0244-921B-E6392C40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C411F8-786D-694B-B468-52614A6C6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DC532-2635-6747-B876-0E2E7F189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B24B1-3473-8E4C-AAED-1EE6ED053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6F30F-0178-444B-956F-14BCC165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0B68-1143-A242-B2A9-0F43F5AC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4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58197-59A1-B549-BDC3-2CB6BD37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0C4DE-E208-C148-8E55-F6D5BA58A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9A9FF-C21E-8C4F-B896-6838AD2BA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A57F-793F-4683-BD8A-741FD4B89154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1E4EF-1E90-B640-91ED-DEE09F6F7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44B0-CEF9-C44C-BDC5-239F9EFB6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1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mancemeetslife.com/2013/08/10-marriage-secrets-of-highly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man-in-white-polo-shirt-smiling-3785110/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5D6E2-07F2-4B42-B701-607B29F90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9D4098-3BA0-7545-93B6-37F9766F1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761" y="508905"/>
            <a:ext cx="8891690" cy="1035463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Georgia" panose="02040502050405020303" pitchFamily="18" charset="0"/>
              </a:rPr>
              <a:t>Aaron Fisher – Lancaster, PA</a:t>
            </a:r>
          </a:p>
        </p:txBody>
      </p:sp>
    </p:spTree>
    <p:extLst>
      <p:ext uri="{BB962C8B-B14F-4D97-AF65-F5344CB8AC3E}">
        <p14:creationId xmlns:p14="http://schemas.microsoft.com/office/powerpoint/2010/main" val="1722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24C1-D396-0943-AE72-205DFE48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z="11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781CAD-420F-E149-8304-5FA0938769BB}"/>
              </a:ext>
            </a:extLst>
          </p:cNvPr>
          <p:cNvSpPr txBox="1">
            <a:spLocks/>
          </p:cNvSpPr>
          <p:nvPr/>
        </p:nvSpPr>
        <p:spPr>
          <a:xfrm>
            <a:off x="375095" y="44051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Early Distributions:  A Closer Look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725980-9516-F047-B2E3-CED5873C9D62}"/>
              </a:ext>
            </a:extLst>
          </p:cNvPr>
          <p:cNvSpPr txBox="1">
            <a:spLocks/>
          </p:cNvSpPr>
          <p:nvPr/>
        </p:nvSpPr>
        <p:spPr>
          <a:xfrm>
            <a:off x="2143932" y="1344158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399CDD"/>
                </a:solidFill>
              </a:rPr>
              <a:t>Traditional IRA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D1EE9D-CFFA-4248-9B03-65C7C0F55C5D}"/>
              </a:ext>
            </a:extLst>
          </p:cNvPr>
          <p:cNvSpPr txBox="1">
            <a:spLocks/>
          </p:cNvSpPr>
          <p:nvPr/>
        </p:nvSpPr>
        <p:spPr>
          <a:xfrm>
            <a:off x="2826403" y="2040382"/>
            <a:ext cx="4077326" cy="16889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2"/>
                </a:solidFill>
              </a:rPr>
              <a:t>Tax-deducted contributions and earnings are included in taxable income and may be subject to a 10% additional tax if the IRA owner is under 59 ½.</a:t>
            </a:r>
          </a:p>
          <a:p>
            <a:pPr marL="0" indent="0">
              <a:buNone/>
            </a:pP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8AF0973-3E09-C640-AD8C-43C093CE4B50}"/>
              </a:ext>
            </a:extLst>
          </p:cNvPr>
          <p:cNvSpPr txBox="1">
            <a:spLocks/>
          </p:cNvSpPr>
          <p:nvPr/>
        </p:nvSpPr>
        <p:spPr>
          <a:xfrm>
            <a:off x="6559106" y="1335808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790575" algn="l"/>
              </a:tabLst>
            </a:pPr>
            <a:r>
              <a:rPr lang="en-US" sz="3200" b="1" dirty="0">
                <a:solidFill>
                  <a:srgbClr val="4BB0AA"/>
                </a:solidFill>
              </a:rPr>
              <a:t>Roth IRA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444527-A921-F54A-A909-740E9E67A41F}"/>
              </a:ext>
            </a:extLst>
          </p:cNvPr>
          <p:cNvSpPr txBox="1">
            <a:spLocks/>
          </p:cNvSpPr>
          <p:nvPr/>
        </p:nvSpPr>
        <p:spPr>
          <a:xfrm>
            <a:off x="7061877" y="2040384"/>
            <a:ext cx="4928511" cy="1976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>
                <a:solidFill>
                  <a:schemeClr val="bg2"/>
                </a:solidFill>
              </a:rPr>
              <a:t>Return of Contributions</a:t>
            </a:r>
            <a:r>
              <a:rPr lang="en-US" sz="2200" b="1" dirty="0">
                <a:solidFill>
                  <a:schemeClr val="bg2"/>
                </a:solidFill>
              </a:rPr>
              <a:t>:  Tax- and penalty-free.</a:t>
            </a:r>
          </a:p>
          <a:p>
            <a:r>
              <a:rPr lang="en-US" sz="2200" b="1" u="sng" dirty="0">
                <a:solidFill>
                  <a:schemeClr val="bg2"/>
                </a:solidFill>
              </a:rPr>
              <a:t>Distribution of Earnings</a:t>
            </a:r>
            <a:r>
              <a:rPr lang="en-US" sz="2200" b="1" dirty="0">
                <a:solidFill>
                  <a:schemeClr val="bg2"/>
                </a:solidFill>
              </a:rPr>
              <a:t>:  May have to pay taxes and 10% penalty unless a qualified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6B892-EE33-D14B-96AC-9E3BA0DF2ECC}"/>
              </a:ext>
            </a:extLst>
          </p:cNvPr>
          <p:cNvSpPr txBox="1"/>
          <p:nvPr/>
        </p:nvSpPr>
        <p:spPr>
          <a:xfrm>
            <a:off x="265228" y="2191420"/>
            <a:ext cx="2360329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Early Distributions Under Age 59 ½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FFDC76-E355-3749-96F4-E593D1799E99}"/>
              </a:ext>
            </a:extLst>
          </p:cNvPr>
          <p:cNvSpPr txBox="1"/>
          <p:nvPr/>
        </p:nvSpPr>
        <p:spPr>
          <a:xfrm>
            <a:off x="265227" y="4521984"/>
            <a:ext cx="2360329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Qualified Early</a:t>
            </a:r>
          </a:p>
          <a:p>
            <a:pPr algn="ctr"/>
            <a:r>
              <a:rPr lang="en-US" sz="2400" dirty="0"/>
              <a:t>Distributions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52AF7-5628-BC44-9658-C6FAA1E1457C}"/>
              </a:ext>
            </a:extLst>
          </p:cNvPr>
          <p:cNvSpPr txBox="1"/>
          <p:nvPr/>
        </p:nvSpPr>
        <p:spPr>
          <a:xfrm>
            <a:off x="2826403" y="5522192"/>
            <a:ext cx="8736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23838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Both feature:  First-time homebuyer ($10,000 max), Birth or adoption expenses ($5,000 per child) and taken by beneficiaries after death.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66B09-5EAD-AE41-8111-BC08A795EB05}"/>
              </a:ext>
            </a:extLst>
          </p:cNvPr>
          <p:cNvSpPr txBox="1"/>
          <p:nvPr/>
        </p:nvSpPr>
        <p:spPr>
          <a:xfrm>
            <a:off x="2826403" y="4017364"/>
            <a:ext cx="423547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/>
                </a:solidFill>
              </a:rPr>
              <a:t>IRS Reg 72(q)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/>
                </a:solidFill>
              </a:rPr>
              <a:t>Certain unreimbursed medical bills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/>
                </a:solidFill>
              </a:rPr>
              <a:t>Qualified education expenses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BAD06-B7FC-0243-A8AC-C5E15E28B6CE}"/>
              </a:ext>
            </a:extLst>
          </p:cNvPr>
          <p:cNvSpPr txBox="1"/>
          <p:nvPr/>
        </p:nvSpPr>
        <p:spPr>
          <a:xfrm>
            <a:off x="7061877" y="4016508"/>
            <a:ext cx="48648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/>
                </a:solidFill>
              </a:rPr>
              <a:t>You have a disability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  <p:bldP spid="17" grpId="0" animBg="1"/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19BAF-8359-D747-BAFB-B75F856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IRA is best?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E6BA64-F42D-8546-90B9-AE3A86F46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19133"/>
            <a:ext cx="5157787" cy="226351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Chose a traditional IRA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Age:  48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Filing Status:  Married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MAGI:  $152,000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“We picked a traditional IRA to complement my husband’s employer plan.  Our traditional IRA allows us to deduct the contribution on our tax return – a definite advantage.”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2E9B546-2E6A-C444-B087-A9E5A3093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4224" y="3700785"/>
            <a:ext cx="3928932" cy="265556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766496-C6A2-A74E-B3AC-E2A62E8C0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11897"/>
            <a:ext cx="5183188" cy="24888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Chose a Roth IRA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Age:  38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Filing Status:  Single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MAGI:  $88,000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“Although I could take a tax deduction for a traditional IRA, I’m going with a Roth because I like the idea of taking tax-free distributions when I reach age 59 ½.  Who knows how high federal income taxes will be by the time I retire?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05BBB-9CA2-5C42-89AA-7E5A0994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  <p:pic>
        <p:nvPicPr>
          <p:cNvPr id="23" name="Content Placeholder 2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F8756F5-39AF-AE48-A99B-B37D269EC2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78846" y="3867462"/>
            <a:ext cx="3527686" cy="2488888"/>
          </a:xfrm>
        </p:spPr>
      </p:pic>
    </p:spTree>
    <p:extLst>
      <p:ext uri="{BB962C8B-B14F-4D97-AF65-F5344CB8AC3E}">
        <p14:creationId xmlns:p14="http://schemas.microsoft.com/office/powerpoint/2010/main" val="209232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B5163A6-D11F-7343-827D-FADE7D3F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Other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A305-89B9-1841-9CA4-8B0B4F52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568" y="6309360"/>
            <a:ext cx="108823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22C85D7D-B7B9-4FCA-A7B2-AEC86BDB0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848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52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2E973-5CA3-274D-B73C-814BF8C6A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0" r="1" b="6581"/>
          <a:stretch/>
        </p:blipFill>
        <p:spPr>
          <a:xfrm>
            <a:off x="797391" y="804334"/>
            <a:ext cx="10615494" cy="50702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F464E-888F-9248-AA22-AF06CE01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7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24C1-D396-0943-AE72-205DFE48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z="11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781CAD-420F-E149-8304-5FA0938769BB}"/>
              </a:ext>
            </a:extLst>
          </p:cNvPr>
          <p:cNvSpPr txBox="1">
            <a:spLocks/>
          </p:cNvSpPr>
          <p:nvPr/>
        </p:nvSpPr>
        <p:spPr>
          <a:xfrm>
            <a:off x="375095" y="44051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Comparing IRA options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725980-9516-F047-B2E3-CED5873C9D62}"/>
              </a:ext>
            </a:extLst>
          </p:cNvPr>
          <p:cNvSpPr txBox="1">
            <a:spLocks/>
          </p:cNvSpPr>
          <p:nvPr/>
        </p:nvSpPr>
        <p:spPr>
          <a:xfrm>
            <a:off x="2143932" y="1344158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399CDD"/>
                </a:solidFill>
              </a:rPr>
              <a:t>Traditional IRA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D1EE9D-CFFA-4248-9B03-65C7C0F55C5D}"/>
              </a:ext>
            </a:extLst>
          </p:cNvPr>
          <p:cNvSpPr txBox="1">
            <a:spLocks/>
          </p:cNvSpPr>
          <p:nvPr/>
        </p:nvSpPr>
        <p:spPr>
          <a:xfrm>
            <a:off x="2826403" y="2040382"/>
            <a:ext cx="4077326" cy="44508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</a:rPr>
              <a:t>Up to $6,000 Tax Deductible*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Grows Tax-Deferred</a:t>
            </a:r>
          </a:p>
          <a:p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Taxable at ordinary income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Must begin by April 1 of the year the IRA owner reaches age 72</a:t>
            </a:r>
          </a:p>
          <a:p>
            <a:endParaRPr lang="en-US" sz="18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8AF0973-3E09-C640-AD8C-43C093CE4B50}"/>
              </a:ext>
            </a:extLst>
          </p:cNvPr>
          <p:cNvSpPr txBox="1">
            <a:spLocks/>
          </p:cNvSpPr>
          <p:nvPr/>
        </p:nvSpPr>
        <p:spPr>
          <a:xfrm>
            <a:off x="6559106" y="1335808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790575" algn="l"/>
              </a:tabLst>
            </a:pPr>
            <a:r>
              <a:rPr lang="en-US" sz="3200" b="1" dirty="0">
                <a:solidFill>
                  <a:srgbClr val="4BB0AA"/>
                </a:solidFill>
              </a:rPr>
              <a:t>Roth IRA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444527-A921-F54A-A909-740E9E67A41F}"/>
              </a:ext>
            </a:extLst>
          </p:cNvPr>
          <p:cNvSpPr txBox="1">
            <a:spLocks/>
          </p:cNvSpPr>
          <p:nvPr/>
        </p:nvSpPr>
        <p:spPr>
          <a:xfrm>
            <a:off x="7061877" y="2040383"/>
            <a:ext cx="4928511" cy="4450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</a:rPr>
              <a:t>Not Tax Deductible</a:t>
            </a:r>
          </a:p>
          <a:p>
            <a:pPr>
              <a:lnSpc>
                <a:spcPct val="100000"/>
              </a:lnSpc>
            </a:pPr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Grows Tax-Deferred</a:t>
            </a:r>
          </a:p>
          <a:p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Tax-free if held at least five years (after 59 ½)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None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3270C-9818-554E-B65B-3F4E03E0F85D}"/>
              </a:ext>
            </a:extLst>
          </p:cNvPr>
          <p:cNvSpPr txBox="1"/>
          <p:nvPr/>
        </p:nvSpPr>
        <p:spPr>
          <a:xfrm>
            <a:off x="487935" y="2750736"/>
            <a:ext cx="200868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Earnings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53D05-1A33-4A42-AAD1-9C33A19B92DB}"/>
              </a:ext>
            </a:extLst>
          </p:cNvPr>
          <p:cNvSpPr txBox="1"/>
          <p:nvPr/>
        </p:nvSpPr>
        <p:spPr>
          <a:xfrm>
            <a:off x="509666" y="3486703"/>
            <a:ext cx="2008682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Retirement</a:t>
            </a:r>
          </a:p>
          <a:p>
            <a:pPr algn="ctr"/>
            <a:r>
              <a:rPr lang="en-US" sz="2400" dirty="0"/>
              <a:t>Withdrawals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6B892-EE33-D14B-96AC-9E3BA0DF2ECC}"/>
              </a:ext>
            </a:extLst>
          </p:cNvPr>
          <p:cNvSpPr txBox="1"/>
          <p:nvPr/>
        </p:nvSpPr>
        <p:spPr>
          <a:xfrm>
            <a:off x="509666" y="2023534"/>
            <a:ext cx="200868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Contributions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5BE84-E36A-EB44-860E-1486602A5237}"/>
              </a:ext>
            </a:extLst>
          </p:cNvPr>
          <p:cNvSpPr txBox="1"/>
          <p:nvPr/>
        </p:nvSpPr>
        <p:spPr>
          <a:xfrm>
            <a:off x="487935" y="4592003"/>
            <a:ext cx="2008682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Required Minimum</a:t>
            </a:r>
          </a:p>
          <a:p>
            <a:pPr algn="ctr"/>
            <a:r>
              <a:rPr lang="en-US" sz="2400" dirty="0"/>
              <a:t>Distributions (RMD)</a:t>
            </a:r>
          </a:p>
        </p:txBody>
      </p:sp>
    </p:spTree>
    <p:extLst>
      <p:ext uri="{BB962C8B-B14F-4D97-AF65-F5344CB8AC3E}">
        <p14:creationId xmlns:p14="http://schemas.microsoft.com/office/powerpoint/2010/main" val="4436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24C1-D396-0943-AE72-205DFE48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z="11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781CAD-420F-E149-8304-5FA0938769BB}"/>
              </a:ext>
            </a:extLst>
          </p:cNvPr>
          <p:cNvSpPr txBox="1">
            <a:spLocks/>
          </p:cNvSpPr>
          <p:nvPr/>
        </p:nvSpPr>
        <p:spPr>
          <a:xfrm>
            <a:off x="375095" y="44051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Comparing IRA options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725980-9516-F047-B2E3-CED5873C9D62}"/>
              </a:ext>
            </a:extLst>
          </p:cNvPr>
          <p:cNvSpPr txBox="1">
            <a:spLocks/>
          </p:cNvSpPr>
          <p:nvPr/>
        </p:nvSpPr>
        <p:spPr>
          <a:xfrm>
            <a:off x="2218882" y="1344158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399CDD"/>
                </a:solidFill>
              </a:rPr>
              <a:t>Traditional IRA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D1EE9D-CFFA-4248-9B03-65C7C0F55C5D}"/>
              </a:ext>
            </a:extLst>
          </p:cNvPr>
          <p:cNvSpPr txBox="1">
            <a:spLocks/>
          </p:cNvSpPr>
          <p:nvPr/>
        </p:nvSpPr>
        <p:spPr>
          <a:xfrm>
            <a:off x="2901353" y="2040382"/>
            <a:ext cx="4077326" cy="44508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</a:rPr>
              <a:t>May roll any non-Roth portion of a retirement plan account into a Traditional IRA without tax consequences.</a:t>
            </a:r>
            <a:endParaRPr lang="en-US" sz="18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8AF0973-3E09-C640-AD8C-43C093CE4B50}"/>
              </a:ext>
            </a:extLst>
          </p:cNvPr>
          <p:cNvSpPr txBox="1">
            <a:spLocks/>
          </p:cNvSpPr>
          <p:nvPr/>
        </p:nvSpPr>
        <p:spPr>
          <a:xfrm>
            <a:off x="6634056" y="1335808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790575" algn="l"/>
              </a:tabLst>
            </a:pPr>
            <a:r>
              <a:rPr lang="en-US" sz="3200" b="1" dirty="0">
                <a:solidFill>
                  <a:srgbClr val="4BB0AA"/>
                </a:solidFill>
              </a:rPr>
              <a:t>Roth IRA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444527-A921-F54A-A909-740E9E67A41F}"/>
              </a:ext>
            </a:extLst>
          </p:cNvPr>
          <p:cNvSpPr txBox="1">
            <a:spLocks/>
          </p:cNvSpPr>
          <p:nvPr/>
        </p:nvSpPr>
        <p:spPr>
          <a:xfrm>
            <a:off x="7136827" y="2040383"/>
            <a:ext cx="4928511" cy="4450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</a:rPr>
              <a:t>Rolling the non-Roth portion of a retirement plan account into a Roth IRA is a taxable event, but not subject to the 10% early withdrawal penalty.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53D05-1A33-4A42-AAD1-9C33A19B92DB}"/>
              </a:ext>
            </a:extLst>
          </p:cNvPr>
          <p:cNvSpPr txBox="1"/>
          <p:nvPr/>
        </p:nvSpPr>
        <p:spPr>
          <a:xfrm>
            <a:off x="509665" y="4265821"/>
            <a:ext cx="2154749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Annual Tax Credit: </a:t>
            </a:r>
          </a:p>
          <a:p>
            <a:pPr algn="ctr"/>
            <a:r>
              <a:rPr lang="en-US" sz="2400" dirty="0"/>
              <a:t>“Saver’s Credit”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6B892-EE33-D14B-96AC-9E3BA0DF2ECC}"/>
              </a:ext>
            </a:extLst>
          </p:cNvPr>
          <p:cNvSpPr txBox="1"/>
          <p:nvPr/>
        </p:nvSpPr>
        <p:spPr>
          <a:xfrm>
            <a:off x="509665" y="2186099"/>
            <a:ext cx="2115891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Taxability of Retirement Plan Rollovers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2321F-CAB1-6A49-8B63-84A76A1558C7}"/>
              </a:ext>
            </a:extLst>
          </p:cNvPr>
          <p:cNvSpPr txBox="1"/>
          <p:nvPr/>
        </p:nvSpPr>
        <p:spPr>
          <a:xfrm>
            <a:off x="2901353" y="4274435"/>
            <a:ext cx="8661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The maximum is 50% of your annual contribution, not to exceed $2,000, so long as your household income does not exceed certain limits.</a:t>
            </a:r>
          </a:p>
        </p:txBody>
      </p:sp>
    </p:spTree>
    <p:extLst>
      <p:ext uri="{BB962C8B-B14F-4D97-AF65-F5344CB8AC3E}">
        <p14:creationId xmlns:p14="http://schemas.microsoft.com/office/powerpoint/2010/main" val="35324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A55A497-810F-4F60-B84E-FDE68ABF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2FE1156-BE50-A943-85A4-4D58B6C60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27" y="929390"/>
            <a:ext cx="6843365" cy="4773247"/>
          </a:xfrm>
          <a:prstGeom prst="rect">
            <a:avLst/>
          </a:prstGeom>
        </p:spPr>
      </p:pic>
      <p:sp>
        <p:nvSpPr>
          <p:cNvPr id="43" name="Freeform 6">
            <a:extLst>
              <a:ext uri="{FF2B5EF4-FFF2-40B4-BE49-F238E27FC236}">
                <a16:creationId xmlns:a16="http://schemas.microsoft.com/office/drawing/2014/main" id="{4B8E30CD-C8AA-4F1D-8997-BAFCF7CE9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1A2CE4AB-6F16-49A0-9608-1227FF801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50C6CE2B-DD6C-4EBC-9E38-2FCF23E93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91CE2-ADFE-B64E-9100-D21CD52246F1}"/>
              </a:ext>
            </a:extLst>
          </p:cNvPr>
          <p:cNvSpPr txBox="1"/>
          <p:nvPr/>
        </p:nvSpPr>
        <p:spPr>
          <a:xfrm>
            <a:off x="7835105" y="2053652"/>
            <a:ext cx="3264916" cy="367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/>
                </a:solidFill>
              </a:rPr>
              <a:t>You are eligible for the Saver’s Credit if you are 18 or older, not a full-time student and not claimed as a dependent on another person’s tax return.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32DDB-7D09-E242-8CAA-9ABB52AD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6795" y="6383066"/>
            <a:ext cx="682311" cy="315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49" name="Rectangle 8">
            <a:extLst>
              <a:ext uri="{FF2B5EF4-FFF2-40B4-BE49-F238E27FC236}">
                <a16:creationId xmlns:a16="http://schemas.microsoft.com/office/drawing/2014/main" id="{2C8B90EA-01BD-4358-9BD4-801A57B98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A23AF-2E12-DA42-8C76-590A0CBE2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296" y="484631"/>
            <a:ext cx="1987448" cy="5888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0131E-FB3E-134D-B4F7-AC716D5EC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44" y="484632"/>
            <a:ext cx="4637380" cy="58887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71631-49B7-7443-A5E7-1136DB4A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1A9FD-7586-884C-A35C-2DE650ADC28C}"/>
              </a:ext>
            </a:extLst>
          </p:cNvPr>
          <p:cNvSpPr txBox="1"/>
          <p:nvPr/>
        </p:nvSpPr>
        <p:spPr>
          <a:xfrm>
            <a:off x="479685" y="484631"/>
            <a:ext cx="42122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9CDD"/>
                </a:solidFill>
              </a:rPr>
              <a:t>Traditional IRA tax deductibility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If you </a:t>
            </a:r>
            <a:r>
              <a:rPr lang="en-US" b="1" dirty="0"/>
              <a:t>are covered by a retirement plan at work, </a:t>
            </a:r>
            <a:r>
              <a:rPr lang="en-US" dirty="0"/>
              <a:t>use this table: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A1D60A-1191-CA43-8D82-E107544B1D26}"/>
              </a:ext>
            </a:extLst>
          </p:cNvPr>
          <p:cNvSpPr/>
          <p:nvPr/>
        </p:nvSpPr>
        <p:spPr>
          <a:xfrm>
            <a:off x="8004749" y="484631"/>
            <a:ext cx="779488" cy="5197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F4DAB9-7B25-4544-9FD7-552C018E060D}"/>
              </a:ext>
            </a:extLst>
          </p:cNvPr>
          <p:cNvCxnSpPr/>
          <p:nvPr/>
        </p:nvCxnSpPr>
        <p:spPr>
          <a:xfrm flipH="1">
            <a:off x="3807502" y="1004341"/>
            <a:ext cx="4197246" cy="1603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DA670F-5D9F-C544-80CF-B689B2D40798}"/>
              </a:ext>
            </a:extLst>
          </p:cNvPr>
          <p:cNvSpPr/>
          <p:nvPr/>
        </p:nvSpPr>
        <p:spPr>
          <a:xfrm>
            <a:off x="629876" y="2570732"/>
            <a:ext cx="3357508" cy="28631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C0BD6-A2B4-4E43-8654-89ADA3A4044D}"/>
              </a:ext>
            </a:extLst>
          </p:cNvPr>
          <p:cNvSpPr txBox="1"/>
          <p:nvPr/>
        </p:nvSpPr>
        <p:spPr>
          <a:xfrm>
            <a:off x="899410" y="2848131"/>
            <a:ext cx="280315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MAGI = Modified Adjusted Gross Income</a:t>
            </a:r>
          </a:p>
          <a:p>
            <a:endParaRPr lang="en-US" dirty="0"/>
          </a:p>
          <a:p>
            <a:pPr algn="ctr"/>
            <a:r>
              <a:rPr lang="en-US" dirty="0"/>
              <a:t>* MAGI is calculated by subtracting certain expenses &amp; allowable adjustments from your gross income.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E992EA-5912-9F4D-89D0-79688F01020A}"/>
              </a:ext>
            </a:extLst>
          </p:cNvPr>
          <p:cNvSpPr/>
          <p:nvPr/>
        </p:nvSpPr>
        <p:spPr>
          <a:xfrm>
            <a:off x="9243434" y="2053652"/>
            <a:ext cx="2318690" cy="1199214"/>
          </a:xfrm>
          <a:prstGeom prst="roundRect">
            <a:avLst/>
          </a:prstGeom>
          <a:noFill/>
          <a:ln w="127000">
            <a:solidFill>
              <a:srgbClr val="4BB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ED15F0-9488-C042-B1E1-DC101F62EBDA}"/>
              </a:ext>
            </a:extLst>
          </p:cNvPr>
          <p:cNvSpPr/>
          <p:nvPr/>
        </p:nvSpPr>
        <p:spPr>
          <a:xfrm>
            <a:off x="9243434" y="3863709"/>
            <a:ext cx="2318690" cy="1199214"/>
          </a:xfrm>
          <a:prstGeom prst="roundRect">
            <a:avLst/>
          </a:prstGeom>
          <a:noFill/>
          <a:ln w="127000">
            <a:solidFill>
              <a:srgbClr val="4BB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DE283E-ADFB-6947-B370-4A4581D7A430}"/>
              </a:ext>
            </a:extLst>
          </p:cNvPr>
          <p:cNvSpPr/>
          <p:nvPr/>
        </p:nvSpPr>
        <p:spPr>
          <a:xfrm>
            <a:off x="9243434" y="5126686"/>
            <a:ext cx="2318690" cy="1199214"/>
          </a:xfrm>
          <a:prstGeom prst="roundRect">
            <a:avLst/>
          </a:prstGeom>
          <a:noFill/>
          <a:ln w="127000">
            <a:solidFill>
              <a:srgbClr val="4BB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646F3C1-72B0-3B4C-838F-6E5A9FC91134}"/>
              </a:ext>
            </a:extLst>
          </p:cNvPr>
          <p:cNvSpPr/>
          <p:nvPr/>
        </p:nvSpPr>
        <p:spPr>
          <a:xfrm>
            <a:off x="4884475" y="474586"/>
            <a:ext cx="2093090" cy="894464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2D4A3-9718-E24E-A443-88F2D3A67AA9}"/>
              </a:ext>
            </a:extLst>
          </p:cNvPr>
          <p:cNvSpPr txBox="1"/>
          <p:nvPr/>
        </p:nvSpPr>
        <p:spPr>
          <a:xfrm>
            <a:off x="-157398" y="5699770"/>
            <a:ext cx="4916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*Consult Your Tax Advisor or IRS Income Tax Filing</a:t>
            </a:r>
          </a:p>
        </p:txBody>
      </p:sp>
    </p:spTree>
    <p:extLst>
      <p:ext uri="{BB962C8B-B14F-4D97-AF65-F5344CB8AC3E}">
        <p14:creationId xmlns:p14="http://schemas.microsoft.com/office/powerpoint/2010/main" val="30273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95F99-F538-E54D-8C1D-EDB622FE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357AC-EE72-744F-9EBC-0928B428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654" y="400986"/>
            <a:ext cx="4424863" cy="605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8241F-B9C8-CE4A-862D-93C1BEA8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72" y="400986"/>
            <a:ext cx="1898482" cy="6056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1E0AA-BBC4-2641-BC34-45BBE82BAF31}"/>
              </a:ext>
            </a:extLst>
          </p:cNvPr>
          <p:cNvSpPr txBox="1"/>
          <p:nvPr/>
        </p:nvSpPr>
        <p:spPr>
          <a:xfrm>
            <a:off x="479685" y="484631"/>
            <a:ext cx="421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9CDD"/>
                </a:solidFill>
              </a:rPr>
              <a:t>Traditional IRA tax deductibility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If you </a:t>
            </a:r>
            <a:r>
              <a:rPr lang="en-US" b="1" dirty="0"/>
              <a:t>are not covered by a retirement plan at work</a:t>
            </a:r>
            <a:r>
              <a:rPr lang="en-US" dirty="0"/>
              <a:t> (a spouse or married partner could be covered),</a:t>
            </a:r>
            <a:r>
              <a:rPr lang="en-US" b="1" dirty="0"/>
              <a:t> </a:t>
            </a:r>
            <a:r>
              <a:rPr lang="en-US" dirty="0"/>
              <a:t>use this table: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E58EE3-A206-B645-9586-E901DCCD46B8}"/>
              </a:ext>
            </a:extLst>
          </p:cNvPr>
          <p:cNvSpPr/>
          <p:nvPr/>
        </p:nvSpPr>
        <p:spPr>
          <a:xfrm>
            <a:off x="5172505" y="2983043"/>
            <a:ext cx="1898482" cy="8207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9BD6D0-922A-C14C-AFBF-4E5B94882E1C}"/>
              </a:ext>
            </a:extLst>
          </p:cNvPr>
          <p:cNvSpPr/>
          <p:nvPr/>
        </p:nvSpPr>
        <p:spPr>
          <a:xfrm>
            <a:off x="5172505" y="4309673"/>
            <a:ext cx="1898482" cy="8207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5CA1B5-D408-054F-BB60-76A49768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923" y="484630"/>
            <a:ext cx="4511057" cy="5888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14AFF-A24F-FC4B-BD51-444EAECC2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48" y="484630"/>
            <a:ext cx="2068276" cy="5888737"/>
          </a:xfrm>
          <a:prstGeom prst="rect">
            <a:avLst/>
          </a:prstGeom>
          <a:ln>
            <a:solidFill>
              <a:srgbClr val="4BB0AA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2D949-9324-2C43-8F8E-F0DD451F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40498-3FD9-224A-8A41-BE862020845D}"/>
              </a:ext>
            </a:extLst>
          </p:cNvPr>
          <p:cNvSpPr txBox="1"/>
          <p:nvPr/>
        </p:nvSpPr>
        <p:spPr>
          <a:xfrm>
            <a:off x="479685" y="484631"/>
            <a:ext cx="421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9CDD"/>
                </a:solidFill>
              </a:rPr>
              <a:t>Roth IRA tax eligibility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If you </a:t>
            </a:r>
            <a:r>
              <a:rPr lang="en-US" b="1" dirty="0"/>
              <a:t>are interested in a Roth IRA</a:t>
            </a:r>
            <a:r>
              <a:rPr lang="en-US" dirty="0"/>
              <a:t>, use this table to find out if you are eligible and, if you are, how much you can contribute: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925F2D-1F4B-4B40-A91E-1DC1881A08B7}"/>
              </a:ext>
            </a:extLst>
          </p:cNvPr>
          <p:cNvSpPr/>
          <p:nvPr/>
        </p:nvSpPr>
        <p:spPr>
          <a:xfrm>
            <a:off x="9443803" y="1843791"/>
            <a:ext cx="2247177" cy="1585210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C4EF17-DE49-1E47-9D40-2C85060DBF96}"/>
              </a:ext>
            </a:extLst>
          </p:cNvPr>
          <p:cNvSpPr/>
          <p:nvPr/>
        </p:nvSpPr>
        <p:spPr>
          <a:xfrm>
            <a:off x="689547" y="3177909"/>
            <a:ext cx="3792512" cy="2443397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2A46A-F902-8C44-88F4-23F49AD35CD8}"/>
              </a:ext>
            </a:extLst>
          </p:cNvPr>
          <p:cNvSpPr txBox="1"/>
          <p:nvPr/>
        </p:nvSpPr>
        <p:spPr>
          <a:xfrm>
            <a:off x="1064302" y="3492703"/>
            <a:ext cx="30874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Backdoor Roth Provision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 Consult Your Tax Advisor or IRS Income Tax Filing</a:t>
            </a:r>
          </a:p>
        </p:txBody>
      </p:sp>
    </p:spTree>
    <p:extLst>
      <p:ext uri="{BB962C8B-B14F-4D97-AF65-F5344CB8AC3E}">
        <p14:creationId xmlns:p14="http://schemas.microsoft.com/office/powerpoint/2010/main" val="7957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BDC2F9E-2E54-3743-8E2D-38363FCDA4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t="425" r="2" b="16929"/>
          <a:stretch/>
        </p:blipFill>
        <p:spPr>
          <a:xfrm>
            <a:off x="3309296" y="457200"/>
            <a:ext cx="5573407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24C1-D396-0943-AE72-205DFE48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z="11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31E551-B293-444C-AEF1-ED8379720AA0}"/>
              </a:ext>
            </a:extLst>
          </p:cNvPr>
          <p:cNvSpPr/>
          <p:nvPr/>
        </p:nvSpPr>
        <p:spPr>
          <a:xfrm>
            <a:off x="3507698" y="944380"/>
            <a:ext cx="1888761" cy="464695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625</Words>
  <Application>Microsoft Macintosh PowerPoint</Application>
  <PresentationFormat>Widescreen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Office Theme</vt:lpstr>
      <vt:lpstr>Aaron Fisher – Lancaster, 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IRA is best?</vt:lpstr>
      <vt:lpstr>Other Considerations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Aaron Fisher – Lancaster, PA</dc:title>
  <dc:creator>Aaron Fisher</dc:creator>
  <cp:lastModifiedBy>Aaron Fisher</cp:lastModifiedBy>
  <cp:revision>22</cp:revision>
  <dcterms:created xsi:type="dcterms:W3CDTF">2022-01-21T03:43:37Z</dcterms:created>
  <dcterms:modified xsi:type="dcterms:W3CDTF">2022-01-21T16:00:02Z</dcterms:modified>
</cp:coreProperties>
</file>