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sldIdLst>
    <p:sldId id="889" r:id="rId3"/>
    <p:sldId id="890" r:id="rId4"/>
    <p:sldId id="8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50" autoAdjust="0"/>
    <p:restoredTop sz="94650"/>
  </p:normalViewPr>
  <p:slideViewPr>
    <p:cSldViewPr snapToGrid="0">
      <p:cViewPr varScale="1">
        <p:scale>
          <a:sx n="80" d="100"/>
          <a:sy n="80" d="100"/>
        </p:scale>
        <p:origin x="6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6A9220-8CD6-47D7-81A6-7A57159AC4D4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FA004-65A2-4E63-8862-B55D553CA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114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1588F-6B03-4AEB-B12D-290A029E4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3A4A61-0D8D-4939-A18C-10770E881C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5B367F-853A-4801-A3F5-178FCE838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EDC2-8CAB-41F5-8CFC-EDF39196E548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2A342-EC37-4DD6-875E-23BE45016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3F089-0D1D-42B0-B4C2-46CE39E65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A4C4-3A99-4579-8D29-E0C8C432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128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507C4-F721-47BE-B47F-8661E223A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D7F859-84F3-4109-A221-939AE23ED4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D1EA3-85B2-4554-87B7-111861142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EDC2-8CAB-41F5-8CFC-EDF39196E548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E04B3-BC24-4A0D-959A-9992DE5AA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E9BF6-AF9A-4B1A-A6E6-A4A6463BA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A4C4-3A99-4579-8D29-E0C8C432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699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67860A-880D-4BB1-82F9-88B7DBB252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98798-5D72-4126-92FF-8CBC08DA1E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860BBC-839F-440A-84B0-FBA80161B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EDC2-8CAB-41F5-8CFC-EDF39196E548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2E87F-A774-4292-9317-45581893A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96606-3CCA-4AAF-8619-8959A290D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A4C4-3A99-4579-8D29-E0C8C432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258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13999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18953" y="424122"/>
            <a:ext cx="4954094" cy="230832"/>
          </a:xfrm>
        </p:spPr>
        <p:txBody>
          <a:bodyPr lIns="0" tIns="0" rIns="0" bIns="0"/>
          <a:lstStyle>
            <a:lvl1pPr>
              <a:defRPr sz="15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742073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18953" y="424122"/>
            <a:ext cx="4954094" cy="230832"/>
          </a:xfrm>
        </p:spPr>
        <p:txBody>
          <a:bodyPr lIns="0" tIns="0" rIns="0" bIns="0"/>
          <a:lstStyle>
            <a:lvl1pPr>
              <a:defRPr sz="15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750709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18953" y="424122"/>
            <a:ext cx="4954094" cy="230832"/>
          </a:xfrm>
        </p:spPr>
        <p:txBody>
          <a:bodyPr lIns="0" tIns="0" rIns="0" bIns="0"/>
          <a:lstStyle>
            <a:lvl1pPr>
              <a:defRPr sz="15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66089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792983" y="58206"/>
            <a:ext cx="2258110" cy="790575"/>
          </a:xfrm>
          <a:custGeom>
            <a:avLst/>
            <a:gdLst/>
            <a:ahLst/>
            <a:cxnLst/>
            <a:rect l="l" t="t" r="r" b="b"/>
            <a:pathLst>
              <a:path w="1439545" h="1159510">
                <a:moveTo>
                  <a:pt x="1439164" y="0"/>
                </a:moveTo>
                <a:lnTo>
                  <a:pt x="0" y="0"/>
                </a:lnTo>
                <a:lnTo>
                  <a:pt x="0" y="1159103"/>
                </a:lnTo>
                <a:lnTo>
                  <a:pt x="1439164" y="1159103"/>
                </a:lnTo>
                <a:lnTo>
                  <a:pt x="1439164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" name="bg object 17"/>
          <p:cNvSpPr/>
          <p:nvPr/>
        </p:nvSpPr>
        <p:spPr>
          <a:xfrm>
            <a:off x="368687" y="5777786"/>
            <a:ext cx="11586384" cy="975014"/>
          </a:xfrm>
          <a:custGeom>
            <a:avLst/>
            <a:gdLst/>
            <a:ahLst/>
            <a:cxnLst/>
            <a:rect l="l" t="t" r="r" b="b"/>
            <a:pathLst>
              <a:path w="7386320" h="1430020">
                <a:moveTo>
                  <a:pt x="7386066" y="0"/>
                </a:moveTo>
                <a:lnTo>
                  <a:pt x="0" y="0"/>
                </a:lnTo>
                <a:lnTo>
                  <a:pt x="0" y="1429766"/>
                </a:lnTo>
                <a:lnTo>
                  <a:pt x="7386066" y="1429766"/>
                </a:lnTo>
                <a:lnTo>
                  <a:pt x="7386066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62669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D9B1A-B7CC-4C36-8BA3-DCD8F2071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EB5CE-039F-482D-B1D3-C6701AD19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9FC956-E818-443A-9672-729396DC1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EDC2-8CAB-41F5-8CFC-EDF39196E548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66C87-BE7A-4634-93D5-2B64ACD8D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9FFAFB-E94D-437F-923F-6B127D22D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A4C4-3A99-4579-8D29-E0C8C432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E400D-31AD-4F4C-89AC-5B9CF4894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D98A30-BC13-4020-8441-F0F792703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899FD-E1D6-4D9B-A00F-77BA0AB8B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EDC2-8CAB-41F5-8CFC-EDF39196E548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C61F5-02CC-43DA-A0C8-E0BDEBE11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6FC3B-6657-4D2C-B1DD-002FAA6CC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A4C4-3A99-4579-8D29-E0C8C432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E28AC-F306-433E-B88D-97FE434B9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7C376E-01BD-4906-A1EA-6ED54C996C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ED4CD1-393B-4B99-88D5-6489C380A7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81E885-6B5D-4DF9-979B-06B7ABDA0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EDC2-8CAB-41F5-8CFC-EDF39196E548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8D5522-9208-4AEC-BEDC-A61DC691E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3E365-7210-4689-B24F-FA35605BC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A4C4-3A99-4579-8D29-E0C8C432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386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DD049-8553-4D7A-B632-59ED5B001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28C4B5-71E9-4924-A5B4-7FD0A9F8A1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983821-9735-4BB1-8904-91EA837577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DCD142-F2DB-4FE6-A287-DF24A517F1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F6609C-8639-43CD-82A1-4CF2D6E0AC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4BEE68-7A3D-4359-9EF5-4616CFC3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EDC2-8CAB-41F5-8CFC-EDF39196E548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C992D9-1ECF-4FC2-A745-BE0929AC0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9790EB-8C84-478D-A090-6A850DFCB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A4C4-3A99-4579-8D29-E0C8C432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8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FFDC2-3147-4325-B5EA-C1FC39234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18CEC2-04C9-45DD-9492-2F181627D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EDC2-8CAB-41F5-8CFC-EDF39196E548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A95677-A8B8-414F-AFEE-59055BEF7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65AF4F-F5EE-4F52-A7DD-38C5F808B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A4C4-3A99-4579-8D29-E0C8C432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196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B64FC7-9DA5-4F52-A627-10FFF4A70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EDC2-8CAB-41F5-8CFC-EDF39196E548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AFFCF6-3B04-4585-8458-E3BF26179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366F9A-13D7-43DF-844C-0473F26B8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A4C4-3A99-4579-8D29-E0C8C432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326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278E4-A485-4718-91EB-132D1C63B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2952F-11C3-470B-A98E-7C78DC397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EC1E74-5E3C-4DC8-B1E5-CE5B06F4F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21E7A3-C141-4534-A0C6-328B45C0A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EDC2-8CAB-41F5-8CFC-EDF39196E548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984B3E-7DF8-42A7-8613-433432845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332F69-ACC4-48AF-8F2D-67CE0A75E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A4C4-3A99-4579-8D29-E0C8C432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29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E6718-A6C5-460B-B059-55E6E5286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AF03C5-D9E8-46AA-ADBE-03EE40266E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6CA85E-CAE0-4578-A3BD-2AF4B1D203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413C80-B645-4804-9A3B-31B14EE8D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EDC2-8CAB-41F5-8CFC-EDF39196E548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0DA6CB-2D07-4857-8095-679309978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04158-0939-40B9-A89E-E2FD3EE36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A4C4-3A99-4579-8D29-E0C8C432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2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13ECA7-393D-43AA-892F-83A0E7981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A7A801-1CA5-4A8B-9EAD-E147EE13D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6E9C5C-B9A9-491F-A5FB-6DB491C2D9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DEDC2-8CAB-41F5-8CFC-EDF39196E548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60526-FD3D-4B54-81FF-AF5703F650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42707-DF10-43D6-8550-B02E98704D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1A4C4-3A99-4579-8D29-E0C8C432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985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18953" y="424122"/>
            <a:ext cx="495409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23594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11719">
        <a:defRPr>
          <a:latin typeface="+mn-lt"/>
          <a:ea typeface="+mn-ea"/>
          <a:cs typeface="+mn-cs"/>
        </a:defRPr>
      </a:lvl2pPr>
      <a:lvl3pPr marL="623438">
        <a:defRPr>
          <a:latin typeface="+mn-lt"/>
          <a:ea typeface="+mn-ea"/>
          <a:cs typeface="+mn-cs"/>
        </a:defRPr>
      </a:lvl3pPr>
      <a:lvl4pPr marL="935157">
        <a:defRPr>
          <a:latin typeface="+mn-lt"/>
          <a:ea typeface="+mn-ea"/>
          <a:cs typeface="+mn-cs"/>
        </a:defRPr>
      </a:lvl4pPr>
      <a:lvl5pPr marL="1246876">
        <a:defRPr>
          <a:latin typeface="+mn-lt"/>
          <a:ea typeface="+mn-ea"/>
          <a:cs typeface="+mn-cs"/>
        </a:defRPr>
      </a:lvl5pPr>
      <a:lvl6pPr marL="1558595">
        <a:defRPr>
          <a:latin typeface="+mn-lt"/>
          <a:ea typeface="+mn-ea"/>
          <a:cs typeface="+mn-cs"/>
        </a:defRPr>
      </a:lvl6pPr>
      <a:lvl7pPr marL="1870314">
        <a:defRPr>
          <a:latin typeface="+mn-lt"/>
          <a:ea typeface="+mn-ea"/>
          <a:cs typeface="+mn-cs"/>
        </a:defRPr>
      </a:lvl7pPr>
      <a:lvl8pPr marL="2182033">
        <a:defRPr>
          <a:latin typeface="+mn-lt"/>
          <a:ea typeface="+mn-ea"/>
          <a:cs typeface="+mn-cs"/>
        </a:defRPr>
      </a:lvl8pPr>
      <a:lvl9pPr marL="249375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11719">
        <a:defRPr>
          <a:latin typeface="+mn-lt"/>
          <a:ea typeface="+mn-ea"/>
          <a:cs typeface="+mn-cs"/>
        </a:defRPr>
      </a:lvl2pPr>
      <a:lvl3pPr marL="623438">
        <a:defRPr>
          <a:latin typeface="+mn-lt"/>
          <a:ea typeface="+mn-ea"/>
          <a:cs typeface="+mn-cs"/>
        </a:defRPr>
      </a:lvl3pPr>
      <a:lvl4pPr marL="935157">
        <a:defRPr>
          <a:latin typeface="+mn-lt"/>
          <a:ea typeface="+mn-ea"/>
          <a:cs typeface="+mn-cs"/>
        </a:defRPr>
      </a:lvl4pPr>
      <a:lvl5pPr marL="1246876">
        <a:defRPr>
          <a:latin typeface="+mn-lt"/>
          <a:ea typeface="+mn-ea"/>
          <a:cs typeface="+mn-cs"/>
        </a:defRPr>
      </a:lvl5pPr>
      <a:lvl6pPr marL="1558595">
        <a:defRPr>
          <a:latin typeface="+mn-lt"/>
          <a:ea typeface="+mn-ea"/>
          <a:cs typeface="+mn-cs"/>
        </a:defRPr>
      </a:lvl6pPr>
      <a:lvl7pPr marL="1870314">
        <a:defRPr>
          <a:latin typeface="+mn-lt"/>
          <a:ea typeface="+mn-ea"/>
          <a:cs typeface="+mn-cs"/>
        </a:defRPr>
      </a:lvl7pPr>
      <a:lvl8pPr marL="2182033">
        <a:defRPr>
          <a:latin typeface="+mn-lt"/>
          <a:ea typeface="+mn-ea"/>
          <a:cs typeface="+mn-cs"/>
        </a:defRPr>
      </a:lvl8pPr>
      <a:lvl9pPr marL="249375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/>
          <p:nvPr/>
        </p:nvSpPr>
        <p:spPr>
          <a:xfrm>
            <a:off x="174140" y="13186"/>
            <a:ext cx="6351372" cy="1469142"/>
          </a:xfrm>
          <a:custGeom>
            <a:avLst/>
            <a:gdLst/>
            <a:ahLst/>
            <a:cxnLst/>
            <a:rect l="l" t="t" r="r" b="b"/>
            <a:pathLst>
              <a:path w="5805170" h="1288415">
                <a:moveTo>
                  <a:pt x="5805144" y="1287881"/>
                </a:moveTo>
                <a:lnTo>
                  <a:pt x="5499633" y="1159103"/>
                </a:lnTo>
                <a:lnTo>
                  <a:pt x="5547207" y="1159103"/>
                </a:lnTo>
                <a:lnTo>
                  <a:pt x="5547207" y="0"/>
                </a:lnTo>
                <a:lnTo>
                  <a:pt x="3943959" y="0"/>
                </a:lnTo>
                <a:lnTo>
                  <a:pt x="3943959" y="503351"/>
                </a:lnTo>
                <a:lnTo>
                  <a:pt x="2902559" y="64363"/>
                </a:lnTo>
                <a:lnTo>
                  <a:pt x="0" y="1287881"/>
                </a:lnTo>
                <a:lnTo>
                  <a:pt x="5805144" y="1287881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9050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6234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27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D6863FF-8AF1-D744-94E4-430E42E691C1}"/>
              </a:ext>
            </a:extLst>
          </p:cNvPr>
          <p:cNvSpPr/>
          <p:nvPr/>
        </p:nvSpPr>
        <p:spPr>
          <a:xfrm>
            <a:off x="127343" y="5938144"/>
            <a:ext cx="6444963" cy="87846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76640" marR="0" lvl="0" indent="0" algn="ctr" defTabSz="623438" rtl="0" eaLnBrk="1" fontAlgn="auto" latinLnBrk="0" hangingPunct="1">
              <a:lnSpc>
                <a:spcPts val="13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27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INCOME REPLACEMENT PLAN </a:t>
            </a:r>
            <a:r>
              <a:rPr kumimoji="0" lang="en-US" sz="1227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/ </a:t>
            </a:r>
            <a:r>
              <a:rPr kumimoji="0" lang="en-US" sz="1227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TERM </a:t>
            </a:r>
            <a:r>
              <a:rPr kumimoji="0" lang="en-US" sz="1227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LIFE</a:t>
            </a:r>
            <a:r>
              <a:rPr kumimoji="0" lang="en-US" sz="1227" b="1" i="0" u="none" strike="noStrike" kern="1200" cap="none" spc="-3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 </a:t>
            </a:r>
            <a:r>
              <a:rPr kumimoji="0" lang="en-US" sz="1227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INSURANCE</a:t>
            </a:r>
            <a:endParaRPr kumimoji="0" lang="en-US" sz="122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77"/>
              <a:ea typeface="+mn-ea"/>
              <a:cs typeface="Calibri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885E698-11DF-AA41-8C3B-50EC48839F85}"/>
              </a:ext>
            </a:extLst>
          </p:cNvPr>
          <p:cNvSpPr/>
          <p:nvPr/>
        </p:nvSpPr>
        <p:spPr>
          <a:xfrm>
            <a:off x="347118" y="5449089"/>
            <a:ext cx="6005414" cy="42688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623438" rtl="0" eaLnBrk="1" fontAlgn="auto" latinLnBrk="0" hangingPunct="1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27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CASH </a:t>
            </a:r>
            <a:r>
              <a:rPr kumimoji="0" lang="en-US" sz="1227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FLOW </a:t>
            </a:r>
            <a:r>
              <a:rPr kumimoji="0" lang="en-US" sz="1227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PLAN </a:t>
            </a:r>
            <a:r>
              <a:rPr kumimoji="0" lang="en-US" sz="1227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/ </a:t>
            </a:r>
            <a:r>
              <a:rPr kumimoji="0" lang="en-US" sz="1227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SHORTFALL </a:t>
            </a:r>
            <a:r>
              <a:rPr kumimoji="0" lang="en-US" sz="1227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OR</a:t>
            </a:r>
            <a:r>
              <a:rPr kumimoji="0" lang="en-US" sz="1227" b="1" i="0" u="none" strike="noStrike" kern="1200" cap="none" spc="-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 </a:t>
            </a:r>
            <a:r>
              <a:rPr kumimoji="0" lang="en-US" sz="1227" b="1" i="0" u="none" strike="noStrike" kern="1200" cap="none" spc="-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SURPLUS</a:t>
            </a: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77"/>
              <a:ea typeface="+mn-ea"/>
              <a:cs typeface="Cambria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4342023-A55E-CA40-BFEA-D78F3550B5D1}"/>
              </a:ext>
            </a:extLst>
          </p:cNvPr>
          <p:cNvSpPr/>
          <p:nvPr/>
        </p:nvSpPr>
        <p:spPr>
          <a:xfrm>
            <a:off x="347118" y="4930668"/>
            <a:ext cx="6005414" cy="456249"/>
          </a:xfrm>
          <a:prstGeom prst="rect">
            <a:avLst/>
          </a:prstGeom>
          <a:gradFill>
            <a:gsLst>
              <a:gs pos="2200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623438" rtl="0" eaLnBrk="1" fontAlgn="auto" latinLnBrk="0" hangingPunct="1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WILL &amp; ESTATE PLAN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17E4F62-4DE6-8047-81BC-D75C7FF0F210}"/>
              </a:ext>
            </a:extLst>
          </p:cNvPr>
          <p:cNvSpPr/>
          <p:nvPr/>
        </p:nvSpPr>
        <p:spPr>
          <a:xfrm>
            <a:off x="347118" y="4436757"/>
            <a:ext cx="6005414" cy="42688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945980" marR="171012" lvl="0" indent="-794883" algn="ctr" defTabSz="623438" rtl="0" eaLnBrk="1" fontAlgn="auto" latinLnBrk="0" hangingPunct="1">
              <a:lnSpc>
                <a:spcPts val="880"/>
              </a:lnSpc>
              <a:spcBef>
                <a:spcPts val="2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CREDIT CARD DEBT FREE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1EC8BEE-EB0D-454A-93C1-F327F5F34098}"/>
              </a:ext>
            </a:extLst>
          </p:cNvPr>
          <p:cNvSpPr/>
          <p:nvPr/>
        </p:nvSpPr>
        <p:spPr>
          <a:xfrm>
            <a:off x="347118" y="3953168"/>
            <a:ext cx="6005414" cy="426883"/>
          </a:xfrm>
          <a:prstGeom prst="rect">
            <a:avLst/>
          </a:prstGeom>
          <a:gradFill>
            <a:gsLst>
              <a:gs pos="3900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1605" marR="0" lvl="0" indent="0" algn="ctr" defTabSz="623438" rtl="0" eaLnBrk="1" fontAlgn="auto" latinLnBrk="0" hangingPunct="1">
              <a:lnSpc>
                <a:spcPts val="146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3-6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MONTH </a:t>
            </a:r>
            <a:r>
              <a:rPr kumimoji="0" lang="en-US" sz="1200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EMERGENCY</a:t>
            </a:r>
            <a:r>
              <a:rPr kumimoji="0" lang="en-US" sz="1200" b="1" i="0" u="none" strike="noStrike" kern="1200" cap="none" spc="-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FUND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77"/>
              <a:ea typeface="+mn-ea"/>
              <a:cs typeface="Calibri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9606E9A8-AC5C-3F4E-BF64-EB9F8A03A376}"/>
              </a:ext>
            </a:extLst>
          </p:cNvPr>
          <p:cNvSpPr/>
          <p:nvPr/>
        </p:nvSpPr>
        <p:spPr>
          <a:xfrm>
            <a:off x="347119" y="3476997"/>
            <a:ext cx="6005414" cy="42688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37665" lvl="0" indent="0" algn="ctr" defTabSz="623438" rtl="0" eaLnBrk="1" fontAlgn="auto" latinLnBrk="0" hangingPunct="1">
              <a:lnSpc>
                <a:spcPct val="100000"/>
              </a:lnSpc>
              <a:spcBef>
                <a:spcPts val="18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27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RETIREMENT</a:t>
            </a:r>
            <a:r>
              <a:rPr kumimoji="0" lang="en-US" sz="1227" b="1" i="0" u="none" strike="noStrike" kern="1200" cap="none" spc="-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 </a:t>
            </a:r>
            <a:r>
              <a:rPr kumimoji="0" lang="en-US" sz="1227" b="1" i="0" u="none" strike="noStrike" kern="1200" cap="none" spc="2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SAVINGS</a:t>
            </a:r>
            <a:r>
              <a:rPr lang="en-US" sz="1227" b="1" spc="24" dirty="0">
                <a:solidFill>
                  <a:prstClr val="black"/>
                </a:solidFill>
                <a:latin typeface="Gill Sans MT" panose="020B0502020104020203" pitchFamily="34" charset="77"/>
                <a:cs typeface="Calibri"/>
              </a:rPr>
              <a:t> - </a:t>
            </a:r>
            <a:r>
              <a:rPr kumimoji="0" lang="en-US" sz="1227" b="1" i="0" u="none" strike="noStrike" kern="1200" cap="none" spc="2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ACCUMULATION</a:t>
            </a:r>
            <a:endParaRPr kumimoji="0" lang="en-US" sz="122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77"/>
              <a:ea typeface="+mn-ea"/>
              <a:cs typeface="Calibri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6503C04-ADB2-2A44-9FD3-B52578B0E52E}"/>
              </a:ext>
            </a:extLst>
          </p:cNvPr>
          <p:cNvSpPr/>
          <p:nvPr/>
        </p:nvSpPr>
        <p:spPr>
          <a:xfrm>
            <a:off x="347119" y="2987650"/>
            <a:ext cx="6005414" cy="426883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7793" marR="0" lvl="0" indent="0" algn="ctr" defTabSz="623438" rtl="0" eaLnBrk="1" fontAlgn="auto" latinLnBrk="0" hangingPunct="1">
              <a:lnSpc>
                <a:spcPct val="100000"/>
              </a:lnSpc>
              <a:spcBef>
                <a:spcPts val="15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27" b="1" i="0" u="none" strike="noStrike" kern="1200" cap="none" spc="-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COLLEGE SAVINGS</a:t>
            </a:r>
            <a:r>
              <a:rPr kumimoji="0" lang="en-US" sz="1227" b="1" i="0" u="none" strike="noStrike" kern="1200" cap="none" spc="-7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 - </a:t>
            </a:r>
            <a:r>
              <a:rPr kumimoji="0" lang="en-US" sz="1227" b="1" i="0" u="none" strike="noStrike" kern="1200" cap="none" spc="-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529</a:t>
            </a:r>
            <a:endParaRPr kumimoji="0" lang="en-US" sz="682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77"/>
              <a:ea typeface="+mn-ea"/>
              <a:cs typeface="Cambria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632C641-9511-4842-A70A-6354E5EBB6CA}"/>
              </a:ext>
            </a:extLst>
          </p:cNvPr>
          <p:cNvSpPr/>
          <p:nvPr/>
        </p:nvSpPr>
        <p:spPr>
          <a:xfrm>
            <a:off x="347119" y="2498303"/>
            <a:ext cx="6005414" cy="42688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623438" rtl="0" eaLnBrk="1" fontAlgn="auto" latinLnBrk="0" hangingPunct="1">
              <a:lnSpc>
                <a:spcPts val="1432"/>
              </a:lnSpc>
              <a:spcBef>
                <a:spcPts val="24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27" b="1" i="0" u="none" strike="noStrike" kern="1200" cap="none" spc="-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ACCELERATE</a:t>
            </a:r>
            <a:r>
              <a:rPr kumimoji="0" lang="en-US" sz="1227" b="1" i="0" u="none" strike="noStrike" kern="1200" cap="none" spc="-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 </a:t>
            </a:r>
            <a:r>
              <a:rPr kumimoji="0" lang="en-US" sz="1227" b="1" i="0" u="none" strike="noStrike" kern="1200" cap="none" spc="-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MORTGAGE</a:t>
            </a:r>
            <a:endParaRPr kumimoji="0" lang="en-US" sz="122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77"/>
              <a:ea typeface="+mn-ea"/>
              <a:cs typeface="Calibri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18AFDE19-13DA-C14A-8AFA-A06E00236640}"/>
              </a:ext>
            </a:extLst>
          </p:cNvPr>
          <p:cNvSpPr/>
          <p:nvPr/>
        </p:nvSpPr>
        <p:spPr>
          <a:xfrm>
            <a:off x="347119" y="2020934"/>
            <a:ext cx="6005414" cy="426883"/>
          </a:xfrm>
          <a:prstGeom prst="rect">
            <a:avLst/>
          </a:prstGeom>
          <a:gradFill>
            <a:gsLst>
              <a:gs pos="49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623438" rtl="0" eaLnBrk="1" fontAlgn="auto" latinLnBrk="0" hangingPunct="1">
              <a:lnSpc>
                <a:spcPts val="144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WITHDRAWAL</a:t>
            </a:r>
            <a:r>
              <a:rPr kumimoji="0" lang="en-US" sz="1200" b="1" i="0" u="none" strike="noStrike" kern="1200" cap="none" spc="-7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 - </a:t>
            </a:r>
            <a:r>
              <a:rPr kumimoji="0" lang="en-US" sz="1200" b="1" i="0" u="none" strike="noStrike" kern="1200" cap="none" spc="-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RETIREMENT</a:t>
            </a:r>
            <a:r>
              <a:rPr kumimoji="0" lang="en-US" sz="1200" b="1" i="0" u="none" strike="noStrike" kern="1200" cap="none" spc="-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INCOME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77"/>
              <a:ea typeface="+mn-ea"/>
              <a:cs typeface="Calibri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6D43391-D6D7-2749-BA8C-C57FD7F363A5}"/>
              </a:ext>
            </a:extLst>
          </p:cNvPr>
          <p:cNvSpPr/>
          <p:nvPr/>
        </p:nvSpPr>
        <p:spPr>
          <a:xfrm>
            <a:off x="347119" y="1537345"/>
            <a:ext cx="6005414" cy="42688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15153" lvl="0" indent="0" algn="ctr" defTabSz="623438" rtl="0" eaLnBrk="1" fontAlgn="auto" latinLnBrk="0" hangingPunct="1">
              <a:lnSpc>
                <a:spcPct val="100000"/>
              </a:lnSpc>
              <a:spcBef>
                <a:spcPts val="26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27" b="1" i="0" u="none" strike="noStrike" kern="1200" cap="none" spc="-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GENERATION </a:t>
            </a:r>
            <a:r>
              <a:rPr kumimoji="0" lang="en-US" sz="1227" b="1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TO </a:t>
            </a:r>
            <a:r>
              <a:rPr kumimoji="0" lang="en-US" sz="1227" b="1" i="0" u="none" strike="noStrike" kern="1200" cap="none" spc="-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GENERATION</a:t>
            </a:r>
            <a:r>
              <a:rPr kumimoji="0" lang="en-US" sz="1227" b="1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 </a:t>
            </a:r>
            <a:r>
              <a:rPr kumimoji="0" lang="en-US" sz="1227" b="1" i="0" u="none" strike="noStrike" kern="1200" cap="none" spc="-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INVESTMENT</a:t>
            </a:r>
            <a:endParaRPr kumimoji="0" lang="en-US" sz="122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77"/>
              <a:ea typeface="+mn-ea"/>
              <a:cs typeface="Calibri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C83AA3F7-4959-7542-A41D-9E5E0D724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1448" y="1066389"/>
            <a:ext cx="4520685" cy="369332"/>
          </a:xfrm>
        </p:spPr>
        <p:txBody>
          <a:bodyPr/>
          <a:lstStyle/>
          <a:p>
            <a:r>
              <a:rPr lang="en-US" sz="2400" dirty="0">
                <a:latin typeface="Gill Sans MT" panose="020B0502020104020203" pitchFamily="34" charset="77"/>
              </a:rPr>
              <a:t>FINANCIAL INDEPENDENCE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6D040DD0-B048-5B4E-A163-D4EBED617143}"/>
              </a:ext>
            </a:extLst>
          </p:cNvPr>
          <p:cNvSpPr/>
          <p:nvPr/>
        </p:nvSpPr>
        <p:spPr>
          <a:xfrm>
            <a:off x="7024711" y="1594051"/>
            <a:ext cx="4411539" cy="4268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5977" marR="50654" lvl="0" indent="0" algn="ctr" defTabSz="623438" rtl="0" eaLnBrk="1" fontAlgn="auto" latinLnBrk="0" hangingPunct="1">
              <a:lnSpc>
                <a:spcPts val="641"/>
              </a:lnSpc>
              <a:spcBef>
                <a:spcPts val="2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Do you want to leave an inheritance to your family?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A76D83E9-AB0B-7B4D-A1E7-F06F3AFFBD6F}"/>
              </a:ext>
            </a:extLst>
          </p:cNvPr>
          <p:cNvSpPr/>
          <p:nvPr/>
        </p:nvSpPr>
        <p:spPr>
          <a:xfrm>
            <a:off x="7024711" y="2075256"/>
            <a:ext cx="4393875" cy="4268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5977" marR="50654" lvl="0" indent="0" algn="ctr" defTabSz="623438" rtl="0" eaLnBrk="1" fontAlgn="auto" latinLnBrk="0" hangingPunct="1">
              <a:lnSpc>
                <a:spcPts val="641"/>
              </a:lnSpc>
              <a:spcBef>
                <a:spcPts val="2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Do you have a retirement </a:t>
            </a:r>
            <a:r>
              <a:rPr kumimoji="0" lang="en-US" sz="1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income </a:t>
            </a:r>
            <a:r>
              <a:rPr kumimoji="0" lang="en-US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strategy?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77"/>
              <a:ea typeface="+mn-ea"/>
              <a:cs typeface="Cambria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B24447BC-8135-4044-979D-8F8BC9E629C2}"/>
              </a:ext>
            </a:extLst>
          </p:cNvPr>
          <p:cNvSpPr/>
          <p:nvPr/>
        </p:nvSpPr>
        <p:spPr>
          <a:xfrm>
            <a:off x="7024712" y="2552978"/>
            <a:ext cx="4411538" cy="4268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5977" marR="50654" lvl="0" indent="0" algn="ctr" defTabSz="623438" rtl="0" eaLnBrk="1" fontAlgn="auto" latinLnBrk="0" hangingPunct="1">
              <a:lnSpc>
                <a:spcPts val="641"/>
              </a:lnSpc>
              <a:spcBef>
                <a:spcPts val="2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What age will you be mortgage free?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77"/>
              <a:ea typeface="+mn-ea"/>
              <a:cs typeface="Cambria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A7E77F4C-7386-694E-9610-6BA6ACFBBFEB}"/>
              </a:ext>
            </a:extLst>
          </p:cNvPr>
          <p:cNvSpPr/>
          <p:nvPr/>
        </p:nvSpPr>
        <p:spPr>
          <a:xfrm>
            <a:off x="7024711" y="3042395"/>
            <a:ext cx="4393875" cy="4268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5977" marR="50654" lvl="0" indent="0" algn="ctr" defTabSz="623438" rtl="0" eaLnBrk="1" fontAlgn="auto" latinLnBrk="0" hangingPunct="1">
              <a:lnSpc>
                <a:spcPts val="641"/>
              </a:lnSpc>
              <a:spcBef>
                <a:spcPts val="2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Are you saving for your children’s higher education?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B18022FA-8F70-5642-9F22-A4B470A65206}"/>
              </a:ext>
            </a:extLst>
          </p:cNvPr>
          <p:cNvSpPr/>
          <p:nvPr/>
        </p:nvSpPr>
        <p:spPr>
          <a:xfrm>
            <a:off x="7042378" y="3521605"/>
            <a:ext cx="4393875" cy="4268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5977" marR="50654" lvl="0" indent="0" algn="ctr" defTabSz="623438" rtl="0" eaLnBrk="1" fontAlgn="auto" latinLnBrk="0" hangingPunct="1">
              <a:lnSpc>
                <a:spcPts val="641"/>
              </a:lnSpc>
              <a:spcBef>
                <a:spcPts val="2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Do you know your financial independence number?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DD6E6751-050E-BB48-A650-EC71193CF276}"/>
              </a:ext>
            </a:extLst>
          </p:cNvPr>
          <p:cNvSpPr/>
          <p:nvPr/>
        </p:nvSpPr>
        <p:spPr>
          <a:xfrm>
            <a:off x="7024712" y="4011022"/>
            <a:ext cx="4421034" cy="4268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5977" marR="50654" lvl="0" indent="0" algn="ctr" defTabSz="623438" rtl="0" eaLnBrk="1" fontAlgn="auto" latinLnBrk="0" hangingPunct="1">
              <a:lnSpc>
                <a:spcPts val="641"/>
              </a:lnSpc>
              <a:spcBef>
                <a:spcPts val="2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How many months of emergency money do you have?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E892945-9ADA-4446-A6FE-755EE995A058}"/>
              </a:ext>
            </a:extLst>
          </p:cNvPr>
          <p:cNvSpPr/>
          <p:nvPr/>
        </p:nvSpPr>
        <p:spPr>
          <a:xfrm>
            <a:off x="7042375" y="4494219"/>
            <a:ext cx="4393875" cy="4268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5977" marR="50654" lvl="0" indent="0" algn="ctr" defTabSz="623438" rtl="0" eaLnBrk="1" fontAlgn="auto" latinLnBrk="0" hangingPunct="1">
              <a:lnSpc>
                <a:spcPts val="641"/>
              </a:lnSpc>
              <a:spcBef>
                <a:spcPts val="2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Do you know your current debt freedom age?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E8DEA791-3698-FB45-B1D2-1A642032E361}"/>
              </a:ext>
            </a:extLst>
          </p:cNvPr>
          <p:cNvSpPr/>
          <p:nvPr/>
        </p:nvSpPr>
        <p:spPr>
          <a:xfrm>
            <a:off x="7042376" y="4986058"/>
            <a:ext cx="4393875" cy="4268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5977" marR="50654" lvl="0" indent="0" algn="ctr" defTabSz="623438" rtl="0" eaLnBrk="1" fontAlgn="auto" latinLnBrk="0" hangingPunct="1">
              <a:lnSpc>
                <a:spcPts val="641"/>
              </a:lnSpc>
              <a:spcBef>
                <a:spcPts val="2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Do you have a Will?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E5C38656-192C-A94B-B56E-942A90C74332}"/>
              </a:ext>
            </a:extLst>
          </p:cNvPr>
          <p:cNvSpPr/>
          <p:nvPr/>
        </p:nvSpPr>
        <p:spPr>
          <a:xfrm>
            <a:off x="7042377" y="5488022"/>
            <a:ext cx="4393875" cy="4268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Do you have a budget?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77"/>
              <a:ea typeface="+mn-ea"/>
              <a:cs typeface="Cambria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A9063DF-3980-E842-960F-FEF6CC453CF6}"/>
              </a:ext>
            </a:extLst>
          </p:cNvPr>
          <p:cNvSpPr/>
          <p:nvPr/>
        </p:nvSpPr>
        <p:spPr>
          <a:xfrm>
            <a:off x="7051870" y="5989986"/>
            <a:ext cx="4393875" cy="811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ct val="8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</a:rPr>
              <a:t>Do you have enough individual life insurance to replace your income in the event of a premature death?</a:t>
            </a:r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77"/>
              <a:ea typeface="+mn-ea"/>
              <a:cs typeface="Helvetica"/>
            </a:endParaRPr>
          </a:p>
        </p:txBody>
      </p:sp>
      <p:sp>
        <p:nvSpPr>
          <p:cNvPr id="75" name="Title 8">
            <a:extLst>
              <a:ext uri="{FF2B5EF4-FFF2-40B4-BE49-F238E27FC236}">
                <a16:creationId xmlns:a16="http://schemas.microsoft.com/office/drawing/2014/main" id="{9260DCF7-EC7D-A643-AFAB-EA0F73CC3023}"/>
              </a:ext>
            </a:extLst>
          </p:cNvPr>
          <p:cNvSpPr txBox="1">
            <a:spLocks/>
          </p:cNvSpPr>
          <p:nvPr/>
        </p:nvSpPr>
        <p:spPr>
          <a:xfrm>
            <a:off x="7693538" y="1065703"/>
            <a:ext cx="334169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1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j-ea"/>
                <a:cs typeface="Calibri"/>
              </a:rPr>
              <a:t>HOME INSPECTION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09F0A553-5F45-F44E-9AD5-3F5BB9DA9E02}"/>
              </a:ext>
            </a:extLst>
          </p:cNvPr>
          <p:cNvSpPr/>
          <p:nvPr/>
        </p:nvSpPr>
        <p:spPr>
          <a:xfrm>
            <a:off x="7051870" y="195034"/>
            <a:ext cx="4393875" cy="81133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5977" marR="50654" lvl="0" indent="0" algn="ctr" defTabSz="623438" rtl="0" eaLnBrk="1" fontAlgn="auto" latinLnBrk="0" hangingPunct="1">
              <a:lnSpc>
                <a:spcPct val="100000"/>
              </a:lnSpc>
              <a:spcBef>
                <a:spcPts val="2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77"/>
              <a:ea typeface="+mn-ea"/>
              <a:cs typeface="Cambria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7E6FB4B-8CBB-0B49-B0B1-DB0ADCFCB88F}"/>
              </a:ext>
            </a:extLst>
          </p:cNvPr>
          <p:cNvSpPr txBox="1"/>
          <p:nvPr/>
        </p:nvSpPr>
        <p:spPr>
          <a:xfrm>
            <a:off x="7051870" y="268172"/>
            <a:ext cx="4393876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On a scale of 1-10 what is your desire to become financially independent?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F9289FA-41A9-BC4E-853C-3E28982B7555}"/>
              </a:ext>
            </a:extLst>
          </p:cNvPr>
          <p:cNvSpPr txBox="1"/>
          <p:nvPr/>
        </p:nvSpPr>
        <p:spPr>
          <a:xfrm>
            <a:off x="6840057" y="372927"/>
            <a:ext cx="4798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Do you currently have a </a:t>
            </a:r>
            <a:r>
              <a:rPr lang="en-US" sz="1700" dirty="0">
                <a:solidFill>
                  <a:prstClr val="black"/>
                </a:solidFill>
                <a:latin typeface="Gill Sans MT" panose="020B0502020104020203" pitchFamily="34" charset="77"/>
                <a:cs typeface="Cambria"/>
              </a:rPr>
              <a:t>written 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plan to get there?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B3A32A-41AB-9A48-8BD4-94F12018EE5C}"/>
              </a:ext>
            </a:extLst>
          </p:cNvPr>
          <p:cNvSpPr txBox="1"/>
          <p:nvPr/>
        </p:nvSpPr>
        <p:spPr>
          <a:xfrm>
            <a:off x="7297873" y="391975"/>
            <a:ext cx="3882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Gill Sans MT" panose="020B0502020104020203" pitchFamily="34" charset="77"/>
              </a:rPr>
              <a:t>Would you want one if it were free?</a:t>
            </a:r>
          </a:p>
        </p:txBody>
      </p:sp>
    </p:spTree>
    <p:extLst>
      <p:ext uri="{BB962C8B-B14F-4D97-AF65-F5344CB8AC3E}">
        <p14:creationId xmlns:p14="http://schemas.microsoft.com/office/powerpoint/2010/main" val="280768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5" grpId="0"/>
      <p:bldP spid="76" grpId="0" animBg="1"/>
      <p:bldP spid="13" grpId="0" animBg="1"/>
      <p:bldP spid="13" grpId="1" animBg="1"/>
      <p:bldP spid="79" grpId="0" animBg="1"/>
      <p:bldP spid="79" grpId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/>
          <p:nvPr/>
        </p:nvSpPr>
        <p:spPr>
          <a:xfrm>
            <a:off x="214329" y="6723"/>
            <a:ext cx="7279956" cy="1469142"/>
          </a:xfrm>
          <a:custGeom>
            <a:avLst/>
            <a:gdLst/>
            <a:ahLst/>
            <a:cxnLst/>
            <a:rect l="l" t="t" r="r" b="b"/>
            <a:pathLst>
              <a:path w="5805170" h="1288415">
                <a:moveTo>
                  <a:pt x="5805144" y="1287881"/>
                </a:moveTo>
                <a:lnTo>
                  <a:pt x="5499633" y="1159103"/>
                </a:lnTo>
                <a:lnTo>
                  <a:pt x="5547207" y="1159103"/>
                </a:lnTo>
                <a:lnTo>
                  <a:pt x="5547207" y="0"/>
                </a:lnTo>
                <a:lnTo>
                  <a:pt x="3943959" y="0"/>
                </a:lnTo>
                <a:lnTo>
                  <a:pt x="3943959" y="503351"/>
                </a:lnTo>
                <a:lnTo>
                  <a:pt x="2902559" y="64363"/>
                </a:lnTo>
                <a:lnTo>
                  <a:pt x="0" y="1287881"/>
                </a:lnTo>
                <a:lnTo>
                  <a:pt x="5805144" y="1287881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9050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6234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27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D6863FF-8AF1-D744-94E4-430E42E691C1}"/>
              </a:ext>
            </a:extLst>
          </p:cNvPr>
          <p:cNvSpPr/>
          <p:nvPr/>
        </p:nvSpPr>
        <p:spPr>
          <a:xfrm>
            <a:off x="127345" y="5922859"/>
            <a:ext cx="7477222" cy="72100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12555" lvl="0" indent="0" algn="ctr" defTabSz="623438" rtl="0" eaLnBrk="1" fontAlgn="auto" latinLnBrk="0" hangingPunct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3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 panose="020B0502020104020203" pitchFamily="34" charset="77"/>
                <a:ea typeface="Cambria" panose="02040503050406030204" pitchFamily="18" charset="0"/>
                <a:cs typeface="Calibri"/>
              </a:rPr>
              <a:t>Goal:</a:t>
            </a:r>
            <a:r>
              <a:rPr kumimoji="0" lang="en-US" sz="1200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Cambria" panose="02040503050406030204" pitchFamily="18" charset="0"/>
                <a:cs typeface="Calibri"/>
              </a:rPr>
              <a:t> 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Cambria" panose="02040503050406030204" pitchFamily="18" charset="0"/>
                <a:cs typeface="Calibri"/>
              </a:rPr>
              <a:t>A </a:t>
            </a:r>
            <a:r>
              <a:rPr kumimoji="0" lang="en-US" sz="1200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Cambria" panose="02040503050406030204" pitchFamily="18" charset="0"/>
                <a:cs typeface="Calibri"/>
              </a:rPr>
              <a:t>plan to replace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Cambria" panose="02040503050406030204" pitchFamily="18" charset="0"/>
                <a:cs typeface="Calibri"/>
              </a:rPr>
              <a:t>the </a:t>
            </a:r>
            <a:r>
              <a:rPr kumimoji="0" lang="en-US" sz="1200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Cambria" panose="02040503050406030204" pitchFamily="18" charset="0"/>
                <a:cs typeface="Calibri"/>
              </a:rPr>
              <a:t>income you earn,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Cambria" panose="02040503050406030204" pitchFamily="18" charset="0"/>
                <a:cs typeface="Calibri"/>
              </a:rPr>
              <a:t>to </a:t>
            </a:r>
            <a:r>
              <a:rPr kumimoji="0" lang="en-US" sz="1200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Cambria" panose="02040503050406030204" pitchFamily="18" charset="0"/>
                <a:cs typeface="Calibri"/>
              </a:rPr>
              <a:t>protect those you love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Cambria" panose="02040503050406030204" pitchFamily="18" charset="0"/>
                <a:cs typeface="Calibri"/>
              </a:rPr>
              <a:t>and </a:t>
            </a:r>
            <a:r>
              <a:rPr kumimoji="0" lang="en-US" sz="1200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Cambria" panose="02040503050406030204" pitchFamily="18" charset="0"/>
                <a:cs typeface="Calibri"/>
              </a:rPr>
              <a:t>depend on</a:t>
            </a:r>
            <a:r>
              <a:rPr kumimoji="0" lang="en-US" sz="1200" b="1" i="0" u="none" strike="noStrike" kern="1200" cap="none" spc="5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Cambria" panose="02040503050406030204" pitchFamily="18" charset="0"/>
                <a:cs typeface="Calibri"/>
              </a:rPr>
              <a:t> </a:t>
            </a:r>
            <a:r>
              <a:rPr kumimoji="0" lang="en-US" sz="1200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Cambria" panose="02040503050406030204" pitchFamily="18" charset="0"/>
                <a:cs typeface="Calibri"/>
              </a:rPr>
              <a:t>you.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77"/>
              <a:ea typeface="Cambria" panose="02040503050406030204" pitchFamily="18" charset="0"/>
              <a:cs typeface="Calibri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885E698-11DF-AA41-8C3B-50EC48839F85}"/>
              </a:ext>
            </a:extLst>
          </p:cNvPr>
          <p:cNvSpPr/>
          <p:nvPr/>
        </p:nvSpPr>
        <p:spPr>
          <a:xfrm>
            <a:off x="347118" y="5448056"/>
            <a:ext cx="7014379" cy="42688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74053" marR="268858" lvl="0" indent="0" algn="ctr" defTabSz="623438" rtl="0" eaLnBrk="1" fontAlgn="auto" latinLnBrk="0" hangingPunct="1">
              <a:lnSpc>
                <a:spcPts val="955"/>
              </a:lnSpc>
              <a:spcBef>
                <a:spcPts val="4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Goal: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 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Attempt </a:t>
            </a:r>
            <a:r>
              <a:rPr kumimoji="0" lang="en-US" sz="1200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to lower </a:t>
            </a:r>
            <a:r>
              <a:rPr lang="en-US" sz="1200" b="1" spc="-3" dirty="0">
                <a:solidFill>
                  <a:prstClr val="black"/>
                </a:solidFill>
                <a:latin typeface="Gill Sans MT" panose="020B0502020104020203" pitchFamily="34" charset="77"/>
                <a:cs typeface="Cambria"/>
              </a:rPr>
              <a:t>your </a:t>
            </a:r>
            <a:r>
              <a:rPr kumimoji="0" lang="en-US" sz="1200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monthly</a:t>
            </a:r>
            <a:r>
              <a:rPr kumimoji="0" lang="en-US" sz="1200" b="1" i="0" u="none" strike="noStrike" kern="1200" cap="none" spc="-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 </a:t>
            </a:r>
            <a:r>
              <a:rPr kumimoji="0" lang="en-US" sz="1200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expenditures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77"/>
              <a:ea typeface="+mn-ea"/>
              <a:cs typeface="Cambria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4342023-A55E-CA40-BFEA-D78F3550B5D1}"/>
              </a:ext>
            </a:extLst>
          </p:cNvPr>
          <p:cNvSpPr/>
          <p:nvPr/>
        </p:nvSpPr>
        <p:spPr>
          <a:xfrm>
            <a:off x="347118" y="4933019"/>
            <a:ext cx="7014379" cy="456249"/>
          </a:xfrm>
          <a:prstGeom prst="rect">
            <a:avLst/>
          </a:prstGeom>
          <a:gradFill>
            <a:gsLst>
              <a:gs pos="2200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623438" rtl="0" eaLnBrk="1" fontAlgn="auto" latinLnBrk="0" hangingPunct="1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3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Goal:</a:t>
            </a:r>
            <a:r>
              <a:rPr kumimoji="0" lang="en-US" sz="1200" b="1" i="0" u="none" strike="noStrike" kern="1200" cap="none" spc="-3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  </a:t>
            </a:r>
            <a:r>
              <a:rPr kumimoji="0" lang="en-US" sz="1200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libri"/>
              </a:rPr>
              <a:t>Avoid probate, name guardians for minors, make Living Will and select Power of Attorney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17E4F62-4DE6-8047-81BC-D75C7FF0F210}"/>
              </a:ext>
            </a:extLst>
          </p:cNvPr>
          <p:cNvSpPr/>
          <p:nvPr/>
        </p:nvSpPr>
        <p:spPr>
          <a:xfrm>
            <a:off x="347118" y="4446743"/>
            <a:ext cx="7014379" cy="42688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945980" marR="171012" lvl="0" indent="-794883" algn="ctr" defTabSz="623438" rtl="0" eaLnBrk="1" fontAlgn="auto" latinLnBrk="0" hangingPunct="1">
              <a:lnSpc>
                <a:spcPts val="880"/>
              </a:lnSpc>
              <a:spcBef>
                <a:spcPts val="2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3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Goal:</a:t>
            </a:r>
            <a:r>
              <a:rPr kumimoji="0" lang="en-US" sz="1200" b="1" i="0" u="none" strike="noStrike" kern="1200" cap="none" spc="-3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  </a:t>
            </a:r>
            <a:r>
              <a:rPr kumimoji="0" lang="en-US" sz="1200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Destroy this “Financial Cancer” as it robs your ability </a:t>
            </a:r>
            <a:r>
              <a:rPr kumimoji="0" lang="en-US" sz="1200" b="1" i="0" u="none" strike="noStrike" kern="1200" cap="none" spc="-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to  invest </a:t>
            </a:r>
            <a:r>
              <a:rPr kumimoji="0" lang="en-US" sz="1200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and create</a:t>
            </a:r>
            <a:r>
              <a:rPr kumimoji="0" lang="en-US" sz="1200" b="1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 </a:t>
            </a:r>
            <a:r>
              <a:rPr kumimoji="0" lang="en-US" sz="1200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wealth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77"/>
              <a:ea typeface="+mn-ea"/>
              <a:cs typeface="Cambria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1EC8BEE-EB0D-454A-93C1-F327F5F34098}"/>
              </a:ext>
            </a:extLst>
          </p:cNvPr>
          <p:cNvSpPr/>
          <p:nvPr/>
        </p:nvSpPr>
        <p:spPr>
          <a:xfrm>
            <a:off x="347118" y="3960530"/>
            <a:ext cx="7014379" cy="426883"/>
          </a:xfrm>
          <a:prstGeom prst="rect">
            <a:avLst/>
          </a:prstGeom>
          <a:gradFill>
            <a:gsLst>
              <a:gs pos="3900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58467" marR="116462" lvl="0" indent="-168415" algn="ctr" defTabSz="623438" rtl="0" eaLnBrk="1" fontAlgn="auto" latinLnBrk="0" hangingPunct="1">
              <a:lnSpc>
                <a:spcPct val="116100"/>
              </a:lnSpc>
              <a:spcBef>
                <a:spcPts val="3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3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Goal:</a:t>
            </a:r>
            <a:r>
              <a:rPr kumimoji="0" lang="en-US" sz="1200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  Protect retirement savings from ever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being </a:t>
            </a:r>
            <a:r>
              <a:rPr kumimoji="0" lang="en-US" sz="1200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used for anything other than  retirement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9606E9A8-AC5C-3F4E-BF64-EB9F8A03A376}"/>
              </a:ext>
            </a:extLst>
          </p:cNvPr>
          <p:cNvSpPr/>
          <p:nvPr/>
        </p:nvSpPr>
        <p:spPr>
          <a:xfrm>
            <a:off x="347118" y="3474254"/>
            <a:ext cx="7014379" cy="42688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22975" marR="363239" lvl="0" indent="0" algn="ctr" defTabSz="623438" rtl="0" eaLnBrk="1" fontAlgn="auto" latinLnBrk="0" hangingPunct="1">
              <a:lnSpc>
                <a:spcPts val="805"/>
              </a:lnSpc>
              <a:spcBef>
                <a:spcPts val="82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3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Goal:</a:t>
            </a:r>
            <a:r>
              <a:rPr kumimoji="0" lang="en-US" sz="1400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 </a:t>
            </a:r>
            <a:r>
              <a:rPr kumimoji="0" lang="en-US" sz="1200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Reach </a:t>
            </a:r>
            <a:r>
              <a:rPr kumimoji="0" lang="en-US" sz="1200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your FIN &amp; be totally financially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 </a:t>
            </a:r>
            <a:r>
              <a:rPr kumimoji="0" lang="en-US" sz="1200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free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77"/>
              <a:ea typeface="+mn-ea"/>
              <a:cs typeface="Cambria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6503C04-ADB2-2A44-9FD3-B52578B0E52E}"/>
              </a:ext>
            </a:extLst>
          </p:cNvPr>
          <p:cNvSpPr/>
          <p:nvPr/>
        </p:nvSpPr>
        <p:spPr>
          <a:xfrm>
            <a:off x="347118" y="2985297"/>
            <a:ext cx="7014379" cy="426883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7708" marR="0" lvl="0" indent="0" algn="ctr" defTabSz="623438" rtl="0" eaLnBrk="1" fontAlgn="auto" latinLnBrk="0" hangingPunct="1">
              <a:lnSpc>
                <a:spcPct val="100000"/>
              </a:lnSpc>
              <a:spcBef>
                <a:spcPts val="11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3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Goal: 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To </a:t>
            </a:r>
            <a:r>
              <a:rPr kumimoji="0" lang="en-US" sz="1200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have well-educated and debt-free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 kids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632C641-9511-4842-A70A-6354E5EBB6CA}"/>
              </a:ext>
            </a:extLst>
          </p:cNvPr>
          <p:cNvSpPr/>
          <p:nvPr/>
        </p:nvSpPr>
        <p:spPr>
          <a:xfrm>
            <a:off x="358766" y="2496340"/>
            <a:ext cx="7014379" cy="42688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34202" lvl="0" indent="0" algn="ctr" defTabSz="623438" rtl="0" eaLnBrk="1" fontAlgn="auto" latinLnBrk="0" hangingPunct="1">
              <a:lnSpc>
                <a:spcPts val="777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3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Goal:</a:t>
            </a:r>
            <a:r>
              <a:rPr kumimoji="0" lang="en-US" sz="1400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 </a:t>
            </a:r>
            <a:r>
              <a:rPr kumimoji="0" lang="en-US" sz="1200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 Have no rent or mortgage payment after</a:t>
            </a:r>
            <a:r>
              <a:rPr kumimoji="0" lang="en-US" sz="1200" b="1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retirement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77"/>
              <a:ea typeface="+mn-ea"/>
              <a:cs typeface="Cambria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18AFDE19-13DA-C14A-8AFA-A06E00236640}"/>
              </a:ext>
            </a:extLst>
          </p:cNvPr>
          <p:cNvSpPr/>
          <p:nvPr/>
        </p:nvSpPr>
        <p:spPr>
          <a:xfrm>
            <a:off x="347118" y="2009456"/>
            <a:ext cx="7014379" cy="426883"/>
          </a:xfrm>
          <a:prstGeom prst="rect">
            <a:avLst/>
          </a:prstGeom>
          <a:gradFill>
            <a:gsLst>
              <a:gs pos="49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2038" marR="0" lvl="0" indent="0" algn="ctr" defTabSz="623438" rtl="0" eaLnBrk="1" fontAlgn="auto" latinLnBrk="0" hangingPunct="1">
              <a:lnSpc>
                <a:spcPct val="100000"/>
              </a:lnSpc>
              <a:spcBef>
                <a:spcPts val="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3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Goal:</a:t>
            </a:r>
            <a:r>
              <a:rPr kumimoji="0" lang="en-US" sz="1200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  Never run out of money before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you </a:t>
            </a:r>
            <a:r>
              <a:rPr kumimoji="0" lang="en-US" sz="1200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die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6D43391-D6D7-2749-BA8C-C57FD7F363A5}"/>
              </a:ext>
            </a:extLst>
          </p:cNvPr>
          <p:cNvSpPr/>
          <p:nvPr/>
        </p:nvSpPr>
        <p:spPr>
          <a:xfrm>
            <a:off x="347119" y="1524680"/>
            <a:ext cx="7014379" cy="42688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165" marR="0" lvl="0" indent="0" algn="ctr" defTabSz="623438" rtl="0" eaLnBrk="1" fontAlgn="auto" latinLnBrk="0" hangingPunct="1">
              <a:lnSpc>
                <a:spcPct val="100000"/>
              </a:lnSpc>
              <a:spcBef>
                <a:spcPts val="6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3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Goal:</a:t>
            </a:r>
            <a:r>
              <a:rPr kumimoji="0" lang="en-US" sz="1400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 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Develop a </a:t>
            </a:r>
            <a:r>
              <a:rPr kumimoji="0" lang="en-US" sz="1200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family tradition of financial success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&amp;</a:t>
            </a:r>
            <a:r>
              <a:rPr kumimoji="0" lang="en-US" sz="1200" b="1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 </a:t>
            </a:r>
            <a:r>
              <a:rPr kumimoji="0" lang="en-US" sz="1200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independence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77"/>
              <a:ea typeface="+mn-ea"/>
              <a:cs typeface="Cambria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C83AA3F7-4959-7542-A41D-9E5E0D724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5612" y="634665"/>
            <a:ext cx="4520685" cy="738664"/>
          </a:xfrm>
        </p:spPr>
        <p:txBody>
          <a:bodyPr/>
          <a:lstStyle/>
          <a:p>
            <a:pPr algn="ctr"/>
            <a:r>
              <a:rPr lang="en-US" sz="2400" dirty="0">
                <a:latin typeface="Gill Sans MT" panose="020B0502020104020203" pitchFamily="34" charset="77"/>
              </a:rPr>
              <a:t>FAMILY </a:t>
            </a:r>
            <a:br>
              <a:rPr lang="en-US" sz="2400" dirty="0">
                <a:latin typeface="Gill Sans MT" panose="020B0502020104020203" pitchFamily="34" charset="77"/>
              </a:rPr>
            </a:br>
            <a:r>
              <a:rPr lang="en-US" sz="2400" dirty="0">
                <a:latin typeface="Gill Sans MT" panose="020B0502020104020203" pitchFamily="34" charset="77"/>
              </a:rPr>
              <a:t>FINANCIAL INDEPENDENCE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09F0A553-5F45-F44E-9AD5-3F5BB9DA9E02}"/>
              </a:ext>
            </a:extLst>
          </p:cNvPr>
          <p:cNvSpPr/>
          <p:nvPr/>
        </p:nvSpPr>
        <p:spPr>
          <a:xfrm>
            <a:off x="7805324" y="1130953"/>
            <a:ext cx="3927796" cy="15788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5977" marR="50654" lvl="0" indent="0" algn="ctr" defTabSz="623438" rtl="0" eaLnBrk="1" fontAlgn="auto" latinLnBrk="0" hangingPunct="1">
              <a:lnSpc>
                <a:spcPct val="100000"/>
              </a:lnSpc>
              <a:spcBef>
                <a:spcPts val="2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FINANCIAL NEEDS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  <a:ea typeface="+mn-ea"/>
                <a:cs typeface="Cambria"/>
              </a:rPr>
              <a:t> ANALYSIS</a:t>
            </a:r>
          </a:p>
          <a:p>
            <a:pPr marL="25977" marR="50654" lvl="0" indent="0" algn="ctr" defTabSz="623438" rtl="0" eaLnBrk="1" fontAlgn="auto" latinLnBrk="0" hangingPunct="1">
              <a:lnSpc>
                <a:spcPct val="100000"/>
              </a:lnSpc>
              <a:spcBef>
                <a:spcPts val="2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aseline="0" dirty="0">
              <a:solidFill>
                <a:prstClr val="black"/>
              </a:solidFill>
              <a:latin typeface="Gill Sans MT" panose="020B0502020104020203" pitchFamily="34" charset="77"/>
              <a:cs typeface="Cambria"/>
            </a:endParaRPr>
          </a:p>
          <a:p>
            <a:pPr marL="25977" marR="50654" lvl="0" indent="0" algn="ctr" defTabSz="623438" rtl="0" eaLnBrk="1" fontAlgn="auto" latinLnBrk="0" hangingPunct="1">
              <a:lnSpc>
                <a:spcPct val="100000"/>
              </a:lnSpc>
              <a:spcBef>
                <a:spcPts val="2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prstClr val="black"/>
                </a:solidFill>
                <a:latin typeface="Gill Sans MT" panose="020B0502020104020203" pitchFamily="34" charset="77"/>
                <a:cs typeface="Cambria"/>
              </a:rPr>
              <a:t>A GPS FOR YOUR MONEY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77"/>
              <a:cs typeface="Cambria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4FBE353-A591-0744-8CFB-49E8EDFC0EE5}"/>
              </a:ext>
            </a:extLst>
          </p:cNvPr>
          <p:cNvGrpSpPr/>
          <p:nvPr/>
        </p:nvGrpSpPr>
        <p:grpSpPr>
          <a:xfrm>
            <a:off x="7604567" y="2854632"/>
            <a:ext cx="4424873" cy="2950400"/>
            <a:chOff x="4738285" y="2222179"/>
            <a:chExt cx="3626517" cy="1878037"/>
          </a:xfrm>
        </p:grpSpPr>
        <p:pic>
          <p:nvPicPr>
            <p:cNvPr id="30" name="Picture 29" descr="fna_Paper.png">
              <a:extLst>
                <a:ext uri="{FF2B5EF4-FFF2-40B4-BE49-F238E27FC236}">
                  <a16:creationId xmlns:a16="http://schemas.microsoft.com/office/drawing/2014/main" id="{9195D360-EDF6-0241-9B28-CEDC5DD52C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38285" y="2222179"/>
              <a:ext cx="2727184" cy="1802714"/>
            </a:xfrm>
            <a:prstGeom prst="rect">
              <a:avLst/>
            </a:prstGeo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1" name="Picture 30" descr="mobile fna.png">
              <a:extLst>
                <a:ext uri="{FF2B5EF4-FFF2-40B4-BE49-F238E27FC236}">
                  <a16:creationId xmlns:a16="http://schemas.microsoft.com/office/drawing/2014/main" id="{7D16AF89-CF47-604F-A01F-ADE56BEC695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49144" y="2239818"/>
              <a:ext cx="1915658" cy="18603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9406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1">
            <a:extLst>
              <a:ext uri="{FF2B5EF4-FFF2-40B4-BE49-F238E27FC236}">
                <a16:creationId xmlns:a16="http://schemas.microsoft.com/office/drawing/2014/main" id="{DA70624B-2458-4127-BF8B-A209062ED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58001" y="255102"/>
            <a:ext cx="6705400" cy="636159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CBAE5E18-89E5-4B66-A4ED-71860A6134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22592" y="393365"/>
            <a:ext cx="6364719" cy="603554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39D92F-FAAB-014B-A80E-2DCAB6847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7873" y="588600"/>
            <a:ext cx="5447250" cy="1645920"/>
          </a:xfrm>
        </p:spPr>
        <p:txBody>
          <a:bodyPr>
            <a:normAutofit/>
          </a:bodyPr>
          <a:lstStyle/>
          <a:p>
            <a:r>
              <a:rPr lang="en-US" dirty="0"/>
              <a:t>10 Areas to Free Up Money to Save</a:t>
            </a:r>
          </a:p>
        </p:txBody>
      </p:sp>
      <p:pic>
        <p:nvPicPr>
          <p:cNvPr id="7" name="Graphic 6" descr="Dollar">
            <a:extLst>
              <a:ext uri="{FF2B5EF4-FFF2-40B4-BE49-F238E27FC236}">
                <a16:creationId xmlns:a16="http://schemas.microsoft.com/office/drawing/2014/main" id="{CFEE1FDF-FCFC-4CD3-AF7F-07F9D6D777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02" y="1158240"/>
            <a:ext cx="4123411" cy="420086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CC35D-7A39-3D4E-890A-C7A993A27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7873" y="2234520"/>
            <a:ext cx="5919438" cy="3541277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100" dirty="0"/>
              <a:t>Establish a cash flow plan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100" dirty="0"/>
              <a:t>Pay yourself first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100" dirty="0"/>
              <a:t>Avoid the credit trap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100" dirty="0"/>
              <a:t>Adjust your lifestyle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100" dirty="0"/>
              <a:t>Adjust your priorities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100" dirty="0"/>
              <a:t>Check your monthly subscriptions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100" dirty="0"/>
              <a:t>Check your insurance rates – auto, home, life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100" dirty="0"/>
              <a:t>Realign your assets - sell something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100" dirty="0"/>
              <a:t>Adjust your W-4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100" dirty="0"/>
              <a:t>Earn extra income</a:t>
            </a:r>
          </a:p>
        </p:txBody>
      </p:sp>
    </p:spTree>
    <p:extLst>
      <p:ext uri="{BB962C8B-B14F-4D97-AF65-F5344CB8AC3E}">
        <p14:creationId xmlns:p14="http://schemas.microsoft.com/office/powerpoint/2010/main" val="336424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368</Words>
  <Application>Microsoft Office PowerPoint</Application>
  <PresentationFormat>Widescreen</PresentationFormat>
  <Paragraphs>50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Gill Sans MT</vt:lpstr>
      <vt:lpstr>Office Theme</vt:lpstr>
      <vt:lpstr>1_Office Theme</vt:lpstr>
      <vt:lpstr>FINANCIAL INDEPENDENCE</vt:lpstr>
      <vt:lpstr>FAMILY  FINANCIAL INDEPENDENCE</vt:lpstr>
      <vt:lpstr>10 Areas to Free Up Money to Save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 hicks</dc:creator>
  <cp:lastModifiedBy>kristin hicks</cp:lastModifiedBy>
  <cp:revision>21</cp:revision>
  <dcterms:created xsi:type="dcterms:W3CDTF">2021-01-16T18:04:25Z</dcterms:created>
  <dcterms:modified xsi:type="dcterms:W3CDTF">2021-01-22T21:26:33Z</dcterms:modified>
</cp:coreProperties>
</file>