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2"/>
    <p:sldId id="257" r:id="rId3"/>
    <p:sldId id="258" r:id="rId4"/>
    <p:sldId id="259" r:id="rId5"/>
    <p:sldId id="261" r:id="rId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66"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23B1F4E6-31AC-412B-9265-037216FF5FC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B18EB3F-9C5F-4ACF-AAC7-A704B2288836}">
      <dgm:prSet/>
      <dgm:spPr/>
      <dgm:t>
        <a:bodyPr/>
        <a:lstStyle/>
        <a:p>
          <a:r>
            <a:rPr lang="en-US" b="0" i="0" baseline="0"/>
            <a:t>Open a minor investment account in their name.</a:t>
          </a:r>
          <a:endParaRPr lang="en-US"/>
        </a:p>
      </dgm:t>
    </dgm:pt>
    <dgm:pt modelId="{41278C72-F7BD-429A-884B-D4181F6E6FE4}" type="parTrans" cxnId="{310546B2-0F92-4A67-952E-6B979E48CC43}">
      <dgm:prSet/>
      <dgm:spPr/>
      <dgm:t>
        <a:bodyPr/>
        <a:lstStyle/>
        <a:p>
          <a:endParaRPr lang="en-US"/>
        </a:p>
      </dgm:t>
    </dgm:pt>
    <dgm:pt modelId="{13394DFA-3127-4B46-9FA0-69B484CE0D13}" type="sibTrans" cxnId="{310546B2-0F92-4A67-952E-6B979E48CC43}">
      <dgm:prSet/>
      <dgm:spPr/>
      <dgm:t>
        <a:bodyPr/>
        <a:lstStyle/>
        <a:p>
          <a:endParaRPr lang="en-US"/>
        </a:p>
      </dgm:t>
    </dgm:pt>
    <dgm:pt modelId="{7F5260ED-4E1B-45E4-BB96-AB1378BF12ED}">
      <dgm:prSet/>
      <dgm:spPr/>
      <dgm:t>
        <a:bodyPr/>
        <a:lstStyle/>
        <a:p>
          <a:r>
            <a:rPr lang="en-US" b="0" i="0" baseline="0"/>
            <a:t>As they make money help them redirect part of it into their investment account.</a:t>
          </a:r>
          <a:endParaRPr lang="en-US"/>
        </a:p>
      </dgm:t>
    </dgm:pt>
    <dgm:pt modelId="{28C94FC2-E0A8-4794-9F2C-4C46C688D493}" type="parTrans" cxnId="{77639B61-C50B-4755-8BDE-966113B28696}">
      <dgm:prSet/>
      <dgm:spPr/>
      <dgm:t>
        <a:bodyPr/>
        <a:lstStyle/>
        <a:p>
          <a:endParaRPr lang="en-US"/>
        </a:p>
      </dgm:t>
    </dgm:pt>
    <dgm:pt modelId="{9A77030D-5622-4EB4-9786-9C22C519617B}" type="sibTrans" cxnId="{77639B61-C50B-4755-8BDE-966113B28696}">
      <dgm:prSet/>
      <dgm:spPr/>
      <dgm:t>
        <a:bodyPr/>
        <a:lstStyle/>
        <a:p>
          <a:endParaRPr lang="en-US"/>
        </a:p>
      </dgm:t>
    </dgm:pt>
    <dgm:pt modelId="{26D77D70-DC5B-414C-92D1-278D29F21162}">
      <dgm:prSet/>
      <dgm:spPr/>
      <dgm:t>
        <a:bodyPr/>
        <a:lstStyle/>
        <a:p>
          <a:r>
            <a:rPr lang="en-US" b="0" i="0" baseline="0"/>
            <a:t>Play games with them like Monopoly &amp; Cash Flow.</a:t>
          </a:r>
          <a:endParaRPr lang="en-US"/>
        </a:p>
      </dgm:t>
    </dgm:pt>
    <dgm:pt modelId="{7C7CD604-D8DE-4CE8-A990-E1CBE859EEBD}" type="parTrans" cxnId="{4B4A2834-EEBF-4150-A7A3-1FC75E0A6DBB}">
      <dgm:prSet/>
      <dgm:spPr/>
      <dgm:t>
        <a:bodyPr/>
        <a:lstStyle/>
        <a:p>
          <a:endParaRPr lang="en-US"/>
        </a:p>
      </dgm:t>
    </dgm:pt>
    <dgm:pt modelId="{81BF93D0-9EF8-41BA-9C96-7A4EA2A8235A}" type="sibTrans" cxnId="{4B4A2834-EEBF-4150-A7A3-1FC75E0A6DBB}">
      <dgm:prSet/>
      <dgm:spPr/>
      <dgm:t>
        <a:bodyPr/>
        <a:lstStyle/>
        <a:p>
          <a:endParaRPr lang="en-US"/>
        </a:p>
      </dgm:t>
    </dgm:pt>
    <dgm:pt modelId="{71D27AA7-CBC1-4505-ACEF-DC950D76F9BA}" type="pres">
      <dgm:prSet presAssocID="{23B1F4E6-31AC-412B-9265-037216FF5FC0}" presName="root" presStyleCnt="0">
        <dgm:presLayoutVars>
          <dgm:dir/>
          <dgm:resizeHandles val="exact"/>
        </dgm:presLayoutVars>
      </dgm:prSet>
      <dgm:spPr/>
    </dgm:pt>
    <dgm:pt modelId="{FEB9BE82-1B19-4028-B14D-34ABADE16014}" type="pres">
      <dgm:prSet presAssocID="{CB18EB3F-9C5F-4ACF-AAC7-A704B2288836}" presName="compNode" presStyleCnt="0"/>
      <dgm:spPr/>
    </dgm:pt>
    <dgm:pt modelId="{B16BC96E-9FAF-46E8-A1AD-FDB2733FA977}" type="pres">
      <dgm:prSet presAssocID="{CB18EB3F-9C5F-4ACF-AAC7-A704B2288836}" presName="bgRect" presStyleLbl="bgShp" presStyleIdx="0" presStyleCnt="3"/>
      <dgm:spPr/>
    </dgm:pt>
    <dgm:pt modelId="{A3E5CEB4-F137-47EE-8707-ED98D8D65BB2}" type="pres">
      <dgm:prSet presAssocID="{CB18EB3F-9C5F-4ACF-AAC7-A704B228883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mployee Badge"/>
        </a:ext>
      </dgm:extLst>
    </dgm:pt>
    <dgm:pt modelId="{C564FA3A-130E-4F8F-AFE7-F1C4748B8B09}" type="pres">
      <dgm:prSet presAssocID="{CB18EB3F-9C5F-4ACF-AAC7-A704B2288836}" presName="spaceRect" presStyleCnt="0"/>
      <dgm:spPr/>
    </dgm:pt>
    <dgm:pt modelId="{9F6A2AD8-0FA1-4784-BE53-76624C477DFE}" type="pres">
      <dgm:prSet presAssocID="{CB18EB3F-9C5F-4ACF-AAC7-A704B2288836}" presName="parTx" presStyleLbl="revTx" presStyleIdx="0" presStyleCnt="3">
        <dgm:presLayoutVars>
          <dgm:chMax val="0"/>
          <dgm:chPref val="0"/>
        </dgm:presLayoutVars>
      </dgm:prSet>
      <dgm:spPr/>
    </dgm:pt>
    <dgm:pt modelId="{93C03828-0D23-4798-877F-B047B07B0B5A}" type="pres">
      <dgm:prSet presAssocID="{13394DFA-3127-4B46-9FA0-69B484CE0D13}" presName="sibTrans" presStyleCnt="0"/>
      <dgm:spPr/>
    </dgm:pt>
    <dgm:pt modelId="{FB52FC94-3B7A-492A-8101-9D81C908DCBC}" type="pres">
      <dgm:prSet presAssocID="{7F5260ED-4E1B-45E4-BB96-AB1378BF12ED}" presName="compNode" presStyleCnt="0"/>
      <dgm:spPr/>
    </dgm:pt>
    <dgm:pt modelId="{AA64E2A9-D2AD-4F29-8B3B-19312C09AB3A}" type="pres">
      <dgm:prSet presAssocID="{7F5260ED-4E1B-45E4-BB96-AB1378BF12ED}" presName="bgRect" presStyleLbl="bgShp" presStyleIdx="1" presStyleCnt="3"/>
      <dgm:spPr/>
    </dgm:pt>
    <dgm:pt modelId="{CC19A9DF-022A-438A-8902-BC53D21A8546}" type="pres">
      <dgm:prSet presAssocID="{7F5260ED-4E1B-45E4-BB96-AB1378BF12E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lar"/>
        </a:ext>
      </dgm:extLst>
    </dgm:pt>
    <dgm:pt modelId="{7B41621B-14DB-4160-86E0-FFDD8CD64C66}" type="pres">
      <dgm:prSet presAssocID="{7F5260ED-4E1B-45E4-BB96-AB1378BF12ED}" presName="spaceRect" presStyleCnt="0"/>
      <dgm:spPr/>
    </dgm:pt>
    <dgm:pt modelId="{17597641-E6FC-4F4D-98BD-C1DA0C5F008B}" type="pres">
      <dgm:prSet presAssocID="{7F5260ED-4E1B-45E4-BB96-AB1378BF12ED}" presName="parTx" presStyleLbl="revTx" presStyleIdx="1" presStyleCnt="3">
        <dgm:presLayoutVars>
          <dgm:chMax val="0"/>
          <dgm:chPref val="0"/>
        </dgm:presLayoutVars>
      </dgm:prSet>
      <dgm:spPr/>
    </dgm:pt>
    <dgm:pt modelId="{800D5D3C-A728-4E5D-9B4C-86D54B8FE70D}" type="pres">
      <dgm:prSet presAssocID="{9A77030D-5622-4EB4-9786-9C22C519617B}" presName="sibTrans" presStyleCnt="0"/>
      <dgm:spPr/>
    </dgm:pt>
    <dgm:pt modelId="{26B8C2F5-F7CA-4AB2-8134-5C65B25BEA83}" type="pres">
      <dgm:prSet presAssocID="{26D77D70-DC5B-414C-92D1-278D29F21162}" presName="compNode" presStyleCnt="0"/>
      <dgm:spPr/>
    </dgm:pt>
    <dgm:pt modelId="{9CE85376-A018-46D5-81E5-8DF776A5BA62}" type="pres">
      <dgm:prSet presAssocID="{26D77D70-DC5B-414C-92D1-278D29F21162}" presName="bgRect" presStyleLbl="bgShp" presStyleIdx="2" presStyleCnt="3"/>
      <dgm:spPr/>
    </dgm:pt>
    <dgm:pt modelId="{F180C483-E6F4-496E-9B2F-CD2359248A8C}" type="pres">
      <dgm:prSet presAssocID="{26D77D70-DC5B-414C-92D1-278D29F2116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ame controller"/>
        </a:ext>
      </dgm:extLst>
    </dgm:pt>
    <dgm:pt modelId="{6EE39DBF-F7C7-4497-95FD-D2A402F4A845}" type="pres">
      <dgm:prSet presAssocID="{26D77D70-DC5B-414C-92D1-278D29F21162}" presName="spaceRect" presStyleCnt="0"/>
      <dgm:spPr/>
    </dgm:pt>
    <dgm:pt modelId="{769CD9F5-C500-45FB-9A54-E833D16A1E54}" type="pres">
      <dgm:prSet presAssocID="{26D77D70-DC5B-414C-92D1-278D29F21162}" presName="parTx" presStyleLbl="revTx" presStyleIdx="2" presStyleCnt="3">
        <dgm:presLayoutVars>
          <dgm:chMax val="0"/>
          <dgm:chPref val="0"/>
        </dgm:presLayoutVars>
      </dgm:prSet>
      <dgm:spPr/>
    </dgm:pt>
  </dgm:ptLst>
  <dgm:cxnLst>
    <dgm:cxn modelId="{643C7001-FF92-4FDF-984F-86FEDE4F0F45}" type="presOf" srcId="{CB18EB3F-9C5F-4ACF-AAC7-A704B2288836}" destId="{9F6A2AD8-0FA1-4784-BE53-76624C477DFE}" srcOrd="0" destOrd="0" presId="urn:microsoft.com/office/officeart/2018/2/layout/IconVerticalSolidList"/>
    <dgm:cxn modelId="{A8EE7729-C614-4F15-9D52-D00BB528319F}" type="presOf" srcId="{26D77D70-DC5B-414C-92D1-278D29F21162}" destId="{769CD9F5-C500-45FB-9A54-E833D16A1E54}" srcOrd="0" destOrd="0" presId="urn:microsoft.com/office/officeart/2018/2/layout/IconVerticalSolidList"/>
    <dgm:cxn modelId="{4B4A2834-EEBF-4150-A7A3-1FC75E0A6DBB}" srcId="{23B1F4E6-31AC-412B-9265-037216FF5FC0}" destId="{26D77D70-DC5B-414C-92D1-278D29F21162}" srcOrd="2" destOrd="0" parTransId="{7C7CD604-D8DE-4CE8-A990-E1CBE859EEBD}" sibTransId="{81BF93D0-9EF8-41BA-9C96-7A4EA2A8235A}"/>
    <dgm:cxn modelId="{A988EA3F-4284-4871-8FA3-2CC4FFDDD03B}" type="presOf" srcId="{23B1F4E6-31AC-412B-9265-037216FF5FC0}" destId="{71D27AA7-CBC1-4505-ACEF-DC950D76F9BA}" srcOrd="0" destOrd="0" presId="urn:microsoft.com/office/officeart/2018/2/layout/IconVerticalSolidList"/>
    <dgm:cxn modelId="{77639B61-C50B-4755-8BDE-966113B28696}" srcId="{23B1F4E6-31AC-412B-9265-037216FF5FC0}" destId="{7F5260ED-4E1B-45E4-BB96-AB1378BF12ED}" srcOrd="1" destOrd="0" parTransId="{28C94FC2-E0A8-4794-9F2C-4C46C688D493}" sibTransId="{9A77030D-5622-4EB4-9786-9C22C519617B}"/>
    <dgm:cxn modelId="{8543E896-7703-4A1F-AFA9-8B58B1092B31}" type="presOf" srcId="{7F5260ED-4E1B-45E4-BB96-AB1378BF12ED}" destId="{17597641-E6FC-4F4D-98BD-C1DA0C5F008B}" srcOrd="0" destOrd="0" presId="urn:microsoft.com/office/officeart/2018/2/layout/IconVerticalSolidList"/>
    <dgm:cxn modelId="{310546B2-0F92-4A67-952E-6B979E48CC43}" srcId="{23B1F4E6-31AC-412B-9265-037216FF5FC0}" destId="{CB18EB3F-9C5F-4ACF-AAC7-A704B2288836}" srcOrd="0" destOrd="0" parTransId="{41278C72-F7BD-429A-884B-D4181F6E6FE4}" sibTransId="{13394DFA-3127-4B46-9FA0-69B484CE0D13}"/>
    <dgm:cxn modelId="{6BA03040-9A51-44AF-AFF1-A789712B8D6E}" type="presParOf" srcId="{71D27AA7-CBC1-4505-ACEF-DC950D76F9BA}" destId="{FEB9BE82-1B19-4028-B14D-34ABADE16014}" srcOrd="0" destOrd="0" presId="urn:microsoft.com/office/officeart/2018/2/layout/IconVerticalSolidList"/>
    <dgm:cxn modelId="{FC9A2EE5-AC06-46A9-A6CB-844464124F66}" type="presParOf" srcId="{FEB9BE82-1B19-4028-B14D-34ABADE16014}" destId="{B16BC96E-9FAF-46E8-A1AD-FDB2733FA977}" srcOrd="0" destOrd="0" presId="urn:microsoft.com/office/officeart/2018/2/layout/IconVerticalSolidList"/>
    <dgm:cxn modelId="{3E259645-0CA1-474E-862F-A944F95DE4E2}" type="presParOf" srcId="{FEB9BE82-1B19-4028-B14D-34ABADE16014}" destId="{A3E5CEB4-F137-47EE-8707-ED98D8D65BB2}" srcOrd="1" destOrd="0" presId="urn:microsoft.com/office/officeart/2018/2/layout/IconVerticalSolidList"/>
    <dgm:cxn modelId="{DC54169F-A103-4F26-9D7C-77FCA5BC216D}" type="presParOf" srcId="{FEB9BE82-1B19-4028-B14D-34ABADE16014}" destId="{C564FA3A-130E-4F8F-AFE7-F1C4748B8B09}" srcOrd="2" destOrd="0" presId="urn:microsoft.com/office/officeart/2018/2/layout/IconVerticalSolidList"/>
    <dgm:cxn modelId="{47EDF6F1-6715-4A4C-8B51-468B63CE0D24}" type="presParOf" srcId="{FEB9BE82-1B19-4028-B14D-34ABADE16014}" destId="{9F6A2AD8-0FA1-4784-BE53-76624C477DFE}" srcOrd="3" destOrd="0" presId="urn:microsoft.com/office/officeart/2018/2/layout/IconVerticalSolidList"/>
    <dgm:cxn modelId="{C02A0305-32E5-417E-BB9C-A132E4FE1B4B}" type="presParOf" srcId="{71D27AA7-CBC1-4505-ACEF-DC950D76F9BA}" destId="{93C03828-0D23-4798-877F-B047B07B0B5A}" srcOrd="1" destOrd="0" presId="urn:microsoft.com/office/officeart/2018/2/layout/IconVerticalSolidList"/>
    <dgm:cxn modelId="{F275BFBC-E382-4FD9-B7FF-B216A9AD4E93}" type="presParOf" srcId="{71D27AA7-CBC1-4505-ACEF-DC950D76F9BA}" destId="{FB52FC94-3B7A-492A-8101-9D81C908DCBC}" srcOrd="2" destOrd="0" presId="urn:microsoft.com/office/officeart/2018/2/layout/IconVerticalSolidList"/>
    <dgm:cxn modelId="{676B8654-7D89-4AA8-A5EE-73F04CAA21DF}" type="presParOf" srcId="{FB52FC94-3B7A-492A-8101-9D81C908DCBC}" destId="{AA64E2A9-D2AD-4F29-8B3B-19312C09AB3A}" srcOrd="0" destOrd="0" presId="urn:microsoft.com/office/officeart/2018/2/layout/IconVerticalSolidList"/>
    <dgm:cxn modelId="{833D82D2-7E13-40C5-B594-3131E7F2C399}" type="presParOf" srcId="{FB52FC94-3B7A-492A-8101-9D81C908DCBC}" destId="{CC19A9DF-022A-438A-8902-BC53D21A8546}" srcOrd="1" destOrd="0" presId="urn:microsoft.com/office/officeart/2018/2/layout/IconVerticalSolidList"/>
    <dgm:cxn modelId="{0827EFCF-6591-405C-9B16-B8ABCF3336C7}" type="presParOf" srcId="{FB52FC94-3B7A-492A-8101-9D81C908DCBC}" destId="{7B41621B-14DB-4160-86E0-FFDD8CD64C66}" srcOrd="2" destOrd="0" presId="urn:microsoft.com/office/officeart/2018/2/layout/IconVerticalSolidList"/>
    <dgm:cxn modelId="{EAFE4B00-17E6-4DD6-B451-5E79E464A26D}" type="presParOf" srcId="{FB52FC94-3B7A-492A-8101-9D81C908DCBC}" destId="{17597641-E6FC-4F4D-98BD-C1DA0C5F008B}" srcOrd="3" destOrd="0" presId="urn:microsoft.com/office/officeart/2018/2/layout/IconVerticalSolidList"/>
    <dgm:cxn modelId="{6A330C9A-9A34-4098-B994-5C7A603E244D}" type="presParOf" srcId="{71D27AA7-CBC1-4505-ACEF-DC950D76F9BA}" destId="{800D5D3C-A728-4E5D-9B4C-86D54B8FE70D}" srcOrd="3" destOrd="0" presId="urn:microsoft.com/office/officeart/2018/2/layout/IconVerticalSolidList"/>
    <dgm:cxn modelId="{CAC0B082-93B2-4C58-81C1-1C0982A8DD49}" type="presParOf" srcId="{71D27AA7-CBC1-4505-ACEF-DC950D76F9BA}" destId="{26B8C2F5-F7CA-4AB2-8134-5C65B25BEA83}" srcOrd="4" destOrd="0" presId="urn:microsoft.com/office/officeart/2018/2/layout/IconVerticalSolidList"/>
    <dgm:cxn modelId="{5928B84E-D548-4E55-A736-7EB8DEFA2169}" type="presParOf" srcId="{26B8C2F5-F7CA-4AB2-8134-5C65B25BEA83}" destId="{9CE85376-A018-46D5-81E5-8DF776A5BA62}" srcOrd="0" destOrd="0" presId="urn:microsoft.com/office/officeart/2018/2/layout/IconVerticalSolidList"/>
    <dgm:cxn modelId="{F7FBECAA-1519-44F2-A1A9-7F9267ED825D}" type="presParOf" srcId="{26B8C2F5-F7CA-4AB2-8134-5C65B25BEA83}" destId="{F180C483-E6F4-496E-9B2F-CD2359248A8C}" srcOrd="1" destOrd="0" presId="urn:microsoft.com/office/officeart/2018/2/layout/IconVerticalSolidList"/>
    <dgm:cxn modelId="{C4DAF234-CBA7-4397-AA40-4F739C64999B}" type="presParOf" srcId="{26B8C2F5-F7CA-4AB2-8134-5C65B25BEA83}" destId="{6EE39DBF-F7C7-4497-95FD-D2A402F4A845}" srcOrd="2" destOrd="0" presId="urn:microsoft.com/office/officeart/2018/2/layout/IconVerticalSolidList"/>
    <dgm:cxn modelId="{EDE3542A-90A0-42B2-95FD-2A679C6D505F}" type="presParOf" srcId="{26B8C2F5-F7CA-4AB2-8134-5C65B25BEA83}" destId="{769CD9F5-C500-45FB-9A54-E833D16A1E5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BC96E-9FAF-46E8-A1AD-FDB2733FA977}">
      <dsp:nvSpPr>
        <dsp:cNvPr id="0" name=""/>
        <dsp:cNvSpPr/>
      </dsp:nvSpPr>
      <dsp:spPr>
        <a:xfrm>
          <a:off x="0" y="695"/>
          <a:ext cx="6117335" cy="162723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E5CEB4-F137-47EE-8707-ED98D8D65BB2}">
      <dsp:nvSpPr>
        <dsp:cNvPr id="0" name=""/>
        <dsp:cNvSpPr/>
      </dsp:nvSpPr>
      <dsp:spPr>
        <a:xfrm>
          <a:off x="492238" y="366823"/>
          <a:ext cx="894979" cy="89497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F6A2AD8-0FA1-4784-BE53-76624C477DFE}">
      <dsp:nvSpPr>
        <dsp:cNvPr id="0" name=""/>
        <dsp:cNvSpPr/>
      </dsp:nvSpPr>
      <dsp:spPr>
        <a:xfrm>
          <a:off x="1879455" y="695"/>
          <a:ext cx="4237880" cy="1627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216" tIns="172216" rIns="172216" bIns="172216" numCol="1" spcCol="1270" anchor="ctr" anchorCtr="0">
          <a:noAutofit/>
        </a:bodyPr>
        <a:lstStyle/>
        <a:p>
          <a:pPr marL="0" lvl="0" indent="0" algn="l" defTabSz="1111250">
            <a:lnSpc>
              <a:spcPct val="90000"/>
            </a:lnSpc>
            <a:spcBef>
              <a:spcPct val="0"/>
            </a:spcBef>
            <a:spcAft>
              <a:spcPct val="35000"/>
            </a:spcAft>
            <a:buNone/>
          </a:pPr>
          <a:r>
            <a:rPr lang="en-US" sz="2500" b="0" i="0" kern="1200" baseline="0"/>
            <a:t>Open a minor investment account in their name.</a:t>
          </a:r>
          <a:endParaRPr lang="en-US" sz="2500" kern="1200"/>
        </a:p>
      </dsp:txBody>
      <dsp:txXfrm>
        <a:off x="1879455" y="695"/>
        <a:ext cx="4237880" cy="1627234"/>
      </dsp:txXfrm>
    </dsp:sp>
    <dsp:sp modelId="{AA64E2A9-D2AD-4F29-8B3B-19312C09AB3A}">
      <dsp:nvSpPr>
        <dsp:cNvPr id="0" name=""/>
        <dsp:cNvSpPr/>
      </dsp:nvSpPr>
      <dsp:spPr>
        <a:xfrm>
          <a:off x="0" y="2034738"/>
          <a:ext cx="6117335" cy="162723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19A9DF-022A-438A-8902-BC53D21A8546}">
      <dsp:nvSpPr>
        <dsp:cNvPr id="0" name=""/>
        <dsp:cNvSpPr/>
      </dsp:nvSpPr>
      <dsp:spPr>
        <a:xfrm>
          <a:off x="492238" y="2400866"/>
          <a:ext cx="894979" cy="89497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7597641-E6FC-4F4D-98BD-C1DA0C5F008B}">
      <dsp:nvSpPr>
        <dsp:cNvPr id="0" name=""/>
        <dsp:cNvSpPr/>
      </dsp:nvSpPr>
      <dsp:spPr>
        <a:xfrm>
          <a:off x="1879455" y="2034738"/>
          <a:ext cx="4237880" cy="1627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216" tIns="172216" rIns="172216" bIns="172216" numCol="1" spcCol="1270" anchor="ctr" anchorCtr="0">
          <a:noAutofit/>
        </a:bodyPr>
        <a:lstStyle/>
        <a:p>
          <a:pPr marL="0" lvl="0" indent="0" algn="l" defTabSz="1111250">
            <a:lnSpc>
              <a:spcPct val="90000"/>
            </a:lnSpc>
            <a:spcBef>
              <a:spcPct val="0"/>
            </a:spcBef>
            <a:spcAft>
              <a:spcPct val="35000"/>
            </a:spcAft>
            <a:buNone/>
          </a:pPr>
          <a:r>
            <a:rPr lang="en-US" sz="2500" b="0" i="0" kern="1200" baseline="0"/>
            <a:t>As they make money help them redirect part of it into their investment account.</a:t>
          </a:r>
          <a:endParaRPr lang="en-US" sz="2500" kern="1200"/>
        </a:p>
      </dsp:txBody>
      <dsp:txXfrm>
        <a:off x="1879455" y="2034738"/>
        <a:ext cx="4237880" cy="1627234"/>
      </dsp:txXfrm>
    </dsp:sp>
    <dsp:sp modelId="{9CE85376-A018-46D5-81E5-8DF776A5BA62}">
      <dsp:nvSpPr>
        <dsp:cNvPr id="0" name=""/>
        <dsp:cNvSpPr/>
      </dsp:nvSpPr>
      <dsp:spPr>
        <a:xfrm>
          <a:off x="0" y="4068781"/>
          <a:ext cx="6117335" cy="162723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80C483-E6F4-496E-9B2F-CD2359248A8C}">
      <dsp:nvSpPr>
        <dsp:cNvPr id="0" name=""/>
        <dsp:cNvSpPr/>
      </dsp:nvSpPr>
      <dsp:spPr>
        <a:xfrm>
          <a:off x="492238" y="4434909"/>
          <a:ext cx="894979" cy="89497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69CD9F5-C500-45FB-9A54-E833D16A1E54}">
      <dsp:nvSpPr>
        <dsp:cNvPr id="0" name=""/>
        <dsp:cNvSpPr/>
      </dsp:nvSpPr>
      <dsp:spPr>
        <a:xfrm>
          <a:off x="1879455" y="4068781"/>
          <a:ext cx="4237880" cy="1627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216" tIns="172216" rIns="172216" bIns="172216" numCol="1" spcCol="1270" anchor="ctr" anchorCtr="0">
          <a:noAutofit/>
        </a:bodyPr>
        <a:lstStyle/>
        <a:p>
          <a:pPr marL="0" lvl="0" indent="0" algn="l" defTabSz="1111250">
            <a:lnSpc>
              <a:spcPct val="90000"/>
            </a:lnSpc>
            <a:spcBef>
              <a:spcPct val="0"/>
            </a:spcBef>
            <a:spcAft>
              <a:spcPct val="35000"/>
            </a:spcAft>
            <a:buNone/>
          </a:pPr>
          <a:r>
            <a:rPr lang="en-US" sz="2500" b="0" i="0" kern="1200" baseline="0"/>
            <a:t>Play games with them like Monopoly &amp; Cash Flow.</a:t>
          </a:r>
          <a:endParaRPr lang="en-US" sz="2500" kern="1200"/>
        </a:p>
      </dsp:txBody>
      <dsp:txXfrm>
        <a:off x="1879455" y="4068781"/>
        <a:ext cx="4237880" cy="162723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7" y="2057400"/>
            <a:ext cx="3932239"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0" name="Rectangle 99">
            <a:extLst>
              <a:ext uri="{FF2B5EF4-FFF2-40B4-BE49-F238E27FC236}">
                <a16:creationId xmlns:a16="http://schemas.microsoft.com/office/drawing/2014/main" id="{289ED1AA-8684-4D37-B208-8777E1A77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Graphic 33">
            <a:extLst>
              <a:ext uri="{FF2B5EF4-FFF2-40B4-BE49-F238E27FC236}">
                <a16:creationId xmlns:a16="http://schemas.microsoft.com/office/drawing/2014/main" id="{4180E01B-B1F4-437C-807D-1C930718E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10784"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2"/>
          </a:solidFill>
          <a:ln w="9525" cap="flat">
            <a:noFill/>
            <a:prstDash val="solid"/>
            <a:miter/>
          </a:ln>
        </p:spPr>
        <p:txBody>
          <a:bodyPr rtlCol="0" anchor="ctr"/>
          <a:lstStyle/>
          <a:p>
            <a:endParaRPr lang="en-US"/>
          </a:p>
        </p:txBody>
      </p:sp>
      <p:sp>
        <p:nvSpPr>
          <p:cNvPr id="94" name="Title 1"/>
          <p:cNvSpPr txBox="1">
            <a:spLocks noGrp="1"/>
          </p:cNvSpPr>
          <p:nvPr>
            <p:ph type="ctrTitle"/>
          </p:nvPr>
        </p:nvSpPr>
        <p:spPr>
          <a:xfrm>
            <a:off x="2558716" y="955309"/>
            <a:ext cx="7074568" cy="2898975"/>
          </a:xfrm>
          <a:prstGeom prst="rect">
            <a:avLst/>
          </a:prstGeom>
        </p:spPr>
        <p:txBody>
          <a:bodyPr>
            <a:normAutofit/>
          </a:bodyPr>
          <a:lstStyle/>
          <a:p>
            <a:r>
              <a:rPr lang="en-US" sz="6600">
                <a:solidFill>
                  <a:srgbClr val="FFFFFF"/>
                </a:solidFill>
              </a:rPr>
              <a:t>Teaching Young Kids About Money</a:t>
            </a:r>
          </a:p>
        </p:txBody>
      </p:sp>
      <p:sp>
        <p:nvSpPr>
          <p:cNvPr id="95" name="Subtitle 2"/>
          <p:cNvSpPr txBox="1">
            <a:spLocks noGrp="1"/>
          </p:cNvSpPr>
          <p:nvPr>
            <p:ph type="subTitle" sz="quarter" idx="1"/>
          </p:nvPr>
        </p:nvSpPr>
        <p:spPr>
          <a:xfrm>
            <a:off x="2634916" y="4533813"/>
            <a:ext cx="6930189" cy="938463"/>
          </a:xfrm>
          <a:prstGeom prst="rect">
            <a:avLst/>
          </a:prstGeom>
        </p:spPr>
        <p:txBody>
          <a:bodyPr>
            <a:normAutofit/>
          </a:bodyPr>
          <a:lstStyle/>
          <a:p>
            <a:endParaRPr lang="en-US">
              <a:solidFill>
                <a:srgbClr val="FFFFFF"/>
              </a:solidFill>
            </a:endParaRPr>
          </a:p>
        </p:txBody>
      </p:sp>
      <p:sp>
        <p:nvSpPr>
          <p:cNvPr id="104" name="sketch line">
            <a:extLst>
              <a:ext uri="{FF2B5EF4-FFF2-40B4-BE49-F238E27FC236}">
                <a16:creationId xmlns:a16="http://schemas.microsoft.com/office/drawing/2014/main" id="{41F77738-2AF0-4750-A0C7-F97C2C1759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173498"/>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9" name="Rectangle 10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itle 1"/>
          <p:cNvSpPr txBox="1">
            <a:spLocks noGrp="1"/>
          </p:cNvSpPr>
          <p:nvPr>
            <p:ph type="title"/>
          </p:nvPr>
        </p:nvSpPr>
        <p:spPr>
          <a:xfrm>
            <a:off x="572493" y="238539"/>
            <a:ext cx="11018520" cy="1434415"/>
          </a:xfrm>
          <a:prstGeom prst="rect">
            <a:avLst/>
          </a:prstGeom>
        </p:spPr>
        <p:txBody>
          <a:bodyPr vert="horz" lIns="91440" tIns="45720" rIns="91440" bIns="45720" rtlCol="0" anchor="b">
            <a:normAutofit/>
          </a:bodyPr>
          <a:lstStyle/>
          <a:p>
            <a:pPr>
              <a:spcBef>
                <a:spcPct val="0"/>
              </a:spcBef>
            </a:pPr>
            <a:r>
              <a:rPr lang="en-US" sz="4200" kern="1200" dirty="0">
                <a:solidFill>
                  <a:schemeClr val="tx1"/>
                </a:solidFill>
                <a:latin typeface="+mj-lt"/>
                <a:ea typeface="+mj-ea"/>
                <a:cs typeface="+mj-cs"/>
              </a:rPr>
              <a:t>THE POWER OF WORDS:  </a:t>
            </a:r>
            <a:br>
              <a:rPr lang="en-US" sz="4200" kern="1200" dirty="0">
                <a:solidFill>
                  <a:schemeClr val="tx1"/>
                </a:solidFill>
                <a:latin typeface="+mj-lt"/>
                <a:ea typeface="+mj-ea"/>
                <a:cs typeface="+mj-cs"/>
              </a:rPr>
            </a:br>
            <a:r>
              <a:rPr lang="en-US" sz="4200" kern="1200" dirty="0">
                <a:solidFill>
                  <a:schemeClr val="tx1"/>
                </a:solidFill>
                <a:latin typeface="+mj-lt"/>
                <a:ea typeface="+mj-ea"/>
                <a:cs typeface="+mj-cs"/>
              </a:rPr>
              <a:t>How do you talk to your kids about money?</a:t>
            </a:r>
          </a:p>
        </p:txBody>
      </p:sp>
      <p:sp>
        <p:nvSpPr>
          <p:cNvPr id="1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Content Placeholder 2"/>
          <p:cNvSpPr txBox="1">
            <a:spLocks noGrp="1"/>
          </p:cNvSpPr>
          <p:nvPr>
            <p:ph type="body" idx="1"/>
          </p:nvPr>
        </p:nvSpPr>
        <p:spPr>
          <a:xfrm>
            <a:off x="572493" y="2071316"/>
            <a:ext cx="6713552" cy="4119172"/>
          </a:xfrm>
          <a:prstGeom prst="rect">
            <a:avLst/>
          </a:prstGeom>
        </p:spPr>
        <p:txBody>
          <a:bodyPr vert="horz" lIns="91440" tIns="45720" rIns="91440" bIns="45720" rtlCol="0" anchor="t">
            <a:normAutofit/>
          </a:bodyPr>
          <a:lstStyle/>
          <a:p>
            <a:pPr>
              <a:buFont typeface="Arial" panose="020B0604020202020204" pitchFamily="34" charset="0"/>
              <a:buChar char="•"/>
            </a:pPr>
            <a:r>
              <a:rPr lang="en-US" sz="2200" kern="1200" dirty="0">
                <a:solidFill>
                  <a:schemeClr val="tx1"/>
                </a:solidFill>
              </a:rPr>
              <a:t>Be a good role model and remember, our past doesn’t equal our future. Our past limitations have no place in our present, or our children’s.</a:t>
            </a:r>
          </a:p>
          <a:p>
            <a:pPr>
              <a:buFont typeface="Arial" panose="020B0604020202020204" pitchFamily="34" charset="0"/>
              <a:buChar char="•"/>
            </a:pPr>
            <a:r>
              <a:rPr lang="en-US" sz="2200" kern="1200" dirty="0">
                <a:solidFill>
                  <a:schemeClr val="tx1"/>
                </a:solidFill>
              </a:rPr>
              <a:t>Remove “I can’t afford it” and teach them how to THINK about money positively and how to get creative earning it.</a:t>
            </a:r>
          </a:p>
          <a:p>
            <a:pPr>
              <a:buFont typeface="Arial" panose="020B0604020202020204" pitchFamily="34" charset="0"/>
              <a:buChar char="•"/>
            </a:pPr>
            <a:r>
              <a:rPr lang="en-US" sz="2200" kern="1200" dirty="0">
                <a:solidFill>
                  <a:schemeClr val="tx1"/>
                </a:solidFill>
              </a:rPr>
              <a:t>Explain the difference between “needs” and “wants”</a:t>
            </a:r>
          </a:p>
          <a:p>
            <a:pPr>
              <a:buFont typeface="Arial" panose="020B0604020202020204" pitchFamily="34" charset="0"/>
              <a:buChar char="•"/>
            </a:pPr>
            <a:r>
              <a:rPr lang="en-US" sz="2200" kern="1200" dirty="0">
                <a:solidFill>
                  <a:schemeClr val="tx1"/>
                </a:solidFill>
              </a:rPr>
              <a:t>Teach them how to set goals and develop a plan to achieve it.</a:t>
            </a:r>
          </a:p>
          <a:p>
            <a:pPr>
              <a:buFont typeface="Arial" panose="020B0604020202020204" pitchFamily="34" charset="0"/>
              <a:buChar char="•"/>
            </a:pPr>
            <a:r>
              <a:rPr lang="en-US" sz="2200" kern="1200" dirty="0">
                <a:solidFill>
                  <a:schemeClr val="tx1"/>
                </a:solidFill>
              </a:rPr>
              <a:t>Everything covered today can be taught to our children.  We just need to keep things simple.</a:t>
            </a:r>
          </a:p>
        </p:txBody>
      </p:sp>
      <p:pic>
        <p:nvPicPr>
          <p:cNvPr id="100" name="Picture 99">
            <a:extLst>
              <a:ext uri="{FF2B5EF4-FFF2-40B4-BE49-F238E27FC236}">
                <a16:creationId xmlns:a16="http://schemas.microsoft.com/office/drawing/2014/main" id="{CFE1B27A-D2D1-421D-A79A-A42856656975}"/>
              </a:ext>
            </a:extLst>
          </p:cNvPr>
          <p:cNvPicPr>
            <a:picLocks noChangeAspect="1"/>
          </p:cNvPicPr>
          <p:nvPr/>
        </p:nvPicPr>
        <p:blipFill rotWithShape="1">
          <a:blip r:embed="rId2"/>
          <a:srcRect l="22172" r="13612" b="2"/>
          <a:stretch/>
        </p:blipFill>
        <p:spPr>
          <a:xfrm>
            <a:off x="7675658" y="2093976"/>
            <a:ext cx="3941064" cy="4096512"/>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 name="Rectangle 107">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0" name="Picture 109">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0" name="Title 1"/>
          <p:cNvSpPr txBox="1">
            <a:spLocks noGrp="1"/>
          </p:cNvSpPr>
          <p:nvPr>
            <p:ph type="title"/>
          </p:nvPr>
        </p:nvSpPr>
        <p:spPr>
          <a:xfrm>
            <a:off x="6094105" y="802955"/>
            <a:ext cx="4977976" cy="1454051"/>
          </a:xfrm>
          <a:prstGeom prst="rect">
            <a:avLst/>
          </a:prstGeom>
        </p:spPr>
        <p:txBody>
          <a:bodyPr vert="horz" lIns="91440" tIns="45720" rIns="91440" bIns="45720" rtlCol="0" anchor="ctr">
            <a:normAutofit/>
          </a:bodyPr>
          <a:lstStyle/>
          <a:p>
            <a:pPr>
              <a:spcBef>
                <a:spcPct val="0"/>
              </a:spcBef>
            </a:pPr>
            <a:r>
              <a:rPr lang="en-US" kern="1200">
                <a:latin typeface="+mj-lt"/>
                <a:ea typeface="+mj-ea"/>
                <a:cs typeface="+mj-cs"/>
              </a:rPr>
              <a:t>Getting Started</a:t>
            </a:r>
          </a:p>
        </p:txBody>
      </p:sp>
      <p:sp>
        <p:nvSpPr>
          <p:cNvPr id="112"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5" name="Graphic 104" descr="Savings">
            <a:extLst>
              <a:ext uri="{FF2B5EF4-FFF2-40B4-BE49-F238E27FC236}">
                <a16:creationId xmlns:a16="http://schemas.microsoft.com/office/drawing/2014/main" id="{EBA6650B-D39C-433A-AB5D-BDA044E530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101" name="Content Placeholder 2"/>
          <p:cNvSpPr txBox="1">
            <a:spLocks noGrp="1"/>
          </p:cNvSpPr>
          <p:nvPr>
            <p:ph type="body" idx="1"/>
          </p:nvPr>
        </p:nvSpPr>
        <p:spPr>
          <a:xfrm>
            <a:off x="6090176" y="2421823"/>
            <a:ext cx="4977578" cy="3639289"/>
          </a:xfrm>
          <a:prstGeom prst="rect">
            <a:avLst/>
          </a:prstGeom>
        </p:spPr>
        <p:txBody>
          <a:bodyPr vert="horz" lIns="91440" tIns="45720" rIns="91440" bIns="45720" rtlCol="0" anchor="ctr">
            <a:normAutofit/>
          </a:bodyPr>
          <a:lstStyle/>
          <a:p>
            <a:pPr marL="0">
              <a:buSzTx/>
              <a:buFont typeface="Arial" panose="020B0604020202020204" pitchFamily="34" charset="0"/>
              <a:buChar char="•"/>
            </a:pPr>
            <a:endParaRPr lang="en-US" sz="2000" kern="1200"/>
          </a:p>
          <a:p>
            <a:pPr>
              <a:buFont typeface="Arial" panose="020B0604020202020204" pitchFamily="34" charset="0"/>
              <a:buChar char="•"/>
            </a:pPr>
            <a:r>
              <a:rPr lang="en-US" sz="2000" kern="1200"/>
              <a:t>Periodic jobs – depending on how old our children are, mowing lawns or babysitting could be great ways for kids to not only make some extra money but develop work ethic skills they’ll use as they get older! </a:t>
            </a:r>
          </a:p>
          <a:p>
            <a:pPr>
              <a:buFont typeface="Arial" panose="020B0604020202020204" pitchFamily="34" charset="0"/>
              <a:buChar char="•"/>
            </a:pPr>
            <a:r>
              <a:rPr lang="en-US" sz="2000" kern="1200"/>
              <a:t>Other money – birthday money and other monetary gifts provide extra funds.</a:t>
            </a:r>
          </a:p>
        </p:txBody>
      </p:sp>
      <p:sp>
        <p:nvSpPr>
          <p:cNvPr id="2" name="TextBox 1">
            <a:extLst>
              <a:ext uri="{FF2B5EF4-FFF2-40B4-BE49-F238E27FC236}">
                <a16:creationId xmlns:a16="http://schemas.microsoft.com/office/drawing/2014/main" id="{7527BE23-C12C-4A43-9E1B-95158937D269}"/>
              </a:ext>
            </a:extLst>
          </p:cNvPr>
          <p:cNvSpPr txBox="1"/>
          <p:nvPr/>
        </p:nvSpPr>
        <p:spPr>
          <a:xfrm>
            <a:off x="6031180" y="1900218"/>
            <a:ext cx="5453277" cy="153888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spcAft>
                <a:spcPts val="600"/>
              </a:spcAft>
            </a:pPr>
            <a:r>
              <a:rPr lang="en-US" sz="2800" dirty="0"/>
              <a:t>The best place to start is for our children to have money of their own.</a:t>
            </a:r>
          </a:p>
          <a:p>
            <a:pPr marL="0" marR="0" indent="0" algn="l" defTabSz="914400" rtl="0" fontAlgn="auto" latinLnBrk="0" hangingPunct="0">
              <a:spcBef>
                <a:spcPts val="0"/>
              </a:spcBef>
              <a:spcAft>
                <a:spcPts val="600"/>
              </a:spcAft>
              <a:buClrTx/>
              <a:buSzTx/>
              <a:buFontTx/>
              <a:buNone/>
              <a:tabLst/>
            </a:pPr>
            <a:endParaRPr kumimoji="0" lang="en-US" sz="2800" b="0" i="0" u="none" strike="noStrike" cap="none" spc="0" normalizeH="0" baseline="0" dirty="0">
              <a:ln>
                <a:noFill/>
              </a:ln>
              <a:solidFill>
                <a:srgbClr val="000000"/>
              </a:solidFill>
              <a:effectLst/>
              <a:uFillTx/>
              <a:latin typeface="+mn-lt"/>
              <a:ea typeface="+mn-ea"/>
              <a:cs typeface="+mn-cs"/>
              <a:sym typeface="Calibri"/>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6" name="Picture 105">
            <a:extLst>
              <a:ext uri="{FF2B5EF4-FFF2-40B4-BE49-F238E27FC236}">
                <a16:creationId xmlns:a16="http://schemas.microsoft.com/office/drawing/2014/main" id="{0A2F2683-DF25-4785-876F-2DA068B21658}"/>
              </a:ext>
            </a:extLst>
          </p:cNvPr>
          <p:cNvPicPr>
            <a:picLocks noChangeAspect="1"/>
          </p:cNvPicPr>
          <p:nvPr/>
        </p:nvPicPr>
        <p:blipFill rotWithShape="1">
          <a:blip r:embed="rId2">
            <a:alphaModFix/>
          </a:blip>
          <a:srcRect l="37765" r="-1" b="-1"/>
          <a:stretch/>
        </p:blipFill>
        <p:spPr>
          <a:xfrm>
            <a:off x="5797543" y="10"/>
            <a:ext cx="6394152" cy="6857990"/>
          </a:xfrm>
          <a:prstGeom prst="rect">
            <a:avLst/>
          </a:prstGeom>
        </p:spPr>
      </p:pic>
      <p:pic>
        <p:nvPicPr>
          <p:cNvPr id="115" name="Picture 114">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103" name="Title 1"/>
          <p:cNvSpPr txBox="1">
            <a:spLocks noGrp="1"/>
          </p:cNvSpPr>
          <p:nvPr>
            <p:ph type="title"/>
          </p:nvPr>
        </p:nvSpPr>
        <p:spPr>
          <a:xfrm>
            <a:off x="853414" y="503068"/>
            <a:ext cx="4803636" cy="1311664"/>
          </a:xfrm>
          <a:prstGeom prst="rect">
            <a:avLst/>
          </a:prstGeom>
        </p:spPr>
        <p:txBody>
          <a:bodyPr vert="horz" lIns="91440" tIns="45720" rIns="91440" bIns="45720" rtlCol="0" anchor="ctr">
            <a:normAutofit/>
          </a:bodyPr>
          <a:lstStyle/>
          <a:p>
            <a:pPr>
              <a:spcBef>
                <a:spcPct val="0"/>
              </a:spcBef>
            </a:pPr>
            <a:r>
              <a:rPr lang="en-US" kern="1200" dirty="0">
                <a:latin typeface="+mj-lt"/>
                <a:ea typeface="+mj-ea"/>
                <a:cs typeface="+mj-cs"/>
              </a:rPr>
              <a:t>Kids and Business </a:t>
            </a:r>
          </a:p>
        </p:txBody>
      </p:sp>
      <p:sp>
        <p:nvSpPr>
          <p:cNvPr id="104" name="Content Placeholder 2"/>
          <p:cNvSpPr txBox="1">
            <a:spLocks noGrp="1"/>
          </p:cNvSpPr>
          <p:nvPr>
            <p:ph type="body" idx="1"/>
          </p:nvPr>
        </p:nvSpPr>
        <p:spPr>
          <a:xfrm>
            <a:off x="853414" y="2639240"/>
            <a:ext cx="5535354" cy="3788830"/>
          </a:xfrm>
          <a:prstGeom prst="rect">
            <a:avLst/>
          </a:prstGeom>
        </p:spPr>
        <p:txBody>
          <a:bodyPr vert="horz" lIns="91440" tIns="45720" rIns="91440" bIns="45720" rtlCol="0" anchor="ctr">
            <a:normAutofit/>
          </a:bodyPr>
          <a:lstStyle/>
          <a:p>
            <a:pPr marL="0" indent="0">
              <a:spcBef>
                <a:spcPts val="900"/>
              </a:spcBef>
              <a:buSzTx/>
              <a:buNone/>
              <a:defRPr sz="2375"/>
            </a:pPr>
            <a:r>
              <a:rPr lang="en-US" sz="1900" b="1" kern="1200" dirty="0"/>
              <a:t>Make Extra Money:</a:t>
            </a:r>
          </a:p>
          <a:p>
            <a:pPr marL="0" indent="0">
              <a:spcBef>
                <a:spcPts val="900"/>
              </a:spcBef>
              <a:buSzTx/>
              <a:buNone/>
              <a:defRPr sz="2375"/>
            </a:pPr>
            <a:r>
              <a:rPr lang="en-US" sz="1900" kern="1200" dirty="0"/>
              <a:t>• Extra chores around the house or for a friend </a:t>
            </a:r>
          </a:p>
          <a:p>
            <a:pPr marL="0" indent="0">
              <a:spcBef>
                <a:spcPts val="900"/>
              </a:spcBef>
              <a:buSzTx/>
              <a:buNone/>
              <a:defRPr sz="2375"/>
            </a:pPr>
            <a:r>
              <a:rPr lang="en-US" sz="1900" kern="1200" dirty="0"/>
              <a:t>• Baby-sitting (must be at least 12 and responsible) </a:t>
            </a:r>
          </a:p>
          <a:p>
            <a:pPr marL="0" indent="0">
              <a:spcBef>
                <a:spcPts val="900"/>
              </a:spcBef>
              <a:buSzTx/>
              <a:buNone/>
              <a:defRPr sz="2375"/>
            </a:pPr>
            <a:r>
              <a:rPr lang="en-US" sz="1900" kern="1200" dirty="0"/>
              <a:t>• Pet-sitting or dog walking </a:t>
            </a:r>
          </a:p>
          <a:p>
            <a:pPr marL="0" indent="0">
              <a:spcBef>
                <a:spcPts val="900"/>
              </a:spcBef>
              <a:buSzTx/>
              <a:buNone/>
              <a:defRPr sz="2375"/>
            </a:pPr>
            <a:r>
              <a:rPr lang="en-US" sz="1900" kern="1200" dirty="0"/>
              <a:t>• Yard work or gardening </a:t>
            </a:r>
          </a:p>
          <a:p>
            <a:pPr marL="0" indent="0">
              <a:spcBef>
                <a:spcPts val="900"/>
              </a:spcBef>
              <a:buSzTx/>
              <a:buNone/>
              <a:defRPr sz="2375"/>
            </a:pPr>
            <a:r>
              <a:rPr lang="en-US" sz="1900" kern="1200" dirty="0"/>
              <a:t>• Washing cars or windows </a:t>
            </a:r>
          </a:p>
          <a:p>
            <a:pPr marL="0" indent="0">
              <a:spcBef>
                <a:spcPts val="900"/>
              </a:spcBef>
              <a:buSzTx/>
              <a:buNone/>
              <a:defRPr sz="2375"/>
            </a:pPr>
            <a:r>
              <a:rPr lang="en-US" sz="1900" kern="1200" dirty="0"/>
              <a:t>• Tutoring or coaching – generally best for older kids</a:t>
            </a:r>
          </a:p>
          <a:p>
            <a:pPr marL="0" indent="0">
              <a:spcBef>
                <a:spcPts val="900"/>
              </a:spcBef>
              <a:buSzTx/>
              <a:buNone/>
              <a:defRPr sz="2375"/>
            </a:pPr>
            <a:r>
              <a:rPr lang="en-US" sz="1900" kern="1200" dirty="0"/>
              <a:t>• Social Media Marketing for family business</a:t>
            </a:r>
          </a:p>
        </p:txBody>
      </p:sp>
      <p:sp>
        <p:nvSpPr>
          <p:cNvPr id="2" name="TextBox 1">
            <a:extLst>
              <a:ext uri="{FF2B5EF4-FFF2-40B4-BE49-F238E27FC236}">
                <a16:creationId xmlns:a16="http://schemas.microsoft.com/office/drawing/2014/main" id="{72786534-6EF5-4074-9870-6236528D213A}"/>
              </a:ext>
            </a:extLst>
          </p:cNvPr>
          <p:cNvSpPr txBox="1"/>
          <p:nvPr/>
        </p:nvSpPr>
        <p:spPr>
          <a:xfrm>
            <a:off x="853414" y="1607084"/>
            <a:ext cx="7338768"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dirty="0"/>
              <a:t>If your enterprising youngster or teen needs extra cash, doing odd jobs around the neighborhood can be a great way to cultivate that entrepreneurial spirit and pad their bank account! </a:t>
            </a: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6" name="Rectangle 115">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itle 1"/>
          <p:cNvSpPr txBox="1">
            <a:spLocks noGrp="1"/>
          </p:cNvSpPr>
          <p:nvPr>
            <p:ph type="title"/>
          </p:nvPr>
        </p:nvSpPr>
        <p:spPr>
          <a:xfrm>
            <a:off x="594360" y="1209086"/>
            <a:ext cx="3876848" cy="4064925"/>
          </a:xfrm>
          <a:prstGeom prst="rect">
            <a:avLst/>
          </a:prstGeom>
        </p:spPr>
        <p:txBody>
          <a:bodyPr vert="horz" lIns="91440" tIns="45720" rIns="91440" bIns="45720" rtlCol="0" anchor="ctr">
            <a:normAutofit/>
          </a:bodyPr>
          <a:lstStyle/>
          <a:p>
            <a:pPr>
              <a:spcBef>
                <a:spcPct val="0"/>
              </a:spcBef>
            </a:pPr>
            <a:r>
              <a:rPr lang="en-US" sz="5000" kern="1200">
                <a:solidFill>
                  <a:schemeClr val="tx1"/>
                </a:solidFill>
                <a:latin typeface="+mj-lt"/>
                <a:ea typeface="+mj-ea"/>
                <a:cs typeface="+mj-cs"/>
              </a:rPr>
              <a:t>Hands on Investing</a:t>
            </a:r>
          </a:p>
        </p:txBody>
      </p:sp>
      <p:grpSp>
        <p:nvGrpSpPr>
          <p:cNvPr id="120" name="Group 119">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21"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2" name="Rectangle 141">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2" name="Content Placeholder 2">
            <a:extLst>
              <a:ext uri="{FF2B5EF4-FFF2-40B4-BE49-F238E27FC236}">
                <a16:creationId xmlns:a16="http://schemas.microsoft.com/office/drawing/2014/main" id="{65A3EFD8-BA44-4A2A-A897-6A9AAB9B451A}"/>
              </a:ext>
            </a:extLst>
          </p:cNvPr>
          <p:cNvGraphicFramePr/>
          <p:nvPr>
            <p:extLst>
              <p:ext uri="{D42A27DB-BD31-4B8C-83A1-F6EECF244321}">
                <p14:modId xmlns:p14="http://schemas.microsoft.com/office/powerpoint/2010/main" val="1688910996"/>
              </p:ext>
            </p:extLst>
          </p:nvPr>
        </p:nvGraphicFramePr>
        <p:xfrm>
          <a:off x="5614416" y="457200"/>
          <a:ext cx="6117336"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TotalTime>
  <Words>317</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Helvetica</vt:lpstr>
      <vt:lpstr>Office Theme</vt:lpstr>
      <vt:lpstr>Teaching Young Kids About Money</vt:lpstr>
      <vt:lpstr>THE POWER OF WORDS:   How do you talk to your kids about money?</vt:lpstr>
      <vt:lpstr>Getting Started</vt:lpstr>
      <vt:lpstr>Kids and Business </vt:lpstr>
      <vt:lpstr>Hands on Investing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Young Kids About Money</dc:title>
  <dc:creator>kristin hicks</dc:creator>
  <cp:lastModifiedBy>kristin hicks</cp:lastModifiedBy>
  <cp:revision>1</cp:revision>
  <dcterms:created xsi:type="dcterms:W3CDTF">2021-01-22T19:36:02Z</dcterms:created>
  <dcterms:modified xsi:type="dcterms:W3CDTF">2021-01-22T19:43:07Z</dcterms:modified>
</cp:coreProperties>
</file>