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44"/>
  </p:notesMasterIdLst>
  <p:sldIdLst>
    <p:sldId id="926" r:id="rId4"/>
    <p:sldId id="256" r:id="rId5"/>
    <p:sldId id="537" r:id="rId6"/>
    <p:sldId id="922" r:id="rId7"/>
    <p:sldId id="470" r:id="rId8"/>
    <p:sldId id="418" r:id="rId9"/>
    <p:sldId id="273" r:id="rId10"/>
    <p:sldId id="534" r:id="rId11"/>
    <p:sldId id="923" r:id="rId12"/>
    <p:sldId id="536" r:id="rId13"/>
    <p:sldId id="277" r:id="rId14"/>
    <p:sldId id="276" r:id="rId15"/>
    <p:sldId id="786" r:id="rId16"/>
    <p:sldId id="291" r:id="rId17"/>
    <p:sldId id="793" r:id="rId18"/>
    <p:sldId id="794" r:id="rId19"/>
    <p:sldId id="298" r:id="rId20"/>
    <p:sldId id="788" r:id="rId21"/>
    <p:sldId id="299" r:id="rId22"/>
    <p:sldId id="409" r:id="rId23"/>
    <p:sldId id="462" r:id="rId24"/>
    <p:sldId id="286" r:id="rId25"/>
    <p:sldId id="278" r:id="rId26"/>
    <p:sldId id="924" r:id="rId27"/>
    <p:sldId id="784" r:id="rId28"/>
    <p:sldId id="539" r:id="rId29"/>
    <p:sldId id="281" r:id="rId30"/>
    <p:sldId id="543" r:id="rId31"/>
    <p:sldId id="541" r:id="rId32"/>
    <p:sldId id="542" r:id="rId33"/>
    <p:sldId id="282" r:id="rId34"/>
    <p:sldId id="283" r:id="rId35"/>
    <p:sldId id="548" r:id="rId36"/>
    <p:sldId id="549" r:id="rId37"/>
    <p:sldId id="782" r:id="rId38"/>
    <p:sldId id="285" r:id="rId39"/>
    <p:sldId id="929" r:id="rId40"/>
    <p:sldId id="928" r:id="rId41"/>
    <p:sldId id="550" r:id="rId42"/>
    <p:sldId id="30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97"/>
  </p:normalViewPr>
  <p:slideViewPr>
    <p:cSldViewPr snapToGrid="0" snapToObjects="1">
      <p:cViewPr varScale="1">
        <p:scale>
          <a:sx n="72" d="100"/>
          <a:sy n="72" d="100"/>
        </p:scale>
        <p:origin x="732" y="66"/>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CFF5A-41D4-E54B-BF08-757068137E12}" type="datetimeFigureOut">
              <a:rPr lang="en-US" smtClean="0"/>
              <a:t>8/12/2020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6DA5B-5253-CD48-B172-B4925E96716A}" type="slidenum">
              <a:rPr lang="en-US" smtClean="0"/>
              <a:t>‹#›</a:t>
            </a:fld>
            <a:endParaRPr lang="en-US"/>
          </a:p>
        </p:txBody>
      </p:sp>
    </p:spTree>
    <p:extLst>
      <p:ext uri="{BB962C8B-B14F-4D97-AF65-F5344CB8AC3E}">
        <p14:creationId xmlns:p14="http://schemas.microsoft.com/office/powerpoint/2010/main" val="19405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29057" indent="-280406" eaLnBrk="0" hangingPunct="0">
              <a:defRPr sz="2400">
                <a:solidFill>
                  <a:schemeClr val="tx1"/>
                </a:solidFill>
                <a:latin typeface="Calibri" charset="0"/>
                <a:ea typeface="MS PGothic" charset="0"/>
                <a:cs typeface="MS PGothic" charset="0"/>
              </a:defRPr>
            </a:lvl2pPr>
            <a:lvl3pPr marL="1121626" indent="-224325" eaLnBrk="0" hangingPunct="0">
              <a:defRPr sz="2400">
                <a:solidFill>
                  <a:schemeClr val="tx1"/>
                </a:solidFill>
                <a:latin typeface="Calibri" charset="0"/>
                <a:ea typeface="MS PGothic" charset="0"/>
                <a:cs typeface="MS PGothic" charset="0"/>
              </a:defRPr>
            </a:lvl3pPr>
            <a:lvl4pPr marL="1570276" indent="-224325" eaLnBrk="0" hangingPunct="0">
              <a:defRPr sz="2400">
                <a:solidFill>
                  <a:schemeClr val="tx1"/>
                </a:solidFill>
                <a:latin typeface="Calibri" charset="0"/>
                <a:ea typeface="MS PGothic" charset="0"/>
                <a:cs typeface="MS PGothic" charset="0"/>
              </a:defRPr>
            </a:lvl4pPr>
            <a:lvl5pPr marL="2018927" indent="-224325" eaLnBrk="0" hangingPunct="0">
              <a:defRPr sz="2400">
                <a:solidFill>
                  <a:schemeClr val="tx1"/>
                </a:solidFill>
                <a:latin typeface="Calibri" charset="0"/>
                <a:ea typeface="MS PGothic" charset="0"/>
                <a:cs typeface="MS PGothic" charset="0"/>
              </a:defRPr>
            </a:lvl5pPr>
            <a:lvl6pPr marL="2467577" indent="-224325" eaLnBrk="0" fontAlgn="base" hangingPunct="0">
              <a:spcBef>
                <a:spcPct val="0"/>
              </a:spcBef>
              <a:spcAft>
                <a:spcPct val="0"/>
              </a:spcAft>
              <a:defRPr sz="2400">
                <a:solidFill>
                  <a:schemeClr val="tx1"/>
                </a:solidFill>
                <a:latin typeface="Calibri" charset="0"/>
                <a:ea typeface="MS PGothic" charset="0"/>
                <a:cs typeface="MS PGothic" charset="0"/>
              </a:defRPr>
            </a:lvl6pPr>
            <a:lvl7pPr marL="2916227" indent="-224325" eaLnBrk="0" fontAlgn="base" hangingPunct="0">
              <a:spcBef>
                <a:spcPct val="0"/>
              </a:spcBef>
              <a:spcAft>
                <a:spcPct val="0"/>
              </a:spcAft>
              <a:defRPr sz="2400">
                <a:solidFill>
                  <a:schemeClr val="tx1"/>
                </a:solidFill>
                <a:latin typeface="Calibri" charset="0"/>
                <a:ea typeface="MS PGothic" charset="0"/>
                <a:cs typeface="MS PGothic" charset="0"/>
              </a:defRPr>
            </a:lvl7pPr>
            <a:lvl8pPr marL="3364878" indent="-224325" eaLnBrk="0" fontAlgn="base" hangingPunct="0">
              <a:spcBef>
                <a:spcPct val="0"/>
              </a:spcBef>
              <a:spcAft>
                <a:spcPct val="0"/>
              </a:spcAft>
              <a:defRPr sz="2400">
                <a:solidFill>
                  <a:schemeClr val="tx1"/>
                </a:solidFill>
                <a:latin typeface="Calibri" charset="0"/>
                <a:ea typeface="MS PGothic" charset="0"/>
                <a:cs typeface="MS PGothic" charset="0"/>
              </a:defRPr>
            </a:lvl8pPr>
            <a:lvl9pPr marL="3813528" indent="-224325"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4AEBC9EF-E7E8-B349-BAEC-103750E2820E}" type="slidenum">
              <a:rPr lang="en-US" sz="1200">
                <a:ea typeface="Arial Unicode MS" panose="020B0604020202020204" pitchFamily="34" charset="-128"/>
                <a:cs typeface="Arial Unicode MS" panose="020B0604020202020204" pitchFamily="34" charset="-128"/>
              </a:rPr>
              <a:pPr eaLnBrk="1" hangingPunct="1"/>
              <a:t>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7741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732f2c0160_13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2" name="Google Shape;1292;g732f2c0160_13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97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7346a13fd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77346a13fd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 Meeting Notes (9/8/16 19:29) -----</a:t>
            </a:r>
            <a:endParaRPr/>
          </a:p>
          <a:p>
            <a:pPr marL="0" lvl="0" indent="0" algn="l" rtl="0">
              <a:spcBef>
                <a:spcPts val="0"/>
              </a:spcBef>
              <a:spcAft>
                <a:spcPts val="0"/>
              </a:spcAft>
              <a:buNone/>
            </a:pPr>
            <a:r>
              <a:rPr lang="en"/>
              <a:t>So, this is a loaded question because unfortunately, we don't learn the Rule of 72 in school, yet it's.. 	</a:t>
            </a:r>
            <a:endParaRPr/>
          </a:p>
        </p:txBody>
      </p:sp>
      <p:sp>
        <p:nvSpPr>
          <p:cNvPr id="57" name="Google Shape;57;g77346a13fd_0_2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84303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732f2c0160_13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10" name="Google Shape;1310;g732f2c0160_13_9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latin typeface="Trebuchet MS"/>
                <a:ea typeface="Trebuchet MS"/>
                <a:cs typeface="Trebuchet MS"/>
                <a:sym typeface="Trebuchet MS"/>
              </a:rPr>
              <a:t>Professional money managers invest the “pool” for you, keeping the investments under constant supervision. The money managers use their knowledge of securities and changing market conditions to invest the pooled assets in many different companies within a variety of industries.</a:t>
            </a:r>
            <a:endParaRPr>
              <a:latin typeface="Trebuchet MS"/>
              <a:ea typeface="Trebuchet MS"/>
              <a:cs typeface="Trebuchet MS"/>
              <a:sym typeface="Trebuchet MS"/>
            </a:endParaRPr>
          </a:p>
        </p:txBody>
      </p:sp>
      <p:sp>
        <p:nvSpPr>
          <p:cNvPr id="1311" name="Google Shape;1311;g732f2c0160_13_936:notes"/>
          <p:cNvSpPr txBox="1"/>
          <p:nvPr/>
        </p:nvSpPr>
        <p:spPr>
          <a:xfrm>
            <a:off x="3971925" y="8829675"/>
            <a:ext cx="3036888"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2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Tree>
    <p:extLst>
      <p:ext uri="{BB962C8B-B14F-4D97-AF65-F5344CB8AC3E}">
        <p14:creationId xmlns:p14="http://schemas.microsoft.com/office/powerpoint/2010/main" val="135342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732f2c0160_13_36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5" name="Google Shape;885;g732f2c0160_13_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86" name="Google Shape;886;g732f2c0160_13_36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92849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61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188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732f2c0160_13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8" name="Google Shape;798;g732f2c0160_13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99" name="Google Shape;799;g732f2c0160_13_20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140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732f2c0160_13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6" name="Google Shape;816;g732f2c0160_13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17" name="Google Shape;817;g732f2c0160_13_2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90572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732f2c0160_13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1" name="Google Shape;831;g732f2c0160_13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32" name="Google Shape;832;g732f2c0160_13_24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69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01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732f2c0160_1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g732f2c0160_13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08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859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732f2c0160_13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7" name="Google Shape;867;g732f2c0160_13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68" name="Google Shape;868;g732f2c0160_13_34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412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311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339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732f2c0160_13_1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7" name="Google Shape;1397;g732f2c0160_13_10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398" name="Google Shape;1398;g732f2c0160_13_103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7804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732f2c0160_1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g732f2c0160_13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01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732f2c0160_13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Google Shape;721;g732f2c0160_13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22" name="Google Shape;722;g732f2c0160_13_1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1759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732f2c0160_13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2" name="Google Shape;702;g732f2c0160_13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74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7346a13fd_0_69: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 name="Google Shape;56;g77346a13fd_0_69:notes"/>
          <p:cNvSpPr txBox="1">
            <a:spLocks noGrp="1"/>
          </p:cNvSpPr>
          <p:nvPr>
            <p:ph type="body" idx="1"/>
          </p:nvPr>
        </p:nvSpPr>
        <p:spPr>
          <a:xfrm>
            <a:off x="513176" y="5723176"/>
            <a:ext cx="4100700" cy="5994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p>
        </p:txBody>
      </p:sp>
      <p:sp>
        <p:nvSpPr>
          <p:cNvPr id="57" name="Google Shape;57;g77346a13fd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158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732f2c0160_13_59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9" name="Google Shape;1009;g732f2c0160_13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010" name="Google Shape;1010;g732f2c0160_13_59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7879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7346a13fd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g77346a13fd_0_6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Speaker Notes:</a:t>
            </a:r>
            <a:endParaRPr/>
          </a:p>
          <a:p>
            <a:pPr marL="0" lvl="0" indent="0" algn="l" rtl="0">
              <a:spcBef>
                <a:spcPts val="0"/>
              </a:spcBef>
              <a:spcAft>
                <a:spcPts val="0"/>
              </a:spcAft>
              <a:buNone/>
            </a:pPr>
            <a:r>
              <a:rPr lang="en"/>
              <a:t>This his how we see life working together.</a:t>
            </a:r>
            <a:endParaRPr/>
          </a:p>
          <a:p>
            <a:pPr marL="0" lvl="0" indent="0" algn="l" rtl="0">
              <a:spcBef>
                <a:spcPts val="0"/>
              </a:spcBef>
              <a:spcAft>
                <a:spcPts val="0"/>
              </a:spcAft>
              <a:buNone/>
            </a:pPr>
            <a:endParaRPr/>
          </a:p>
          <a:p>
            <a:pPr marL="0" lvl="0" indent="0" algn="l" rtl="0">
              <a:spcBef>
                <a:spcPts val="0"/>
              </a:spcBef>
              <a:spcAft>
                <a:spcPts val="0"/>
              </a:spcAft>
              <a:buNone/>
            </a:pPr>
            <a:r>
              <a:rPr lang="en"/>
              <a:t>In the early years we do believe you need a lot of life insurance because you may have some kids, some debt, a house and the loss of your income would be devastating because your saving and investments have not grown yet. Once your savings and investments do grow you now come to what we call the Theory of Decreased Responsibility. So now your kids are grown and out of the house your debt is paid off and your house is paid off so now all you need is money to live off of. At the same time your need for life insurance can go down or ultimately just go away.  And we are the only company in the entire financial industry that helps families get the right amount of life insurance the right kind which is level term and we help them get out of there life insurance.  And we can do that because we are helping you get out of debt and helping you invest your money for the future. When have you ever heard of a company that helps you get out of the products they provide?</a:t>
            </a:r>
            <a:endParaRPr/>
          </a:p>
        </p:txBody>
      </p:sp>
      <p:sp>
        <p:nvSpPr>
          <p:cNvPr id="218" name="Google Shape;218;g77346a13fd_0_6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41700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32f2c0160_13_654: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9" name="Google Shape;1049;g732f2c0160_13_6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050" name="Google Shape;1050;g732f2c0160_13_65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121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42453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40590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81458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E795-5EB4-E94F-A434-0D5BE7E8EB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2568A4-3A7D-7E48-9A27-0AF32985C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E697E3-D082-7B4F-802B-2D4F1D713380}"/>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5" name="Footer Placeholder 4">
            <a:extLst>
              <a:ext uri="{FF2B5EF4-FFF2-40B4-BE49-F238E27FC236}">
                <a16:creationId xmlns:a16="http://schemas.microsoft.com/office/drawing/2014/main" id="{75177B81-BB46-7145-A161-B918EE19C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EED58-76E6-3941-8486-7CD158CF0ACB}"/>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121891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226C-0BD6-EA4F-B3B4-2AF2B7EA5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9E434-2116-E545-AB54-FEA528DDE9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414AD-4E76-304D-9594-E75235B8C922}"/>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5" name="Footer Placeholder 4">
            <a:extLst>
              <a:ext uri="{FF2B5EF4-FFF2-40B4-BE49-F238E27FC236}">
                <a16:creationId xmlns:a16="http://schemas.microsoft.com/office/drawing/2014/main" id="{33CD3EAD-D24A-004A-ADD3-BCA656A21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D088F-C03F-1D4C-9277-FB4AA4187532}"/>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338197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6FA0-178B-B541-92F0-E962401680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787C66-DBFB-6E48-AAEC-B8DAA86AE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CB8AC-ABDE-F34D-9566-3C684F1B05EC}"/>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5" name="Footer Placeholder 4">
            <a:extLst>
              <a:ext uri="{FF2B5EF4-FFF2-40B4-BE49-F238E27FC236}">
                <a16:creationId xmlns:a16="http://schemas.microsoft.com/office/drawing/2014/main" id="{FDCE1487-46F5-1143-AABA-CA0A7F6D6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B1039-53E8-9543-8E80-2A161FFD2B8A}"/>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58130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1EA1-29FA-B049-AE89-6214EC99A6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53765-FCB1-7C4C-9663-379B2D4D42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3E9CE-958C-5045-91F6-E713D12BE7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E411AC-FCDE-DB45-8DEF-175FCF96EFCB}"/>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6" name="Footer Placeholder 5">
            <a:extLst>
              <a:ext uri="{FF2B5EF4-FFF2-40B4-BE49-F238E27FC236}">
                <a16:creationId xmlns:a16="http://schemas.microsoft.com/office/drawing/2014/main" id="{806A3BDF-659B-EB46-B6F5-4BE0C30D3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64F6B-170D-EE43-97E3-D4C1C0F9A4EC}"/>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2678446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D98A-DA59-264F-B867-F0A6751F3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5C0FB9-081D-3243-9B18-FE75244E32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572A36-9D20-DE43-92D2-B29D1F8F9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09117-F9B6-EB49-937B-8C9323C141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08DD75-D323-F54E-9777-CC430AE176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8404B-682C-7948-830E-9148483FEDC9}"/>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8" name="Footer Placeholder 7">
            <a:extLst>
              <a:ext uri="{FF2B5EF4-FFF2-40B4-BE49-F238E27FC236}">
                <a16:creationId xmlns:a16="http://schemas.microsoft.com/office/drawing/2014/main" id="{3C93C80D-BF89-7042-9DB6-F7F212EB5D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77F2FB-D8FB-ED46-8355-66C9C3CD11EE}"/>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1616016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82AE-B52C-F848-8352-EFD4CE0569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02199D-D5CD-8248-A5FD-1BD9AED3B9C7}"/>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4" name="Footer Placeholder 3">
            <a:extLst>
              <a:ext uri="{FF2B5EF4-FFF2-40B4-BE49-F238E27FC236}">
                <a16:creationId xmlns:a16="http://schemas.microsoft.com/office/drawing/2014/main" id="{F3ECFE46-FAEB-5B40-B002-7CB148E50F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2B83C8-B614-194A-B6CF-670D39554A3F}"/>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3570161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DEC2C-9731-9046-B046-C3DCE100412B}"/>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3" name="Footer Placeholder 2">
            <a:extLst>
              <a:ext uri="{FF2B5EF4-FFF2-40B4-BE49-F238E27FC236}">
                <a16:creationId xmlns:a16="http://schemas.microsoft.com/office/drawing/2014/main" id="{D6134700-86C3-8249-9BF8-8E9BEA25EB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FDAAE1-7243-5842-A574-5D45719693BC}"/>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4263505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AAD3-C1F4-8D43-B6C7-111721A26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AC8FF5-8F05-9340-AF4D-4CEE31907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58524F-7872-824F-AC89-0B6D30FC0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59D90-A195-6F4D-BBA0-05685B41F506}"/>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6" name="Footer Placeholder 5">
            <a:extLst>
              <a:ext uri="{FF2B5EF4-FFF2-40B4-BE49-F238E27FC236}">
                <a16:creationId xmlns:a16="http://schemas.microsoft.com/office/drawing/2014/main" id="{2990032B-DB72-2E48-9E32-154ADD019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11DC1-BE87-044F-AFD2-51B31863FDF1}"/>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7770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529632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1F2E-5180-444F-8AF5-83A69D894F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1DDB53-5C97-5A4F-B0E3-B9C2CDF1C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1176D3-46E1-BC4D-8576-88D6B7DF3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498B1-BC1E-1346-9948-4C6BD2C6A3C4}"/>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6" name="Footer Placeholder 5">
            <a:extLst>
              <a:ext uri="{FF2B5EF4-FFF2-40B4-BE49-F238E27FC236}">
                <a16:creationId xmlns:a16="http://schemas.microsoft.com/office/drawing/2014/main" id="{D786A0AC-3ABE-D640-A2EC-79C3C1A55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D4679-36AE-374A-9301-A32E00F92BDB}"/>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214917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B40-57AA-7046-8E45-D0B1B66316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00135-E598-4749-B4D0-39850AB52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94DD4-A45C-434F-A592-70E90301B545}"/>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5" name="Footer Placeholder 4">
            <a:extLst>
              <a:ext uri="{FF2B5EF4-FFF2-40B4-BE49-F238E27FC236}">
                <a16:creationId xmlns:a16="http://schemas.microsoft.com/office/drawing/2014/main" id="{C3F7E04C-B865-A848-888D-2060B4580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91AA9-74F0-1E4D-A9B2-7D7DBE45BDF5}"/>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233892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75DC6-54B6-C644-BCDC-EF1B9D3176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8E8E03-7556-5343-A22A-0EA9E72DA0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6B83A-88BA-344B-AD6A-D17F18D80989}"/>
              </a:ext>
            </a:extLst>
          </p:cNvPr>
          <p:cNvSpPr>
            <a:spLocks noGrp="1"/>
          </p:cNvSpPr>
          <p:nvPr>
            <p:ph type="dt" sz="half" idx="10"/>
          </p:nvPr>
        </p:nvSpPr>
        <p:spPr/>
        <p:txBody>
          <a:bodyPr/>
          <a:lstStyle/>
          <a:p>
            <a:fld id="{1CAAFF24-CFE9-804A-938A-45A1FAA62CDB}" type="datetimeFigureOut">
              <a:rPr lang="en-US" smtClean="0"/>
              <a:t>8/12/2020</a:t>
            </a:fld>
            <a:endParaRPr lang="en-US"/>
          </a:p>
        </p:txBody>
      </p:sp>
      <p:sp>
        <p:nvSpPr>
          <p:cNvPr id="5" name="Footer Placeholder 4">
            <a:extLst>
              <a:ext uri="{FF2B5EF4-FFF2-40B4-BE49-F238E27FC236}">
                <a16:creationId xmlns:a16="http://schemas.microsoft.com/office/drawing/2014/main" id="{01D822C6-D4F9-C641-BF1D-E2512C4E7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51D93-C694-284B-8E5D-7AF6067F94ED}"/>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3720421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uFillTx/>
              </a:defRPr>
            </a:lvl1pPr>
          </a:lstStyle>
          <a:p>
            <a:r>
              <a:rPr lang="en-US">
                <a:uFillTx/>
              </a:rP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426745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531288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uFillTx/>
              </a:defRPr>
            </a:lvl1pPr>
          </a:lstStyle>
          <a:p>
            <a:r>
              <a:rPr lang="en-US">
                <a:uFillTx/>
              </a:rP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2048183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455761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uFillTx/>
              </a:rP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769525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324449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15653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9A25A-EC86-3840-B3E7-2E3D0EFB236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774176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866090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73802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95721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8/12/2020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50028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19A25A-EC86-3840-B3E7-2E3D0EFB236E}"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90291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19A25A-EC86-3840-B3E7-2E3D0EFB236E}"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181855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19A25A-EC86-3840-B3E7-2E3D0EFB236E}"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262594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9A25A-EC86-3840-B3E7-2E3D0EFB236E}"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24992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9356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287054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9A25A-EC86-3840-B3E7-2E3D0EFB236E}" type="datetimeFigureOut">
              <a:rPr lang="en-US" smtClean="0"/>
              <a:t>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22254-71E7-E043-887B-E56A97937B24}" type="slidenum">
              <a:rPr lang="en-US" smtClean="0"/>
              <a:t>‹#›</a:t>
            </a:fld>
            <a:endParaRPr lang="en-US"/>
          </a:p>
        </p:txBody>
      </p:sp>
    </p:spTree>
    <p:extLst>
      <p:ext uri="{BB962C8B-B14F-4D97-AF65-F5344CB8AC3E}">
        <p14:creationId xmlns:p14="http://schemas.microsoft.com/office/powerpoint/2010/main" val="2842993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49B7C-0E42-4D4D-93C3-659D98DE8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34A4C6-73BF-0646-9AC8-44590A3B4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1C8D7-DEA2-204F-BFEE-EE114922D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AFF24-CFE9-804A-938A-45A1FAA62CDB}" type="datetimeFigureOut">
              <a:rPr lang="en-US" smtClean="0"/>
              <a:t>8/12/2020</a:t>
            </a:fld>
            <a:endParaRPr lang="en-US"/>
          </a:p>
        </p:txBody>
      </p:sp>
      <p:sp>
        <p:nvSpPr>
          <p:cNvPr id="5" name="Footer Placeholder 4">
            <a:extLst>
              <a:ext uri="{FF2B5EF4-FFF2-40B4-BE49-F238E27FC236}">
                <a16:creationId xmlns:a16="http://schemas.microsoft.com/office/drawing/2014/main" id="{9E092517-D2F0-9542-A6E3-53FB21BA6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F1EEC1-1987-8243-8E41-0E4F465FD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C7F9E-6A9D-5541-A571-7F207B956A7B}" type="slidenum">
              <a:rPr lang="en-US" smtClean="0"/>
              <a:t>‹#›</a:t>
            </a:fld>
            <a:endParaRPr lang="en-US"/>
          </a:p>
        </p:txBody>
      </p:sp>
    </p:spTree>
    <p:extLst>
      <p:ext uri="{BB962C8B-B14F-4D97-AF65-F5344CB8AC3E}">
        <p14:creationId xmlns:p14="http://schemas.microsoft.com/office/powerpoint/2010/main" val="962110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AE19A25A-EC86-3840-B3E7-2E3D0EFB236E}" type="datetimeFigureOut">
              <a:rPr lang="en-US" smtClean="0">
                <a:uFillTx/>
              </a:rPr>
              <a:t>8/12/2020</a:t>
            </a:fld>
            <a:endParaRPr lang="en-US">
              <a:uFillTx/>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822115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E495EC35-CA06-3240-AFF0-95526722576F}"/>
              </a:ext>
            </a:extLst>
          </p:cNvPr>
          <p:cNvSpPr>
            <a:spLocks noGrp="1"/>
          </p:cNvSpPr>
          <p:nvPr>
            <p:ph type="ctrTitle"/>
          </p:nvPr>
        </p:nvSpPr>
        <p:spPr>
          <a:xfrm>
            <a:off x="753925" y="1601735"/>
            <a:ext cx="10684151" cy="1991979"/>
          </a:xfrm>
        </p:spPr>
        <p:txBody>
          <a:bodyPr anchor="b">
            <a:normAutofit/>
          </a:bodyPr>
          <a:lstStyle/>
          <a:p>
            <a:r>
              <a:rPr lang="en-US" sz="6600">
                <a:solidFill>
                  <a:srgbClr val="FFFFFF"/>
                </a:solidFill>
              </a:rPr>
              <a:t>Welcome </a:t>
            </a:r>
          </a:p>
        </p:txBody>
      </p:sp>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Subtitle 2">
            <a:extLst>
              <a:ext uri="{FF2B5EF4-FFF2-40B4-BE49-F238E27FC236}">
                <a16:creationId xmlns:a16="http://schemas.microsoft.com/office/drawing/2014/main" id="{DCD7FF27-B002-9841-A7CF-3A0C699CCA0D}"/>
              </a:ext>
            </a:extLst>
          </p:cNvPr>
          <p:cNvSpPr>
            <a:spLocks noGrp="1"/>
          </p:cNvSpPr>
          <p:nvPr>
            <p:ph type="subTitle" idx="1"/>
          </p:nvPr>
        </p:nvSpPr>
        <p:spPr>
          <a:xfrm>
            <a:off x="1171575" y="3806169"/>
            <a:ext cx="9469211" cy="865639"/>
          </a:xfrm>
        </p:spPr>
        <p:txBody>
          <a:bodyPr anchor="t">
            <a:normAutofit/>
          </a:bodyPr>
          <a:lstStyle/>
          <a:p>
            <a:r>
              <a:rPr lang="en-US" sz="3200" dirty="0">
                <a:solidFill>
                  <a:srgbClr val="FFFFFF"/>
                </a:solidFill>
              </a:rPr>
              <a:t>Thank You for attending we will begin shortly</a:t>
            </a:r>
          </a:p>
        </p:txBody>
      </p:sp>
    </p:spTree>
    <p:extLst>
      <p:ext uri="{BB962C8B-B14F-4D97-AF65-F5344CB8AC3E}">
        <p14:creationId xmlns:p14="http://schemas.microsoft.com/office/powerpoint/2010/main" val="117078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40D7B8D-D355-3343-8258-0CC8354DF8B8}"/>
              </a:ext>
            </a:extLst>
          </p:cNvPr>
          <p:cNvSpPr>
            <a:spLocks noGrp="1"/>
          </p:cNvSpPr>
          <p:nvPr>
            <p:ph type="ctrTitle"/>
          </p:nvPr>
        </p:nvSpPr>
        <p:spPr>
          <a:xfrm>
            <a:off x="5093520" y="2744662"/>
            <a:ext cx="6589707" cy="2387600"/>
          </a:xfrm>
        </p:spPr>
        <p:txBody>
          <a:bodyPr>
            <a:normAutofit/>
          </a:bodyPr>
          <a:lstStyle/>
          <a:p>
            <a:pPr algn="r"/>
            <a:r>
              <a:rPr lang="en-US" sz="5100">
                <a:solidFill>
                  <a:srgbClr val="FFFFFF"/>
                </a:solidFill>
              </a:rPr>
              <a:t>Our Business…….</a:t>
            </a:r>
            <a:br>
              <a:rPr lang="en-US" sz="5100">
                <a:solidFill>
                  <a:srgbClr val="FFFFFF"/>
                </a:solidFill>
              </a:rPr>
            </a:br>
            <a:r>
              <a:rPr lang="en-US" sz="5100">
                <a:solidFill>
                  <a:srgbClr val="FFFFFF"/>
                </a:solidFill>
              </a:rPr>
              <a:t>Educate North America on Money</a:t>
            </a:r>
          </a:p>
        </p:txBody>
      </p:sp>
      <p:cxnSp>
        <p:nvCxnSpPr>
          <p:cNvPr id="14"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8220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0"/>
          <p:cNvSpPr txBox="1"/>
          <p:nvPr/>
        </p:nvSpPr>
        <p:spPr>
          <a:xfrm>
            <a:off x="906955" y="39541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a:solidFill>
                  <a:srgbClr val="34526F"/>
                </a:solidFill>
                <a:latin typeface="Helvetica Neue"/>
                <a:ea typeface="Helvetica Neue"/>
                <a:cs typeface="Helvetica Neue"/>
                <a:sym typeface="Helvetica Neue"/>
              </a:rPr>
              <a:t>Build Your Financial House</a:t>
            </a:r>
            <a:endParaRPr sz="3733" baseline="30000" dirty="0">
              <a:solidFill>
                <a:srgbClr val="34526F"/>
              </a:solidFill>
              <a:latin typeface="Helvetica Neue"/>
              <a:ea typeface="Helvetica Neue"/>
              <a:cs typeface="Helvetica Neue"/>
              <a:sym typeface="Helvetica Neue"/>
            </a:endParaRPr>
          </a:p>
        </p:txBody>
      </p:sp>
      <p:cxnSp>
        <p:nvCxnSpPr>
          <p:cNvPr id="725" name="Google Shape;725;p100"/>
          <p:cNvCxnSpPr/>
          <p:nvPr/>
        </p:nvCxnSpPr>
        <p:spPr>
          <a:xfrm>
            <a:off x="1202645" y="1077860"/>
            <a:ext cx="9786715" cy="0"/>
          </a:xfrm>
          <a:prstGeom prst="straightConnector1">
            <a:avLst/>
          </a:prstGeom>
          <a:noFill/>
          <a:ln w="9525" cap="flat" cmpd="sng">
            <a:solidFill>
              <a:srgbClr val="34526F"/>
            </a:solidFill>
            <a:prstDash val="solid"/>
            <a:round/>
            <a:headEnd type="none" w="sm" len="sm"/>
            <a:tailEnd type="none" w="sm" len="sm"/>
          </a:ln>
        </p:spPr>
      </p:cxnSp>
      <p:pic>
        <p:nvPicPr>
          <p:cNvPr id="726" name="Google Shape;726;p100" descr="FinancialHouse.eps"/>
          <p:cNvPicPr preferRelativeResize="0"/>
          <p:nvPr/>
        </p:nvPicPr>
        <p:blipFill rotWithShape="1">
          <a:blip r:embed="rId3">
            <a:alphaModFix/>
          </a:blip>
          <a:srcRect/>
          <a:stretch/>
        </p:blipFill>
        <p:spPr>
          <a:xfrm>
            <a:off x="685835" y="1575009"/>
            <a:ext cx="5410168" cy="4140407"/>
          </a:xfrm>
          <a:prstGeom prst="rect">
            <a:avLst/>
          </a:prstGeom>
          <a:noFill/>
          <a:ln>
            <a:noFill/>
          </a:ln>
        </p:spPr>
      </p:pic>
      <p:sp>
        <p:nvSpPr>
          <p:cNvPr id="727" name="Google Shape;727;p100"/>
          <p:cNvSpPr txBox="1"/>
          <p:nvPr/>
        </p:nvSpPr>
        <p:spPr>
          <a:xfrm>
            <a:off x="861507" y="5162646"/>
            <a:ext cx="5058824" cy="552769"/>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a:solidFill>
                  <a:srgbClr val="FFFFFF"/>
                </a:solidFill>
                <a:latin typeface="Helvetica Neue"/>
                <a:ea typeface="Helvetica Neue"/>
                <a:cs typeface="Helvetica Neue"/>
                <a:sym typeface="Helvetica Neue"/>
              </a:rPr>
              <a:t>Protect Your Income / Term Life</a:t>
            </a:r>
            <a:endParaRPr sz="1867">
              <a:latin typeface="Arial"/>
              <a:cs typeface="Arial"/>
              <a:sym typeface="Arial"/>
            </a:endParaRPr>
          </a:p>
        </p:txBody>
      </p:sp>
      <p:sp>
        <p:nvSpPr>
          <p:cNvPr id="728" name="Google Shape;728;p100"/>
          <p:cNvSpPr txBox="1"/>
          <p:nvPr/>
        </p:nvSpPr>
        <p:spPr>
          <a:xfrm>
            <a:off x="1104220" y="4481322"/>
            <a:ext cx="4573397" cy="651404"/>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a:solidFill>
                  <a:srgbClr val="FFFFFF"/>
                </a:solidFill>
                <a:latin typeface="Helvetica Neue"/>
                <a:ea typeface="Helvetica Neue"/>
                <a:cs typeface="Helvetica Neue"/>
                <a:sym typeface="Helvetica Neue"/>
              </a:rPr>
              <a:t>Budget - Emergency Fund</a:t>
            </a:r>
            <a:endParaRPr sz="2133" baseline="30000">
              <a:solidFill>
                <a:srgbClr val="FFFFFF"/>
              </a:solidFill>
              <a:latin typeface="Helvetica Neue"/>
              <a:ea typeface="Helvetica Neue"/>
              <a:cs typeface="Helvetica Neue"/>
              <a:sym typeface="Helvetica Neue"/>
            </a:endParaRPr>
          </a:p>
        </p:txBody>
      </p:sp>
      <p:sp>
        <p:nvSpPr>
          <p:cNvPr id="729" name="Google Shape;729;p100"/>
          <p:cNvSpPr txBox="1"/>
          <p:nvPr/>
        </p:nvSpPr>
        <p:spPr>
          <a:xfrm>
            <a:off x="906957" y="3917088"/>
            <a:ext cx="4967923" cy="547013"/>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a:solidFill>
                  <a:srgbClr val="FFFFFF"/>
                </a:solidFill>
                <a:latin typeface="Helvetica Neue"/>
                <a:ea typeface="Helvetica Neue"/>
                <a:cs typeface="Helvetica Neue"/>
                <a:sym typeface="Helvetica Neue"/>
              </a:rPr>
              <a:t>Accelerate Paying Off Debt</a:t>
            </a:r>
            <a:endParaRPr sz="1867">
              <a:latin typeface="Arial"/>
              <a:cs typeface="Arial"/>
              <a:sym typeface="Arial"/>
            </a:endParaRPr>
          </a:p>
        </p:txBody>
      </p:sp>
      <p:sp>
        <p:nvSpPr>
          <p:cNvPr id="730" name="Google Shape;730;p100"/>
          <p:cNvSpPr txBox="1"/>
          <p:nvPr/>
        </p:nvSpPr>
        <p:spPr>
          <a:xfrm>
            <a:off x="906957" y="3276432"/>
            <a:ext cx="4967923" cy="543808"/>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a:solidFill>
                  <a:srgbClr val="FFFFFF"/>
                </a:solidFill>
                <a:latin typeface="Helvetica Neue"/>
                <a:ea typeface="Helvetica Neue"/>
                <a:cs typeface="Helvetica Neue"/>
                <a:sym typeface="Helvetica Neue"/>
              </a:rPr>
              <a:t>Retirement</a:t>
            </a:r>
            <a:endParaRPr sz="1867">
              <a:latin typeface="Arial"/>
              <a:cs typeface="Arial"/>
              <a:sym typeface="Arial"/>
            </a:endParaRPr>
          </a:p>
        </p:txBody>
      </p:sp>
      <p:sp>
        <p:nvSpPr>
          <p:cNvPr id="731" name="Google Shape;731;p100"/>
          <p:cNvSpPr txBox="1"/>
          <p:nvPr/>
        </p:nvSpPr>
        <p:spPr>
          <a:xfrm>
            <a:off x="906957" y="2660119"/>
            <a:ext cx="4967923" cy="539223"/>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a:solidFill>
                  <a:srgbClr val="FFFFFF"/>
                </a:solidFill>
                <a:latin typeface="Helvetica Neue"/>
                <a:ea typeface="Helvetica Neue"/>
                <a:cs typeface="Helvetica Neue"/>
                <a:sym typeface="Helvetica Neue"/>
              </a:rPr>
              <a:t>College Savings</a:t>
            </a:r>
            <a:endParaRPr sz="1867">
              <a:latin typeface="Arial"/>
              <a:cs typeface="Arial"/>
              <a:sym typeface="Arial"/>
            </a:endParaRPr>
          </a:p>
        </p:txBody>
      </p:sp>
      <p:sp>
        <p:nvSpPr>
          <p:cNvPr id="732" name="Google Shape;732;p100"/>
          <p:cNvSpPr txBox="1"/>
          <p:nvPr/>
        </p:nvSpPr>
        <p:spPr>
          <a:xfrm>
            <a:off x="1368267" y="2081800"/>
            <a:ext cx="4045308" cy="394208"/>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a:solidFill>
                  <a:srgbClr val="FFFFFF"/>
                </a:solidFill>
                <a:latin typeface="Helvetica Neue"/>
                <a:ea typeface="Helvetica Neue"/>
                <a:cs typeface="Helvetica Neue"/>
                <a:sym typeface="Helvetica Neue"/>
              </a:rPr>
              <a:t>Other Goals and Dreams</a:t>
            </a:r>
            <a:endParaRPr sz="1867">
              <a:latin typeface="Arial"/>
              <a:cs typeface="Arial"/>
              <a:sym typeface="Arial"/>
            </a:endParaRPr>
          </a:p>
        </p:txBody>
      </p:sp>
      <p:sp>
        <p:nvSpPr>
          <p:cNvPr id="733" name="Google Shape;733;p100"/>
          <p:cNvSpPr txBox="1"/>
          <p:nvPr/>
        </p:nvSpPr>
        <p:spPr>
          <a:xfrm>
            <a:off x="7086600" y="3891279"/>
            <a:ext cx="4743000" cy="2013116"/>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CC0000"/>
              </a:buClr>
              <a:buSzPts val="1800"/>
            </a:pPr>
            <a:r>
              <a:rPr lang="en" sz="2400">
                <a:solidFill>
                  <a:srgbClr val="CC0000"/>
                </a:solidFill>
                <a:latin typeface="Helvetica Neue"/>
                <a:ea typeface="Helvetica Neue"/>
                <a:cs typeface="Helvetica Neue"/>
                <a:sym typeface="Helvetica Neue"/>
              </a:rPr>
              <a:t>On a scale of 1-10, </a:t>
            </a:r>
            <a:br>
              <a:rPr lang="en" sz="2400">
                <a:solidFill>
                  <a:srgbClr val="CC0000"/>
                </a:solidFill>
                <a:latin typeface="Helvetica Neue"/>
                <a:ea typeface="Helvetica Neue"/>
                <a:cs typeface="Helvetica Neue"/>
                <a:sym typeface="Helvetica Neue"/>
              </a:rPr>
            </a:br>
            <a:r>
              <a:rPr lang="en" sz="2400" u="sng">
                <a:solidFill>
                  <a:srgbClr val="CC0000"/>
                </a:solidFill>
                <a:latin typeface="Helvetica Neue"/>
                <a:ea typeface="Helvetica Neue"/>
                <a:cs typeface="Helvetica Neue"/>
                <a:sym typeface="Helvetica Neue"/>
              </a:rPr>
              <a:t>10 being the highest, </a:t>
            </a:r>
            <a:br>
              <a:rPr lang="en" sz="2400" u="sng">
                <a:solidFill>
                  <a:srgbClr val="CC0000"/>
                </a:solidFill>
                <a:latin typeface="Helvetica Neue"/>
                <a:ea typeface="Helvetica Neue"/>
                <a:cs typeface="Helvetica Neue"/>
                <a:sym typeface="Helvetica Neue"/>
              </a:rPr>
            </a:br>
            <a:r>
              <a:rPr lang="en" sz="2400">
                <a:solidFill>
                  <a:srgbClr val="CC0000"/>
                </a:solidFill>
                <a:latin typeface="Helvetica Neue"/>
                <a:ea typeface="Helvetica Neue"/>
                <a:cs typeface="Helvetica Neue"/>
                <a:sym typeface="Helvetica Neue"/>
              </a:rPr>
              <a:t>how would you rate your </a:t>
            </a:r>
            <a:br>
              <a:rPr lang="en" sz="2400">
                <a:solidFill>
                  <a:srgbClr val="CC0000"/>
                </a:solidFill>
                <a:latin typeface="Helvetica Neue"/>
                <a:ea typeface="Helvetica Neue"/>
                <a:cs typeface="Helvetica Neue"/>
                <a:sym typeface="Helvetica Neue"/>
              </a:rPr>
            </a:br>
            <a:r>
              <a:rPr lang="en" sz="2400">
                <a:solidFill>
                  <a:srgbClr val="CC0000"/>
                </a:solidFill>
                <a:latin typeface="Helvetica Neue"/>
                <a:ea typeface="Helvetica Neue"/>
                <a:cs typeface="Helvetica Neue"/>
                <a:sym typeface="Helvetica Neue"/>
              </a:rPr>
              <a:t>confidence level that you will become debt free and financially independent?</a:t>
            </a:r>
            <a:endParaRPr sz="1867">
              <a:latin typeface="Arial"/>
              <a:cs typeface="Arial"/>
              <a:sym typeface="Arial"/>
            </a:endParaRPr>
          </a:p>
        </p:txBody>
      </p:sp>
      <p:grpSp>
        <p:nvGrpSpPr>
          <p:cNvPr id="734" name="Google Shape;734;p100"/>
          <p:cNvGrpSpPr/>
          <p:nvPr/>
        </p:nvGrpSpPr>
        <p:grpSpPr>
          <a:xfrm>
            <a:off x="7162802" y="1348894"/>
            <a:ext cx="4312641" cy="2199895"/>
            <a:chOff x="4738285" y="2222179"/>
            <a:chExt cx="3626517" cy="1878037"/>
          </a:xfrm>
        </p:grpSpPr>
        <p:pic>
          <p:nvPicPr>
            <p:cNvPr id="735" name="Google Shape;735;p100" descr="fna_Paper.png"/>
            <p:cNvPicPr preferRelativeResize="0"/>
            <p:nvPr/>
          </p:nvPicPr>
          <p:blipFill rotWithShape="1">
            <a:blip r:embed="rId4">
              <a:alphaModFix/>
            </a:blip>
            <a:srcRect/>
            <a:stretch/>
          </p:blipFill>
          <p:spPr>
            <a:xfrm>
              <a:off x="4738285" y="2222179"/>
              <a:ext cx="2727184" cy="1802714"/>
            </a:xfrm>
            <a:prstGeom prst="rect">
              <a:avLst/>
            </a:prstGeom>
            <a:noFill/>
            <a:ln>
              <a:noFill/>
            </a:ln>
            <a:effectLst>
              <a:outerShdw blurRad="63500" sx="102000" sy="102000" algn="ctr" rotWithShape="0">
                <a:srgbClr val="000000">
                  <a:alpha val="40000"/>
                </a:srgbClr>
              </a:outerShdw>
            </a:effectLst>
          </p:spPr>
        </p:pic>
        <p:pic>
          <p:nvPicPr>
            <p:cNvPr id="736" name="Google Shape;736;p100" descr="mobile fna.png"/>
            <p:cNvPicPr preferRelativeResize="0"/>
            <p:nvPr/>
          </p:nvPicPr>
          <p:blipFill rotWithShape="1">
            <a:blip r:embed="rId5">
              <a:alphaModFix/>
            </a:blip>
            <a:srcRect/>
            <a:stretch/>
          </p:blipFill>
          <p:spPr>
            <a:xfrm>
              <a:off x="6449144" y="2239818"/>
              <a:ext cx="1915658" cy="1860398"/>
            </a:xfrm>
            <a:prstGeom prst="rect">
              <a:avLst/>
            </a:prstGeom>
            <a:noFill/>
            <a:ln>
              <a:noFill/>
            </a:ln>
          </p:spPr>
        </p:pic>
      </p:grpSp>
    </p:spTree>
    <p:extLst>
      <p:ext uri="{BB962C8B-B14F-4D97-AF65-F5344CB8AC3E}">
        <p14:creationId xmlns:p14="http://schemas.microsoft.com/office/powerpoint/2010/main" val="420258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4"/>
                                        </p:tgtEl>
                                        <p:attrNameLst>
                                          <p:attrName>style.visibility</p:attrName>
                                        </p:attrNameLst>
                                      </p:cBhvr>
                                      <p:to>
                                        <p:strVal val="visible"/>
                                      </p:to>
                                    </p:set>
                                    <p:animEffect transition="in" filter="fade">
                                      <p:cBhvr>
                                        <p:cTn id="7" dur="400"/>
                                        <p:tgtEl>
                                          <p:spTgt spid="724"/>
                                        </p:tgtEl>
                                      </p:cBhvr>
                                    </p:animEffect>
                                  </p:childTnLst>
                                </p:cTn>
                              </p:par>
                              <p:par>
                                <p:cTn id="8" presetID="10" presetClass="entr" presetSubtype="0" fill="hold" nodeType="withEffect">
                                  <p:stCondLst>
                                    <p:cond delay="0"/>
                                  </p:stCondLst>
                                  <p:childTnLst>
                                    <p:set>
                                      <p:cBhvr>
                                        <p:cTn id="9" dur="1" fill="hold">
                                          <p:stCondLst>
                                            <p:cond delay="0"/>
                                          </p:stCondLst>
                                        </p:cTn>
                                        <p:tgtEl>
                                          <p:spTgt spid="725"/>
                                        </p:tgtEl>
                                        <p:attrNameLst>
                                          <p:attrName>style.visibility</p:attrName>
                                        </p:attrNameLst>
                                      </p:cBhvr>
                                      <p:to>
                                        <p:strVal val="visible"/>
                                      </p:to>
                                    </p:set>
                                    <p:animEffect transition="in" filter="fade">
                                      <p:cBhvr>
                                        <p:cTn id="10" dur="700"/>
                                        <p:tgtEl>
                                          <p:spTgt spid="7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7"/>
                                        </p:tgtEl>
                                        <p:attrNameLst>
                                          <p:attrName>style.visibility</p:attrName>
                                        </p:attrNameLst>
                                      </p:cBhvr>
                                      <p:to>
                                        <p:strVal val="visible"/>
                                      </p:to>
                                    </p:set>
                                    <p:animEffect transition="in" filter="fade">
                                      <p:cBhvr>
                                        <p:cTn id="15" dur="500"/>
                                        <p:tgtEl>
                                          <p:spTgt spid="7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28"/>
                                        </p:tgtEl>
                                        <p:attrNameLst>
                                          <p:attrName>style.visibility</p:attrName>
                                        </p:attrNameLst>
                                      </p:cBhvr>
                                      <p:to>
                                        <p:strVal val="visible"/>
                                      </p:to>
                                    </p:set>
                                    <p:animEffect transition="in" filter="fade">
                                      <p:cBhvr>
                                        <p:cTn id="20" dur="500"/>
                                        <p:tgtEl>
                                          <p:spTgt spid="7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29"/>
                                        </p:tgtEl>
                                        <p:attrNameLst>
                                          <p:attrName>style.visibility</p:attrName>
                                        </p:attrNameLst>
                                      </p:cBhvr>
                                      <p:to>
                                        <p:strVal val="visible"/>
                                      </p:to>
                                    </p:set>
                                    <p:animEffect transition="in" filter="fade">
                                      <p:cBhvr>
                                        <p:cTn id="25" dur="500"/>
                                        <p:tgtEl>
                                          <p:spTgt spid="7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30"/>
                                        </p:tgtEl>
                                        <p:attrNameLst>
                                          <p:attrName>style.visibility</p:attrName>
                                        </p:attrNameLst>
                                      </p:cBhvr>
                                      <p:to>
                                        <p:strVal val="visible"/>
                                      </p:to>
                                    </p:set>
                                    <p:animEffect transition="in" filter="fade">
                                      <p:cBhvr>
                                        <p:cTn id="30" dur="500"/>
                                        <p:tgtEl>
                                          <p:spTgt spid="7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31"/>
                                        </p:tgtEl>
                                        <p:attrNameLst>
                                          <p:attrName>style.visibility</p:attrName>
                                        </p:attrNameLst>
                                      </p:cBhvr>
                                      <p:to>
                                        <p:strVal val="visible"/>
                                      </p:to>
                                    </p:set>
                                    <p:animEffect transition="in" filter="fade">
                                      <p:cBhvr>
                                        <p:cTn id="35" dur="500"/>
                                        <p:tgtEl>
                                          <p:spTgt spid="7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32"/>
                                        </p:tgtEl>
                                        <p:attrNameLst>
                                          <p:attrName>style.visibility</p:attrName>
                                        </p:attrNameLst>
                                      </p:cBhvr>
                                      <p:to>
                                        <p:strVal val="visible"/>
                                      </p:to>
                                    </p:set>
                                    <p:animEffect transition="in" filter="fade">
                                      <p:cBhvr>
                                        <p:cTn id="40" dur="500"/>
                                        <p:tgtEl>
                                          <p:spTgt spid="7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34"/>
                                        </p:tgtEl>
                                        <p:attrNameLst>
                                          <p:attrName>style.visibility</p:attrName>
                                        </p:attrNameLst>
                                      </p:cBhvr>
                                      <p:to>
                                        <p:strVal val="visible"/>
                                      </p:to>
                                    </p:set>
                                    <p:animEffect transition="in" filter="fade">
                                      <p:cBhvr>
                                        <p:cTn id="45" dur="500"/>
                                        <p:tgtEl>
                                          <p:spTgt spid="73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5" name="Google Shape;705;p99"/>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12</a:t>
            </a:fld>
            <a:endParaRPr/>
          </a:p>
        </p:txBody>
      </p:sp>
      <p:sp>
        <p:nvSpPr>
          <p:cNvPr id="706" name="Google Shape;706;p99"/>
          <p:cNvSpPr txBox="1"/>
          <p:nvPr/>
        </p:nvSpPr>
        <p:spPr>
          <a:xfrm>
            <a:off x="591128" y="1092743"/>
            <a:ext cx="7795490" cy="985812"/>
          </a:xfrm>
          <a:prstGeom prst="rect">
            <a:avLst/>
          </a:prstGeom>
          <a:noFill/>
          <a:ln>
            <a:noFill/>
          </a:ln>
        </p:spPr>
        <p:txBody>
          <a:bodyPr spcFirstLastPara="1" wrap="square" lIns="121900" tIns="60933" rIns="121900" bIns="60933" anchor="t" anchorCtr="0">
            <a:noAutofit/>
          </a:bodyPr>
          <a:lstStyle/>
          <a:p>
            <a:pPr defTabSz="1219170" hangingPunct="1">
              <a:lnSpc>
                <a:spcPct val="85000"/>
              </a:lnSpc>
              <a:buClr>
                <a:srgbClr val="003399"/>
              </a:buClr>
              <a:buSzPts val="1600"/>
            </a:pPr>
            <a:r>
              <a:rPr lang="en-US" sz="2133" b="1" dirty="0">
                <a:latin typeface="Helvetica Neue"/>
                <a:ea typeface="Helvetica Neue"/>
                <a:cs typeface="Helvetica Neue"/>
                <a:sym typeface="Helvetica Neue"/>
              </a:rPr>
              <a:t>Everyone’s goal is to have enough money that works,</a:t>
            </a:r>
          </a:p>
          <a:p>
            <a:pPr defTabSz="1219170" hangingPunct="1">
              <a:lnSpc>
                <a:spcPct val="85000"/>
              </a:lnSpc>
              <a:buClr>
                <a:srgbClr val="003399"/>
              </a:buClr>
              <a:buSzPts val="1600"/>
            </a:pPr>
            <a:r>
              <a:rPr lang="en-US" sz="2133" b="1" dirty="0">
                <a:latin typeface="Helvetica Neue"/>
                <a:ea typeface="Helvetica Neue"/>
                <a:cs typeface="Helvetica Neue"/>
                <a:sym typeface="Helvetica Neue"/>
              </a:rPr>
              <a:t>so they don’t have to.   Your FIN defines the amount.</a:t>
            </a:r>
            <a:endParaRPr sz="1867" b="1" dirty="0">
              <a:latin typeface="Arial"/>
              <a:cs typeface="Arial"/>
              <a:sym typeface="Arial"/>
            </a:endParaRPr>
          </a:p>
        </p:txBody>
      </p:sp>
      <p:pic>
        <p:nvPicPr>
          <p:cNvPr id="707" name="Google Shape;707;p99"/>
          <p:cNvPicPr preferRelativeResize="0"/>
          <p:nvPr/>
        </p:nvPicPr>
        <p:blipFill rotWithShape="1">
          <a:blip r:embed="rId3">
            <a:alphaModFix/>
          </a:blip>
          <a:srcRect/>
          <a:stretch/>
        </p:blipFill>
        <p:spPr>
          <a:xfrm rot="517338">
            <a:off x="8428853" y="1564859"/>
            <a:ext cx="2571960" cy="3328117"/>
          </a:xfrm>
          <a:prstGeom prst="rect">
            <a:avLst/>
          </a:prstGeom>
          <a:noFill/>
          <a:ln w="9525" cap="flat" cmpd="sng">
            <a:solidFill>
              <a:srgbClr val="BFBFBF"/>
            </a:solidFill>
            <a:prstDash val="solid"/>
            <a:miter lim="800000"/>
            <a:headEnd type="none" w="sm" len="sm"/>
            <a:tailEnd type="none" w="sm" len="sm"/>
          </a:ln>
          <a:effectLst>
            <a:outerShdw blurRad="50800" dist="38100" dir="8100000" algn="tr" rotWithShape="0">
              <a:srgbClr val="000000">
                <a:alpha val="40000"/>
              </a:srgbClr>
            </a:outerShdw>
          </a:effectLst>
        </p:spPr>
      </p:pic>
      <p:sp>
        <p:nvSpPr>
          <p:cNvPr id="708" name="Google Shape;708;p99"/>
          <p:cNvSpPr txBox="1"/>
          <p:nvPr/>
        </p:nvSpPr>
        <p:spPr>
          <a:xfrm>
            <a:off x="959821" y="6209748"/>
            <a:ext cx="10249112" cy="646331"/>
          </a:xfrm>
          <a:prstGeom prst="rect">
            <a:avLst/>
          </a:prstGeom>
          <a:noFill/>
          <a:ln>
            <a:noFill/>
          </a:ln>
        </p:spPr>
        <p:txBody>
          <a:bodyPr spcFirstLastPara="1" wrap="square" lIns="121900" tIns="60933" rIns="121900" bIns="60933" anchor="t" anchorCtr="0">
            <a:noAutofit/>
          </a:bodyPr>
          <a:lstStyle/>
          <a:p>
            <a:pPr defTabSz="1219170" hangingPunct="1">
              <a:lnSpc>
                <a:spcPct val="85000"/>
              </a:lnSpc>
              <a:buClr>
                <a:srgbClr val="003399"/>
              </a:buClr>
              <a:buSzPts val="1000"/>
            </a:pPr>
            <a:r>
              <a:rPr lang="en" sz="1333">
                <a:solidFill>
                  <a:srgbClr val="595959"/>
                </a:solidFill>
                <a:latin typeface="Arial Narrow"/>
                <a:ea typeface="Arial Narrow"/>
                <a:cs typeface="Arial Narrow"/>
                <a:sym typeface="Arial Narrow"/>
              </a:rPr>
              <a:t>This hypothetical example assumes 20 years of retirement income needed, at a 6% post-retirement rate of return and 3% inflation. Hypothetical investment rates assume a nominal 9% rate of return, compounded monthly, and are not indicative of any specific investment. Any actual investment may be subject to taxes and fees, which would lower performance. This example shows a constant rate of return, unlike actual investments which may fluctuate in value. </a:t>
            </a:r>
            <a:endParaRPr sz="1867">
              <a:latin typeface="Arial"/>
              <a:cs typeface="Arial"/>
              <a:sym typeface="Arial"/>
            </a:endParaRPr>
          </a:p>
        </p:txBody>
      </p:sp>
      <p:sp>
        <p:nvSpPr>
          <p:cNvPr id="709" name="Google Shape;709;p99"/>
          <p:cNvSpPr/>
          <p:nvPr/>
        </p:nvSpPr>
        <p:spPr>
          <a:xfrm rot="-5400000">
            <a:off x="9627484" y="3989928"/>
            <a:ext cx="463541" cy="359833"/>
          </a:xfrm>
          <a:prstGeom prst="rightArrow">
            <a:avLst>
              <a:gd name="adj1" fmla="val 50000"/>
              <a:gd name="adj2" fmla="val 50000"/>
            </a:avLst>
          </a:prstGeom>
          <a:solidFill>
            <a:srgbClr val="E4021D"/>
          </a:solidFill>
          <a:ln>
            <a:noFill/>
          </a:ln>
        </p:spPr>
        <p:txBody>
          <a:bodyPr spcFirstLastPara="1" wrap="square" lIns="121900" tIns="60933" rIns="121900" bIns="60933" anchor="ctr" anchorCtr="0">
            <a:noAutofit/>
          </a:bodyPr>
          <a:lstStyle/>
          <a:p>
            <a:pPr algn="ctr" defTabSz="1219170" hangingPunct="1">
              <a:lnSpc>
                <a:spcPct val="85000"/>
              </a:lnSpc>
              <a:buClr>
                <a:srgbClr val="FFFFFF"/>
              </a:buClr>
              <a:buSzPts val="2400"/>
            </a:pPr>
            <a:endParaRPr sz="3200">
              <a:solidFill>
                <a:srgbClr val="CC0000"/>
              </a:solidFill>
              <a:latin typeface="Helvetica Neue"/>
              <a:ea typeface="Helvetica Neue"/>
              <a:cs typeface="Helvetica Neue"/>
              <a:sym typeface="Helvetica Neue"/>
            </a:endParaRPr>
          </a:p>
        </p:txBody>
      </p:sp>
      <p:sp>
        <p:nvSpPr>
          <p:cNvPr id="710" name="Google Shape;710;p99"/>
          <p:cNvSpPr txBox="1"/>
          <p:nvPr/>
        </p:nvSpPr>
        <p:spPr>
          <a:xfrm>
            <a:off x="-173745" y="5723606"/>
            <a:ext cx="12192000" cy="443456"/>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800"/>
            </a:pPr>
            <a:r>
              <a:rPr lang="en" sz="2400" b="1">
                <a:latin typeface="Helvetica Neue"/>
                <a:ea typeface="Helvetica Neue"/>
                <a:cs typeface="Helvetica Neue"/>
                <a:sym typeface="Helvetica Neue"/>
              </a:rPr>
              <a:t>To get there, invest </a:t>
            </a:r>
            <a:r>
              <a:rPr lang="en" sz="2400" b="1">
                <a:solidFill>
                  <a:srgbClr val="E4021D"/>
                </a:solidFill>
                <a:latin typeface="Helvetica Neue"/>
                <a:ea typeface="Helvetica Neue"/>
                <a:cs typeface="Helvetica Neue"/>
                <a:sym typeface="Helvetica Neue"/>
              </a:rPr>
              <a:t>$1,421 </a:t>
            </a:r>
            <a:r>
              <a:rPr lang="en" sz="2400" b="1">
                <a:latin typeface="Helvetica Neue"/>
                <a:ea typeface="Helvetica Neue"/>
                <a:cs typeface="Helvetica Neue"/>
                <a:sym typeface="Helvetica Neue"/>
              </a:rPr>
              <a:t>per month for </a:t>
            </a:r>
            <a:r>
              <a:rPr lang="en" sz="2400" b="1">
                <a:solidFill>
                  <a:srgbClr val="E4021D"/>
                </a:solidFill>
                <a:latin typeface="Helvetica Neue"/>
                <a:ea typeface="Helvetica Neue"/>
                <a:cs typeface="Helvetica Neue"/>
                <a:sym typeface="Helvetica Neue"/>
              </a:rPr>
              <a:t>30 years at 9% </a:t>
            </a:r>
            <a:r>
              <a:rPr lang="en" sz="2400" b="1">
                <a:latin typeface="Helvetica Neue"/>
                <a:ea typeface="Helvetica Neue"/>
                <a:cs typeface="Helvetica Neue"/>
                <a:sym typeface="Helvetica Neue"/>
              </a:rPr>
              <a:t>= $2,624,400</a:t>
            </a:r>
            <a:endParaRPr sz="1867" dirty="0">
              <a:latin typeface="Arial"/>
              <a:cs typeface="Arial"/>
              <a:sym typeface="Arial"/>
            </a:endParaRPr>
          </a:p>
        </p:txBody>
      </p:sp>
      <p:sp>
        <p:nvSpPr>
          <p:cNvPr id="711" name="Google Shape;711;p99"/>
          <p:cNvSpPr/>
          <p:nvPr/>
        </p:nvSpPr>
        <p:spPr>
          <a:xfrm>
            <a:off x="6979921" y="3022384"/>
            <a:ext cx="1230465" cy="479777"/>
          </a:xfrm>
          <a:prstGeom prst="rightArrow">
            <a:avLst>
              <a:gd name="adj1" fmla="val 50000"/>
              <a:gd name="adj2" fmla="val 50000"/>
            </a:avLst>
          </a:prstGeom>
          <a:solidFill>
            <a:srgbClr val="0070C0"/>
          </a:solidFill>
          <a:ln>
            <a:noFill/>
          </a:ln>
        </p:spPr>
        <p:txBody>
          <a:bodyPr spcFirstLastPara="1" wrap="square" lIns="121900" tIns="60933" rIns="121900" bIns="60933" anchor="ctr" anchorCtr="0">
            <a:noAutofit/>
          </a:bodyPr>
          <a:lstStyle/>
          <a:p>
            <a:pPr algn="ctr" defTabSz="1219170" hangingPunct="1">
              <a:lnSpc>
                <a:spcPct val="85000"/>
              </a:lnSpc>
              <a:buClr>
                <a:srgbClr val="FFFFFF"/>
              </a:buClr>
              <a:buSzPts val="2400"/>
            </a:pPr>
            <a:endParaRPr sz="3200">
              <a:solidFill>
                <a:srgbClr val="CC0000"/>
              </a:solidFill>
              <a:latin typeface="Helvetica Neue"/>
              <a:ea typeface="Helvetica Neue"/>
              <a:cs typeface="Helvetica Neue"/>
              <a:sym typeface="Helvetica Neue"/>
            </a:endParaRPr>
          </a:p>
        </p:txBody>
      </p:sp>
      <p:sp>
        <p:nvSpPr>
          <p:cNvPr id="712" name="Google Shape;712;p99"/>
          <p:cNvSpPr/>
          <p:nvPr/>
        </p:nvSpPr>
        <p:spPr>
          <a:xfrm>
            <a:off x="5211714" y="4392462"/>
            <a:ext cx="6217561" cy="621361"/>
          </a:xfrm>
          <a:prstGeom prst="roundRect">
            <a:avLst>
              <a:gd name="adj" fmla="val 16667"/>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Helvetica Neue"/>
              <a:ea typeface="Helvetica Neue"/>
              <a:cs typeface="Helvetica Neue"/>
              <a:sym typeface="Helvetica Neue"/>
            </a:endParaRPr>
          </a:p>
        </p:txBody>
      </p:sp>
      <p:sp>
        <p:nvSpPr>
          <p:cNvPr id="713" name="Google Shape;713;p99"/>
          <p:cNvSpPr txBox="1"/>
          <p:nvPr/>
        </p:nvSpPr>
        <p:spPr>
          <a:xfrm>
            <a:off x="193964" y="304808"/>
            <a:ext cx="11647054"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500"/>
            </a:pPr>
            <a:r>
              <a:rPr lang="en-US" sz="3333" b="1" dirty="0">
                <a:solidFill>
                  <a:srgbClr val="0070C0"/>
                </a:solidFill>
                <a:latin typeface="Helvetica Neue"/>
                <a:ea typeface="Helvetica Neue"/>
                <a:cs typeface="Helvetica Neue"/>
                <a:sym typeface="Helvetica Neue"/>
              </a:rPr>
              <a:t>STEP 1:  Know </a:t>
            </a:r>
            <a:r>
              <a:rPr lang="en" sz="3333" b="1" dirty="0">
                <a:solidFill>
                  <a:srgbClr val="0070C0"/>
                </a:solidFill>
                <a:latin typeface="Helvetica Neue"/>
                <a:ea typeface="Helvetica Neue"/>
                <a:cs typeface="Helvetica Neue"/>
                <a:sym typeface="Helvetica Neue"/>
              </a:rPr>
              <a:t>Your Financial Independence Number</a:t>
            </a:r>
            <a:endParaRPr sz="1867" b="1" dirty="0">
              <a:solidFill>
                <a:srgbClr val="0070C0"/>
              </a:solidFill>
              <a:latin typeface="Arial"/>
              <a:cs typeface="Arial"/>
              <a:sym typeface="Arial"/>
            </a:endParaRPr>
          </a:p>
        </p:txBody>
      </p:sp>
      <p:sp>
        <p:nvSpPr>
          <p:cNvPr id="714" name="Google Shape;714;p99"/>
          <p:cNvSpPr/>
          <p:nvPr/>
        </p:nvSpPr>
        <p:spPr>
          <a:xfrm>
            <a:off x="1025194" y="2131696"/>
            <a:ext cx="6217561" cy="2981823"/>
          </a:xfrm>
          <a:prstGeom prst="roundRect">
            <a:avLst>
              <a:gd name="adj" fmla="val 8157"/>
            </a:avLst>
          </a:prstGeom>
          <a:solidFill>
            <a:srgbClr val="0070C0"/>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Helvetica Neue"/>
              <a:ea typeface="Helvetica Neue"/>
              <a:cs typeface="Helvetica Neue"/>
              <a:sym typeface="Helvetica Neue"/>
            </a:endParaRPr>
          </a:p>
        </p:txBody>
      </p:sp>
      <p:sp>
        <p:nvSpPr>
          <p:cNvPr id="715" name="Google Shape;715;p99"/>
          <p:cNvSpPr/>
          <p:nvPr/>
        </p:nvSpPr>
        <p:spPr>
          <a:xfrm>
            <a:off x="1143863" y="2318230"/>
            <a:ext cx="5980220" cy="1282468"/>
          </a:xfrm>
          <a:prstGeom prst="rect">
            <a:avLst/>
          </a:prstGeom>
          <a:noFill/>
          <a:ln>
            <a:noFill/>
          </a:ln>
        </p:spPr>
        <p:txBody>
          <a:bodyPr spcFirstLastPara="1" wrap="square" lIns="121900" tIns="60933" rIns="121900" bIns="60933" anchor="ctr" anchorCtr="0">
            <a:noAutofit/>
          </a:bodyPr>
          <a:lstStyle/>
          <a:p>
            <a:pPr defTabSz="1219170" hangingPunct="1">
              <a:lnSpc>
                <a:spcPct val="85000"/>
              </a:lnSpc>
              <a:buClr>
                <a:srgbClr val="FFFFFF"/>
              </a:buClr>
              <a:buSzPts val="1800"/>
            </a:pPr>
            <a:r>
              <a:rPr lang="en-US" sz="2400" b="1" dirty="0">
                <a:solidFill>
                  <a:srgbClr val="FFFFFF"/>
                </a:solidFill>
                <a:latin typeface="Helvetica Neue"/>
                <a:ea typeface="Helvetica Neue"/>
                <a:cs typeface="Helvetica Neue"/>
                <a:sym typeface="Helvetica Neue"/>
              </a:rPr>
              <a:t>Age 30</a:t>
            </a:r>
          </a:p>
          <a:p>
            <a:pPr defTabSz="1219170" hangingPunct="1">
              <a:lnSpc>
                <a:spcPct val="85000"/>
              </a:lnSpc>
              <a:buClr>
                <a:srgbClr val="FFFFFF"/>
              </a:buClr>
              <a:buSzPts val="1800"/>
            </a:pPr>
            <a:r>
              <a:rPr lang="en-US" sz="2400" b="1" dirty="0">
                <a:solidFill>
                  <a:srgbClr val="FFFFFF"/>
                </a:solidFill>
                <a:latin typeface="Helvetica Neue"/>
                <a:ea typeface="Helvetica Neue"/>
                <a:cs typeface="Helvetica Neue"/>
                <a:sym typeface="Helvetica Neue"/>
              </a:rPr>
              <a:t>Financial Independence Goal is age 60.</a:t>
            </a:r>
          </a:p>
          <a:p>
            <a:pPr defTabSz="1219170" hangingPunct="1">
              <a:lnSpc>
                <a:spcPct val="85000"/>
              </a:lnSpc>
              <a:buClr>
                <a:srgbClr val="FFFFFF"/>
              </a:buClr>
              <a:buSzPts val="1800"/>
            </a:pPr>
            <a:endParaRPr lang="en-US" sz="2400" b="1" dirty="0">
              <a:solidFill>
                <a:srgbClr val="FFFFFF"/>
              </a:solidFill>
              <a:latin typeface="Helvetica Neue"/>
              <a:ea typeface="Helvetica Neue"/>
              <a:cs typeface="Helvetica Neue"/>
              <a:sym typeface="Helvetica Neue"/>
            </a:endParaRPr>
          </a:p>
          <a:p>
            <a:pPr defTabSz="1219170" hangingPunct="1">
              <a:lnSpc>
                <a:spcPct val="85000"/>
              </a:lnSpc>
              <a:buClr>
                <a:srgbClr val="FFFFFF"/>
              </a:buClr>
              <a:buSzPts val="1800"/>
            </a:pPr>
            <a:r>
              <a:rPr lang="en-US" sz="2400" b="1" dirty="0">
                <a:solidFill>
                  <a:srgbClr val="FFFFFF"/>
                </a:solidFill>
                <a:latin typeface="Helvetica Neue"/>
                <a:ea typeface="Helvetica Neue"/>
                <a:cs typeface="Helvetica Neue"/>
                <a:sym typeface="Helvetica Neue"/>
              </a:rPr>
              <a:t>Ideal annual income:  $100,000</a:t>
            </a:r>
            <a:endParaRPr sz="1867" dirty="0">
              <a:latin typeface="Arial"/>
              <a:cs typeface="Arial"/>
              <a:sym typeface="Arial"/>
            </a:endParaRPr>
          </a:p>
        </p:txBody>
      </p:sp>
      <p:sp>
        <p:nvSpPr>
          <p:cNvPr id="716" name="Google Shape;716;p99"/>
          <p:cNvSpPr txBox="1"/>
          <p:nvPr/>
        </p:nvSpPr>
        <p:spPr>
          <a:xfrm>
            <a:off x="6681803" y="4392461"/>
            <a:ext cx="4527132" cy="621363"/>
          </a:xfrm>
          <a:prstGeom prst="rect">
            <a:avLst/>
          </a:prstGeom>
          <a:noFill/>
          <a:ln>
            <a:noFill/>
          </a:ln>
        </p:spPr>
        <p:txBody>
          <a:bodyPr spcFirstLastPara="1" wrap="square" lIns="121900" tIns="60933" rIns="121900" bIns="60933" anchor="ctr" anchorCtr="0">
            <a:noAutofit/>
          </a:bodyPr>
          <a:lstStyle/>
          <a:p>
            <a:pPr algn="r" defTabSz="1219170" hangingPunct="1">
              <a:lnSpc>
                <a:spcPct val="85000"/>
              </a:lnSpc>
              <a:buClr>
                <a:srgbClr val="FFFFFF"/>
              </a:buClr>
              <a:buSzPts val="2000"/>
            </a:pPr>
            <a:r>
              <a:rPr lang="en" sz="2667" dirty="0">
                <a:solidFill>
                  <a:srgbClr val="FFFFFF"/>
                </a:solidFill>
                <a:latin typeface="Helvetica Neue"/>
                <a:ea typeface="Helvetica Neue"/>
                <a:cs typeface="Helvetica Neue"/>
                <a:sym typeface="Helvetica Neue"/>
              </a:rPr>
              <a:t>Your FIN is $2,624,000</a:t>
            </a:r>
            <a:endParaRPr sz="1867" dirty="0">
              <a:latin typeface="Arial"/>
              <a:cs typeface="Arial"/>
              <a:sym typeface="Arial"/>
            </a:endParaRPr>
          </a:p>
        </p:txBody>
      </p:sp>
      <p:sp>
        <p:nvSpPr>
          <p:cNvPr id="717" name="Google Shape;717;p99"/>
          <p:cNvSpPr/>
          <p:nvPr/>
        </p:nvSpPr>
        <p:spPr>
          <a:xfrm>
            <a:off x="1140036" y="3738272"/>
            <a:ext cx="6102719" cy="1237673"/>
          </a:xfrm>
          <a:prstGeom prst="rect">
            <a:avLst/>
          </a:prstGeom>
          <a:noFill/>
          <a:ln>
            <a:noFill/>
          </a:ln>
        </p:spPr>
        <p:txBody>
          <a:bodyPr spcFirstLastPara="1" wrap="square" lIns="121900" tIns="60933" rIns="121900" bIns="60933" anchor="ctr" anchorCtr="0">
            <a:noAutofit/>
          </a:bodyPr>
          <a:lstStyle/>
          <a:p>
            <a:pPr defTabSz="1219170" hangingPunct="1">
              <a:lnSpc>
                <a:spcPct val="85000"/>
              </a:lnSpc>
              <a:buClr>
                <a:srgbClr val="FFFFFF"/>
              </a:buClr>
              <a:buSzPts val="1800"/>
            </a:pPr>
            <a:r>
              <a:rPr lang="en-US" sz="2400" dirty="0">
                <a:solidFill>
                  <a:srgbClr val="FFFFFF"/>
                </a:solidFill>
                <a:latin typeface="Helvetica Neue"/>
                <a:ea typeface="Helvetica Neue"/>
                <a:cs typeface="Helvetica Neue"/>
                <a:sym typeface="Helvetica Neue"/>
              </a:rPr>
              <a:t>After inflation of 3%, this is $243,000. </a:t>
            </a:r>
          </a:p>
          <a:p>
            <a:pPr defTabSz="1219170" hangingPunct="1">
              <a:lnSpc>
                <a:spcPct val="85000"/>
              </a:lnSpc>
              <a:buClr>
                <a:srgbClr val="FFFFFF"/>
              </a:buClr>
              <a:buSzPts val="1800"/>
            </a:pPr>
            <a:endParaRPr lang="en-US" sz="2400" dirty="0">
              <a:solidFill>
                <a:srgbClr val="FFFFFF"/>
              </a:solidFill>
              <a:latin typeface="Helvetica Neue"/>
              <a:ea typeface="Helvetica Neue"/>
              <a:cs typeface="Helvetica Neue"/>
              <a:sym typeface="Helvetica Neue"/>
            </a:endParaRPr>
          </a:p>
          <a:p>
            <a:pPr defTabSz="1219170" hangingPunct="1">
              <a:lnSpc>
                <a:spcPct val="85000"/>
              </a:lnSpc>
              <a:buClr>
                <a:srgbClr val="FFFFFF"/>
              </a:buClr>
              <a:buSzPts val="1800"/>
            </a:pPr>
            <a:r>
              <a:rPr lang="en-US" sz="2400" dirty="0">
                <a:solidFill>
                  <a:srgbClr val="FFFFFF"/>
                </a:solidFill>
                <a:latin typeface="Helvetica Neue"/>
                <a:ea typeface="Helvetica Neue"/>
                <a:cs typeface="Helvetica Neue"/>
                <a:sym typeface="Helvetica Neue"/>
              </a:rPr>
              <a:t>The money needs to last for 30 more years.   THIS IS A VERY LONG VACATION.</a:t>
            </a:r>
            <a:endParaRPr sz="1867" dirty="0">
              <a:latin typeface="Arial"/>
              <a:cs typeface="Arial"/>
              <a:sym typeface="Arial"/>
            </a:endParaRPr>
          </a:p>
        </p:txBody>
      </p:sp>
    </p:spTree>
    <p:extLst>
      <p:ext uri="{BB962C8B-B14F-4D97-AF65-F5344CB8AC3E}">
        <p14:creationId xmlns:p14="http://schemas.microsoft.com/office/powerpoint/2010/main" val="3979336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400"/>
                                        <p:tgtEl>
                                          <p:spTgt spid="7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
                                        </p:tgtEl>
                                        <p:attrNameLst>
                                          <p:attrName>style.visibility</p:attrName>
                                        </p:attrNameLst>
                                      </p:cBhvr>
                                      <p:to>
                                        <p:strVal val="visible"/>
                                      </p:to>
                                    </p:set>
                                    <p:animEffect transition="in" filter="fade">
                                      <p:cBhvr>
                                        <p:cTn id="12" dur="300"/>
                                        <p:tgtEl>
                                          <p:spTgt spid="7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4"/>
                                        </p:tgtEl>
                                        <p:attrNameLst>
                                          <p:attrName>style.visibility</p:attrName>
                                        </p:attrNameLst>
                                      </p:cBhvr>
                                      <p:to>
                                        <p:strVal val="visible"/>
                                      </p:to>
                                    </p:set>
                                    <p:animEffect transition="in" filter="fade">
                                      <p:cBhvr>
                                        <p:cTn id="17" dur="300"/>
                                        <p:tgtEl>
                                          <p:spTgt spid="714"/>
                                        </p:tgtEl>
                                      </p:cBhvr>
                                    </p:animEffect>
                                  </p:childTnLst>
                                </p:cTn>
                              </p:par>
                              <p:par>
                                <p:cTn id="18" presetID="10" presetClass="entr" presetSubtype="0" fill="hold" nodeType="withEffect">
                                  <p:stCondLst>
                                    <p:cond delay="0"/>
                                  </p:stCondLst>
                                  <p:childTnLst>
                                    <p:set>
                                      <p:cBhvr>
                                        <p:cTn id="19" dur="1" fill="hold">
                                          <p:stCondLst>
                                            <p:cond delay="0"/>
                                          </p:stCondLst>
                                        </p:cTn>
                                        <p:tgtEl>
                                          <p:spTgt spid="715"/>
                                        </p:tgtEl>
                                        <p:attrNameLst>
                                          <p:attrName>style.visibility</p:attrName>
                                        </p:attrNameLst>
                                      </p:cBhvr>
                                      <p:to>
                                        <p:strVal val="visible"/>
                                      </p:to>
                                    </p:set>
                                    <p:animEffect transition="in" filter="fade">
                                      <p:cBhvr>
                                        <p:cTn id="20" dur="300"/>
                                        <p:tgtEl>
                                          <p:spTgt spid="7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
                                        </p:tgtEl>
                                        <p:attrNameLst>
                                          <p:attrName>style.visibility</p:attrName>
                                        </p:attrNameLst>
                                      </p:cBhvr>
                                      <p:to>
                                        <p:strVal val="visible"/>
                                      </p:to>
                                    </p:set>
                                    <p:animEffect transition="in" filter="fade">
                                      <p:cBhvr>
                                        <p:cTn id="25" dur="300"/>
                                        <p:tgtEl>
                                          <p:spTgt spid="7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07"/>
                                        </p:tgtEl>
                                        <p:attrNameLst>
                                          <p:attrName>style.visibility</p:attrName>
                                        </p:attrNameLst>
                                      </p:cBhvr>
                                      <p:to>
                                        <p:strVal val="visible"/>
                                      </p:to>
                                    </p:set>
                                    <p:animEffect transition="in" filter="fade">
                                      <p:cBhvr>
                                        <p:cTn id="30" dur="300"/>
                                        <p:tgtEl>
                                          <p:spTgt spid="707"/>
                                        </p:tgtEl>
                                      </p:cBhvr>
                                    </p:animEffect>
                                  </p:childTnLst>
                                </p:cTn>
                              </p:par>
                              <p:par>
                                <p:cTn id="31" presetID="10" presetClass="entr" presetSubtype="0" fill="hold" nodeType="withEffect">
                                  <p:stCondLst>
                                    <p:cond delay="0"/>
                                  </p:stCondLst>
                                  <p:childTnLst>
                                    <p:set>
                                      <p:cBhvr>
                                        <p:cTn id="32" dur="1" fill="hold">
                                          <p:stCondLst>
                                            <p:cond delay="0"/>
                                          </p:stCondLst>
                                        </p:cTn>
                                        <p:tgtEl>
                                          <p:spTgt spid="711"/>
                                        </p:tgtEl>
                                        <p:attrNameLst>
                                          <p:attrName>style.visibility</p:attrName>
                                        </p:attrNameLst>
                                      </p:cBhvr>
                                      <p:to>
                                        <p:strVal val="visible"/>
                                      </p:to>
                                    </p:set>
                                    <p:animEffect transition="in" filter="fade">
                                      <p:cBhvr>
                                        <p:cTn id="33" dur="300"/>
                                        <p:tgtEl>
                                          <p:spTgt spid="711"/>
                                        </p:tgtEl>
                                      </p:cBhvr>
                                    </p:animEffect>
                                  </p:childTnLst>
                                </p:cTn>
                              </p:par>
                              <p:par>
                                <p:cTn id="34" presetID="10" presetClass="entr" presetSubtype="0" fill="hold" nodeType="withEffect">
                                  <p:stCondLst>
                                    <p:cond delay="0"/>
                                  </p:stCondLst>
                                  <p:childTnLst>
                                    <p:set>
                                      <p:cBhvr>
                                        <p:cTn id="35" dur="1" fill="hold">
                                          <p:stCondLst>
                                            <p:cond delay="0"/>
                                          </p:stCondLst>
                                        </p:cTn>
                                        <p:tgtEl>
                                          <p:spTgt spid="716"/>
                                        </p:tgtEl>
                                        <p:attrNameLst>
                                          <p:attrName>style.visibility</p:attrName>
                                        </p:attrNameLst>
                                      </p:cBhvr>
                                      <p:to>
                                        <p:strVal val="visible"/>
                                      </p:to>
                                    </p:set>
                                    <p:animEffect transition="in" filter="fade">
                                      <p:cBhvr>
                                        <p:cTn id="36" dur="300"/>
                                        <p:tgtEl>
                                          <p:spTgt spid="716"/>
                                        </p:tgtEl>
                                      </p:cBhvr>
                                    </p:animEffect>
                                  </p:childTnLst>
                                </p:cTn>
                              </p:par>
                              <p:par>
                                <p:cTn id="37" presetID="10" presetClass="entr" presetSubtype="0" fill="hold" nodeType="withEffect">
                                  <p:stCondLst>
                                    <p:cond delay="0"/>
                                  </p:stCondLst>
                                  <p:childTnLst>
                                    <p:set>
                                      <p:cBhvr>
                                        <p:cTn id="38" dur="1" fill="hold">
                                          <p:stCondLst>
                                            <p:cond delay="0"/>
                                          </p:stCondLst>
                                        </p:cTn>
                                        <p:tgtEl>
                                          <p:spTgt spid="712"/>
                                        </p:tgtEl>
                                        <p:attrNameLst>
                                          <p:attrName>style.visibility</p:attrName>
                                        </p:attrNameLst>
                                      </p:cBhvr>
                                      <p:to>
                                        <p:strVal val="visible"/>
                                      </p:to>
                                    </p:set>
                                    <p:animEffect transition="in" filter="fade">
                                      <p:cBhvr>
                                        <p:cTn id="39" dur="300"/>
                                        <p:tgtEl>
                                          <p:spTgt spid="712"/>
                                        </p:tgtEl>
                                      </p:cBhvr>
                                    </p:animEffect>
                                  </p:childTnLst>
                                </p:cTn>
                              </p:par>
                              <p:par>
                                <p:cTn id="40" presetID="10" presetClass="entr" presetSubtype="0" fill="hold" nodeType="withEffect">
                                  <p:stCondLst>
                                    <p:cond delay="0"/>
                                  </p:stCondLst>
                                  <p:childTnLst>
                                    <p:set>
                                      <p:cBhvr>
                                        <p:cTn id="41" dur="1" fill="hold">
                                          <p:stCondLst>
                                            <p:cond delay="0"/>
                                          </p:stCondLst>
                                        </p:cTn>
                                        <p:tgtEl>
                                          <p:spTgt spid="709"/>
                                        </p:tgtEl>
                                        <p:attrNameLst>
                                          <p:attrName>style.visibility</p:attrName>
                                        </p:attrNameLst>
                                      </p:cBhvr>
                                      <p:to>
                                        <p:strVal val="visible"/>
                                      </p:to>
                                    </p:set>
                                    <p:animEffect transition="in" filter="fade">
                                      <p:cBhvr>
                                        <p:cTn id="42" dur="300"/>
                                        <p:tgtEl>
                                          <p:spTgt spid="7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0"/>
                                        </p:tgtEl>
                                        <p:attrNameLst>
                                          <p:attrName>style.visibility</p:attrName>
                                        </p:attrNameLst>
                                      </p:cBhvr>
                                      <p:to>
                                        <p:strVal val="visible"/>
                                      </p:to>
                                    </p:set>
                                    <p:animEffect transition="in" filter="fade">
                                      <p:cBhvr>
                                        <p:cTn id="47" dur="300"/>
                                        <p:tgtEl>
                                          <p:spTgt spid="710"/>
                                        </p:tgtEl>
                                      </p:cBhvr>
                                    </p:animEffect>
                                  </p:childTnLst>
                                </p:cTn>
                              </p:par>
                            </p:childTnLst>
                          </p:cTn>
                        </p:par>
                        <p:par>
                          <p:cTn id="48" fill="hold">
                            <p:stCondLst>
                              <p:cond delay="300"/>
                            </p:stCondLst>
                            <p:childTnLst>
                              <p:par>
                                <p:cTn id="49" presetID="1" presetClass="entr" presetSubtype="0" fill="hold" nodeType="afterEffect">
                                  <p:stCondLst>
                                    <p:cond delay="0"/>
                                  </p:stCondLst>
                                  <p:childTnLst>
                                    <p:set>
                                      <p:cBhvr>
                                        <p:cTn id="50" dur="1" fill="hold">
                                          <p:stCondLst>
                                            <p:cond delay="0"/>
                                          </p:stCondLst>
                                        </p:cTn>
                                        <p:tgtEl>
                                          <p:spTgt spid="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body" idx="1"/>
          </p:nvPr>
        </p:nvSpPr>
        <p:spPr>
          <a:xfrm>
            <a:off x="123235" y="1071948"/>
            <a:ext cx="5572000" cy="958800"/>
          </a:xfrm>
          <a:prstGeom prst="rect">
            <a:avLst/>
          </a:prstGeom>
          <a:noFill/>
          <a:ln>
            <a:noFill/>
          </a:ln>
        </p:spPr>
        <p:txBody>
          <a:bodyPr spcFirstLastPara="1" vert="horz" wrap="square" lIns="121867" tIns="60933" rIns="121867" bIns="60933" rtlCol="0" anchor="t" anchorCtr="0">
            <a:noAutofit/>
          </a:bodyPr>
          <a:lstStyle/>
          <a:p>
            <a:pPr marL="0" indent="16933" algn="ctr">
              <a:lnSpc>
                <a:spcPct val="95000"/>
              </a:lnSpc>
              <a:spcBef>
                <a:spcPts val="0"/>
              </a:spcBef>
              <a:buClr>
                <a:srgbClr val="E4021E"/>
              </a:buClr>
              <a:buSzPts val="2000"/>
              <a:buNone/>
            </a:pPr>
            <a:r>
              <a:rPr lang="en" sz="2667" b="1" dirty="0">
                <a:solidFill>
                  <a:srgbClr val="E4021E"/>
                </a:solidFill>
              </a:rPr>
              <a:t>The PROBLEM for most people:                 </a:t>
            </a:r>
            <a:endParaRPr sz="1867" dirty="0"/>
          </a:p>
          <a:p>
            <a:pPr marL="0" indent="16933" algn="ctr">
              <a:lnSpc>
                <a:spcPct val="95000"/>
              </a:lnSpc>
              <a:spcBef>
                <a:spcPts val="400"/>
              </a:spcBef>
              <a:spcAft>
                <a:spcPts val="2133"/>
              </a:spcAft>
              <a:buClr>
                <a:schemeClr val="dk1"/>
              </a:buClr>
              <a:buSzPts val="1400"/>
              <a:buNone/>
            </a:pPr>
            <a:r>
              <a:rPr lang="en" sz="1867" b="1" dirty="0"/>
              <a:t>No Clear Direction</a:t>
            </a:r>
            <a:endParaRPr sz="1867" b="1" dirty="0"/>
          </a:p>
        </p:txBody>
      </p:sp>
      <p:sp>
        <p:nvSpPr>
          <p:cNvPr id="60" name="Google Shape;60;p14"/>
          <p:cNvSpPr txBox="1"/>
          <p:nvPr/>
        </p:nvSpPr>
        <p:spPr>
          <a:xfrm>
            <a:off x="123235" y="228198"/>
            <a:ext cx="11690400" cy="678400"/>
          </a:xfrm>
          <a:prstGeom prst="rect">
            <a:avLst/>
          </a:prstGeom>
          <a:noFill/>
          <a:ln>
            <a:noFill/>
          </a:ln>
        </p:spPr>
        <p:txBody>
          <a:bodyPr spcFirstLastPara="1" wrap="square" lIns="121867" tIns="60933" rIns="121867" bIns="60933" anchor="t" anchorCtr="0">
            <a:noAutofit/>
          </a:bodyPr>
          <a:lstStyle/>
          <a:p>
            <a:pPr algn="ctr">
              <a:lnSpc>
                <a:spcPct val="85000"/>
              </a:lnSpc>
              <a:buClr>
                <a:srgbClr val="003366"/>
              </a:buClr>
              <a:buSzPts val="2700"/>
            </a:pPr>
            <a:r>
              <a:rPr lang="en-US" sz="3600" b="1">
                <a:solidFill>
                  <a:srgbClr val="0070C0"/>
                </a:solidFill>
                <a:latin typeface="Helvetica Neue"/>
                <a:ea typeface="Helvetica Neue"/>
                <a:cs typeface="Helvetica Neue"/>
                <a:sym typeface="Helvetica Neue"/>
              </a:rPr>
              <a:t>STEP 2:  Map Your Route to Get There</a:t>
            </a:r>
            <a:endParaRPr sz="3600" b="1" dirty="0">
              <a:solidFill>
                <a:srgbClr val="0070C0"/>
              </a:solidFill>
              <a:latin typeface="Helvetica Neue"/>
              <a:ea typeface="Helvetica Neue"/>
              <a:cs typeface="Helvetica Neue"/>
              <a:sym typeface="Helvetica Neue"/>
            </a:endParaRPr>
          </a:p>
        </p:txBody>
      </p:sp>
      <p:cxnSp>
        <p:nvCxnSpPr>
          <p:cNvPr id="61" name="Google Shape;61;p14"/>
          <p:cNvCxnSpPr/>
          <p:nvPr/>
        </p:nvCxnSpPr>
        <p:spPr>
          <a:xfrm>
            <a:off x="996435" y="937563"/>
            <a:ext cx="10199200" cy="0"/>
          </a:xfrm>
          <a:prstGeom prst="straightConnector1">
            <a:avLst/>
          </a:prstGeom>
          <a:noFill/>
          <a:ln w="9525" cap="flat" cmpd="sng">
            <a:solidFill>
              <a:srgbClr val="34526F"/>
            </a:solidFill>
            <a:prstDash val="solid"/>
            <a:round/>
            <a:headEnd type="none" w="sm" len="sm"/>
            <a:tailEnd type="none" w="sm" len="sm"/>
          </a:ln>
        </p:spPr>
      </p:cxnSp>
      <p:pic>
        <p:nvPicPr>
          <p:cNvPr id="62" name="Google Shape;62;p14" descr="PlanToFail_Wheel.eps"/>
          <p:cNvPicPr preferRelativeResize="0"/>
          <p:nvPr/>
        </p:nvPicPr>
        <p:blipFill rotWithShape="1">
          <a:blip r:embed="rId3">
            <a:alphaModFix/>
          </a:blip>
          <a:srcRect/>
          <a:stretch/>
        </p:blipFill>
        <p:spPr>
          <a:xfrm>
            <a:off x="996435" y="2030613"/>
            <a:ext cx="3626124" cy="3626123"/>
          </a:xfrm>
          <a:prstGeom prst="rect">
            <a:avLst/>
          </a:prstGeom>
          <a:noFill/>
          <a:ln>
            <a:noFill/>
          </a:ln>
        </p:spPr>
      </p:pic>
      <p:cxnSp>
        <p:nvCxnSpPr>
          <p:cNvPr id="63" name="Google Shape;63;p14"/>
          <p:cNvCxnSpPr/>
          <p:nvPr/>
        </p:nvCxnSpPr>
        <p:spPr>
          <a:xfrm>
            <a:off x="5982640" y="1461101"/>
            <a:ext cx="0" cy="4912800"/>
          </a:xfrm>
          <a:prstGeom prst="straightConnector1">
            <a:avLst/>
          </a:prstGeom>
          <a:noFill/>
          <a:ln w="9525" cap="flat" cmpd="sng">
            <a:solidFill>
              <a:srgbClr val="BFBFBF"/>
            </a:solidFill>
            <a:prstDash val="solid"/>
            <a:round/>
            <a:headEnd type="none" w="sm" len="sm"/>
            <a:tailEnd type="none" w="sm" len="sm"/>
          </a:ln>
        </p:spPr>
      </p:cxnSp>
      <p:sp>
        <p:nvSpPr>
          <p:cNvPr id="64" name="Google Shape;64;p14"/>
          <p:cNvSpPr txBox="1"/>
          <p:nvPr/>
        </p:nvSpPr>
        <p:spPr>
          <a:xfrm>
            <a:off x="392387" y="5753627"/>
            <a:ext cx="5302800" cy="1231200"/>
          </a:xfrm>
          <a:prstGeom prst="rect">
            <a:avLst/>
          </a:prstGeom>
          <a:noFill/>
          <a:ln>
            <a:noFill/>
          </a:ln>
        </p:spPr>
        <p:txBody>
          <a:bodyPr spcFirstLastPara="1" wrap="square" lIns="121900" tIns="60933" rIns="121900" bIns="60933" anchor="t" anchorCtr="0">
            <a:noAutofit/>
          </a:bodyPr>
          <a:lstStyle/>
          <a:p>
            <a:pPr algn="ctr"/>
            <a:r>
              <a:rPr lang="en" sz="2400" b="1" dirty="0">
                <a:solidFill>
                  <a:schemeClr val="dk1"/>
                </a:solidFill>
                <a:latin typeface="Calibri"/>
                <a:ea typeface="Calibri"/>
                <a:cs typeface="Calibri"/>
                <a:sym typeface="Calibri"/>
              </a:rPr>
              <a:t>We know what we want, but get confused at times on how to get there.</a:t>
            </a:r>
            <a:endParaRPr sz="1867" dirty="0"/>
          </a:p>
          <a:p>
            <a:pPr algn="ctr"/>
            <a:endParaRPr sz="2400" dirty="0">
              <a:solidFill>
                <a:schemeClr val="dk1"/>
              </a:solidFill>
              <a:latin typeface="Calibri"/>
              <a:ea typeface="Calibri"/>
              <a:cs typeface="Calibri"/>
              <a:sym typeface="Calibri"/>
            </a:endParaRPr>
          </a:p>
        </p:txBody>
      </p:sp>
      <p:sp>
        <p:nvSpPr>
          <p:cNvPr id="65" name="Google Shape;65;p14"/>
          <p:cNvSpPr/>
          <p:nvPr/>
        </p:nvSpPr>
        <p:spPr>
          <a:xfrm>
            <a:off x="6270111" y="1089756"/>
            <a:ext cx="5428000" cy="1251200"/>
          </a:xfrm>
          <a:prstGeom prst="rect">
            <a:avLst/>
          </a:prstGeom>
          <a:noFill/>
          <a:ln>
            <a:noFill/>
          </a:ln>
        </p:spPr>
        <p:txBody>
          <a:bodyPr spcFirstLastPara="1" wrap="square" lIns="121867" tIns="60933" rIns="121867" bIns="60933" anchor="t" anchorCtr="0">
            <a:noAutofit/>
          </a:bodyPr>
          <a:lstStyle/>
          <a:p>
            <a:pPr indent="16933">
              <a:lnSpc>
                <a:spcPct val="85000"/>
              </a:lnSpc>
            </a:pPr>
            <a:r>
              <a:rPr lang="en" sz="2667" b="1">
                <a:solidFill>
                  <a:srgbClr val="E4021E"/>
                </a:solidFill>
                <a:latin typeface="Helvetica Neue"/>
                <a:ea typeface="Helvetica Neue"/>
                <a:cs typeface="Helvetica Neue"/>
                <a:sym typeface="Helvetica Neue"/>
              </a:rPr>
              <a:t>The SOLUTION:</a:t>
            </a:r>
            <a:endParaRPr sz="2667" b="1">
              <a:solidFill>
                <a:srgbClr val="E4021E"/>
              </a:solidFill>
              <a:latin typeface="Helvetica Neue"/>
              <a:ea typeface="Helvetica Neue"/>
              <a:cs typeface="Helvetica Neue"/>
              <a:sym typeface="Helvetica Neue"/>
            </a:endParaRPr>
          </a:p>
          <a:p>
            <a:pPr indent="16933">
              <a:lnSpc>
                <a:spcPct val="85000"/>
              </a:lnSpc>
              <a:spcBef>
                <a:spcPts val="800"/>
              </a:spcBef>
            </a:pPr>
            <a:r>
              <a:rPr lang="en" sz="1867" b="1">
                <a:solidFill>
                  <a:srgbClr val="000000"/>
                </a:solidFill>
                <a:latin typeface="Helvetica Neue"/>
                <a:ea typeface="Helvetica Neue"/>
                <a:cs typeface="Helvetica Neue"/>
                <a:sym typeface="Helvetica Neue"/>
              </a:rPr>
              <a:t>A cutting-edge digital tool that works like a GPS, but it’s for your money.</a:t>
            </a:r>
            <a:r>
              <a:rPr lang="en" sz="1867">
                <a:solidFill>
                  <a:srgbClr val="000000"/>
                </a:solidFill>
                <a:latin typeface="Helvetica Neue"/>
                <a:ea typeface="Helvetica Neue"/>
                <a:cs typeface="Helvetica Neue"/>
                <a:sym typeface="Helvetica Neue"/>
              </a:rPr>
              <a:t>  </a:t>
            </a:r>
            <a:endParaRPr sz="1867">
              <a:solidFill>
                <a:srgbClr val="000000"/>
              </a:solidFill>
              <a:latin typeface="Helvetica Neue"/>
              <a:ea typeface="Helvetica Neue"/>
              <a:cs typeface="Helvetica Neue"/>
              <a:sym typeface="Helvetica Neue"/>
            </a:endParaRPr>
          </a:p>
        </p:txBody>
      </p:sp>
      <p:grpSp>
        <p:nvGrpSpPr>
          <p:cNvPr id="66" name="Google Shape;66;p14"/>
          <p:cNvGrpSpPr/>
          <p:nvPr/>
        </p:nvGrpSpPr>
        <p:grpSpPr>
          <a:xfrm>
            <a:off x="6096044" y="2459384"/>
            <a:ext cx="5479425" cy="2949771"/>
            <a:chOff x="4738285" y="2222179"/>
            <a:chExt cx="3626517" cy="1878038"/>
          </a:xfrm>
        </p:grpSpPr>
        <p:pic>
          <p:nvPicPr>
            <p:cNvPr id="67" name="Google Shape;67;p14" descr="fna_Paper.png"/>
            <p:cNvPicPr preferRelativeResize="0"/>
            <p:nvPr/>
          </p:nvPicPr>
          <p:blipFill rotWithShape="1">
            <a:blip r:embed="rId4">
              <a:alphaModFix/>
            </a:blip>
            <a:srcRect/>
            <a:stretch/>
          </p:blipFill>
          <p:spPr>
            <a:xfrm>
              <a:off x="4738285" y="2222179"/>
              <a:ext cx="2727184" cy="1802714"/>
            </a:xfrm>
            <a:prstGeom prst="rect">
              <a:avLst/>
            </a:prstGeom>
            <a:noFill/>
            <a:ln>
              <a:noFill/>
            </a:ln>
            <a:effectLst>
              <a:outerShdw blurRad="63500" sx="102000" sy="102000" algn="ctr" rotWithShape="0">
                <a:srgbClr val="000000">
                  <a:alpha val="40000"/>
                </a:srgbClr>
              </a:outerShdw>
            </a:effectLst>
          </p:spPr>
        </p:pic>
        <p:pic>
          <p:nvPicPr>
            <p:cNvPr id="68" name="Google Shape;68;p14" descr="mobile fna.png"/>
            <p:cNvPicPr preferRelativeResize="0"/>
            <p:nvPr/>
          </p:nvPicPr>
          <p:blipFill rotWithShape="1">
            <a:blip r:embed="rId5">
              <a:alphaModFix/>
            </a:blip>
            <a:srcRect/>
            <a:stretch/>
          </p:blipFill>
          <p:spPr>
            <a:xfrm>
              <a:off x="6449144" y="2239818"/>
              <a:ext cx="1915658" cy="1860398"/>
            </a:xfrm>
            <a:prstGeom prst="rect">
              <a:avLst/>
            </a:prstGeom>
            <a:noFill/>
            <a:ln>
              <a:noFill/>
            </a:ln>
          </p:spPr>
        </p:pic>
      </p:grpSp>
      <p:grpSp>
        <p:nvGrpSpPr>
          <p:cNvPr id="69" name="Google Shape;69;p14"/>
          <p:cNvGrpSpPr/>
          <p:nvPr/>
        </p:nvGrpSpPr>
        <p:grpSpPr>
          <a:xfrm>
            <a:off x="6213408" y="5562966"/>
            <a:ext cx="5726497" cy="1037337"/>
            <a:chOff x="4619036" y="3982616"/>
            <a:chExt cx="4082579" cy="765600"/>
          </a:xfrm>
        </p:grpSpPr>
        <p:sp>
          <p:nvSpPr>
            <p:cNvPr id="70" name="Google Shape;70;p14"/>
            <p:cNvSpPr/>
            <p:nvPr/>
          </p:nvSpPr>
          <p:spPr>
            <a:xfrm>
              <a:off x="4619036" y="3982616"/>
              <a:ext cx="4082400" cy="765600"/>
            </a:xfrm>
            <a:prstGeom prst="roundRect">
              <a:avLst>
                <a:gd name="adj" fmla="val 16667"/>
              </a:avLst>
            </a:prstGeom>
            <a:solidFill>
              <a:srgbClr val="E4021D"/>
            </a:solidFill>
            <a:ln>
              <a:noFill/>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71" name="Google Shape;71;p14"/>
            <p:cNvSpPr/>
            <p:nvPr/>
          </p:nvSpPr>
          <p:spPr>
            <a:xfrm>
              <a:off x="4630615" y="4028323"/>
              <a:ext cx="4071000" cy="708600"/>
            </a:xfrm>
            <a:prstGeom prst="rect">
              <a:avLst/>
            </a:prstGeom>
            <a:noFill/>
            <a:ln>
              <a:noFill/>
            </a:ln>
          </p:spPr>
          <p:txBody>
            <a:bodyPr spcFirstLastPara="1" wrap="square" lIns="121900" tIns="60933" rIns="121900" bIns="60933" anchor="t" anchorCtr="0">
              <a:noAutofit/>
            </a:bodyPr>
            <a:lstStyle/>
            <a:p>
              <a:pPr indent="16933">
                <a:lnSpc>
                  <a:spcPct val="85000"/>
                </a:lnSpc>
              </a:pPr>
              <a:r>
                <a:rPr lang="en" sz="2133" b="1" dirty="0">
                  <a:solidFill>
                    <a:srgbClr val="FFFFFF"/>
                  </a:solidFill>
                  <a:latin typeface="Helvetica Neue"/>
                  <a:ea typeface="Helvetica Neue"/>
                  <a:cs typeface="Helvetica Neue"/>
                  <a:sym typeface="Helvetica Neue"/>
                </a:rPr>
                <a:t>A clear route from </a:t>
              </a:r>
              <a:r>
                <a:rPr lang="en" sz="2133" b="1" dirty="0" err="1">
                  <a:solidFill>
                    <a:srgbClr val="FFFFFF"/>
                  </a:solidFill>
                  <a:latin typeface="Helvetica Neue"/>
                  <a:ea typeface="Helvetica Neue"/>
                  <a:cs typeface="Helvetica Neue"/>
                  <a:sym typeface="Helvetica Neue"/>
                </a:rPr>
                <a:t>wher</a:t>
              </a:r>
              <a:r>
                <a:rPr lang="en-US" sz="2133" b="1" dirty="0">
                  <a:solidFill>
                    <a:srgbClr val="FFFFFF"/>
                  </a:solidFill>
                  <a:latin typeface="Helvetica Neue"/>
                  <a:ea typeface="Helvetica Neue"/>
                  <a:cs typeface="Helvetica Neue"/>
                  <a:sym typeface="Helvetica Neue"/>
                </a:rPr>
                <a:t>ever</a:t>
              </a:r>
              <a:r>
                <a:rPr lang="en" sz="2133" b="1" dirty="0">
                  <a:solidFill>
                    <a:srgbClr val="FFFFFF"/>
                  </a:solidFill>
                  <a:latin typeface="Helvetica Neue"/>
                  <a:ea typeface="Helvetica Neue"/>
                  <a:cs typeface="Helvetica Neue"/>
                  <a:sym typeface="Helvetica Neue"/>
                </a:rPr>
                <a:t> </a:t>
              </a:r>
              <a:r>
                <a:rPr lang="en-US" sz="2133" b="1" dirty="0">
                  <a:solidFill>
                    <a:srgbClr val="FFFFFF"/>
                  </a:solidFill>
                  <a:latin typeface="Helvetica Neue"/>
                  <a:ea typeface="Helvetica Neue"/>
                  <a:cs typeface="Helvetica Neue"/>
                  <a:sym typeface="Helvetica Neue"/>
                </a:rPr>
                <a:t>you</a:t>
              </a:r>
              <a:r>
                <a:rPr lang="en" sz="2133" b="1" dirty="0">
                  <a:solidFill>
                    <a:srgbClr val="FFFFFF"/>
                  </a:solidFill>
                  <a:latin typeface="Helvetica Neue"/>
                  <a:ea typeface="Helvetica Neue"/>
                  <a:cs typeface="Helvetica Neue"/>
                  <a:sym typeface="Helvetica Neue"/>
                </a:rPr>
                <a:t> are to where we want to go, so </a:t>
              </a:r>
              <a:r>
                <a:rPr lang="en-US" sz="2133" b="1" dirty="0">
                  <a:solidFill>
                    <a:srgbClr val="FFFFFF"/>
                  </a:solidFill>
                  <a:latin typeface="Helvetica Neue"/>
                  <a:ea typeface="Helvetica Neue"/>
                  <a:cs typeface="Helvetica Neue"/>
                  <a:sym typeface="Helvetica Neue"/>
                </a:rPr>
                <a:t>you</a:t>
              </a:r>
              <a:r>
                <a:rPr lang="en" sz="2133" b="1" dirty="0">
                  <a:solidFill>
                    <a:srgbClr val="FFFFFF"/>
                  </a:solidFill>
                  <a:latin typeface="Helvetica Neue"/>
                  <a:ea typeface="Helvetica Neue"/>
                  <a:cs typeface="Helvetica Neue"/>
                  <a:sym typeface="Helvetica Neue"/>
                </a:rPr>
                <a:t> can worry less about money and enjoy life more!</a:t>
              </a:r>
              <a:endParaRPr sz="2133" b="1" dirty="0">
                <a:solidFill>
                  <a:srgbClr val="FFFFFF"/>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632357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dissolve">
                                      <p:cBhvr>
                                        <p:cTn id="7" dur="500"/>
                                        <p:tgtEl>
                                          <p:spTgt spid="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
                                            <p:txEl>
                                              <p:pRg st="1" end="1"/>
                                            </p:txEl>
                                          </p:spTgt>
                                        </p:tgtEl>
                                        <p:attrNameLst>
                                          <p:attrName>style.visibility</p:attrName>
                                        </p:attrNameLst>
                                      </p:cBhvr>
                                      <p:to>
                                        <p:strVal val="visible"/>
                                      </p:to>
                                    </p:set>
                                    <p:animEffect transition="in" filter="dissolve">
                                      <p:cBhvr>
                                        <p:cTn id="12" dur="500"/>
                                        <p:tgtEl>
                                          <p:spTgt spid="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dissolv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dissolv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300"/>
                                        <p:tgtEl>
                                          <p:spTgt spid="63"/>
                                        </p:tgtEl>
                                      </p:cBhvr>
                                    </p:animEffect>
                                  </p:childTnLst>
                                </p:cTn>
                              </p:par>
                              <p:par>
                                <p:cTn id="28" presetID="10" presetClass="entr" presetSubtype="0"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300"/>
                                        <p:tgtEl>
                                          <p:spTgt spid="65"/>
                                        </p:tgtEl>
                                      </p:cBhvr>
                                    </p:animEffect>
                                  </p:childTnLst>
                                </p:cTn>
                              </p:par>
                              <p:par>
                                <p:cTn id="31" presetID="10"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10"/>
                                        <p:tgtEl>
                                          <p:spTgt spid="66"/>
                                        </p:tgtEl>
                                      </p:cBhvr>
                                    </p:animEffect>
                                  </p:childTnLst>
                                </p:cTn>
                              </p:par>
                            </p:childTnLst>
                          </p:cTn>
                        </p:par>
                        <p:par>
                          <p:cTn id="34" fill="hold">
                            <p:stCondLst>
                              <p:cond delay="300"/>
                            </p:stCondLst>
                            <p:childTnLst>
                              <p:par>
                                <p:cTn id="35" presetID="10" presetClass="entr" presetSubtype="0"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build="p"/>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14"/>
          <p:cNvSpPr txBox="1"/>
          <p:nvPr/>
        </p:nvSpPr>
        <p:spPr>
          <a:xfrm>
            <a:off x="958844" y="442419"/>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US" sz="3733" dirty="0">
                <a:solidFill>
                  <a:srgbClr val="34526F"/>
                </a:solidFill>
                <a:latin typeface="Helvetica Neue"/>
                <a:ea typeface="Helvetica Neue"/>
                <a:cs typeface="Helvetica Neue"/>
                <a:sym typeface="Helvetica Neue"/>
              </a:rPr>
              <a:t>The 2 Issues Everyone Faces with Money</a:t>
            </a:r>
            <a:endParaRPr sz="1867" dirty="0">
              <a:latin typeface="Arial"/>
              <a:cs typeface="Arial"/>
              <a:sym typeface="Arial"/>
            </a:endParaRPr>
          </a:p>
        </p:txBody>
      </p:sp>
      <p:cxnSp>
        <p:nvCxnSpPr>
          <p:cNvPr id="1013" name="Google Shape;1013;p114"/>
          <p:cNvCxnSpPr/>
          <p:nvPr/>
        </p:nvCxnSpPr>
        <p:spPr>
          <a:xfrm>
            <a:off x="1202645" y="1239892"/>
            <a:ext cx="9786715" cy="0"/>
          </a:xfrm>
          <a:prstGeom prst="straightConnector1">
            <a:avLst/>
          </a:prstGeom>
          <a:noFill/>
          <a:ln w="9525" cap="flat" cmpd="sng">
            <a:solidFill>
              <a:srgbClr val="34526F"/>
            </a:solidFill>
            <a:prstDash val="solid"/>
            <a:round/>
            <a:headEnd type="none" w="sm" len="sm"/>
            <a:tailEnd type="none" w="sm" len="sm"/>
          </a:ln>
        </p:spPr>
      </p:cxnSp>
      <p:pic>
        <p:nvPicPr>
          <p:cNvPr id="1014" name="Google Shape;1014;p114"/>
          <p:cNvPicPr preferRelativeResize="0"/>
          <p:nvPr/>
        </p:nvPicPr>
        <p:blipFill rotWithShape="1">
          <a:blip r:embed="rId3">
            <a:alphaModFix/>
          </a:blip>
          <a:srcRect/>
          <a:stretch/>
        </p:blipFill>
        <p:spPr>
          <a:xfrm>
            <a:off x="842024" y="1423473"/>
            <a:ext cx="10470939" cy="3281936"/>
          </a:xfrm>
          <a:prstGeom prst="rect">
            <a:avLst/>
          </a:prstGeom>
          <a:noFill/>
          <a:ln>
            <a:noFill/>
          </a:ln>
        </p:spPr>
      </p:pic>
      <p:grpSp>
        <p:nvGrpSpPr>
          <p:cNvPr id="1015" name="Google Shape;1015;p114"/>
          <p:cNvGrpSpPr/>
          <p:nvPr/>
        </p:nvGrpSpPr>
        <p:grpSpPr>
          <a:xfrm>
            <a:off x="5311232" y="4497854"/>
            <a:ext cx="5764624" cy="1892193"/>
            <a:chOff x="3983424" y="3433870"/>
            <a:chExt cx="4323468" cy="1419145"/>
          </a:xfrm>
        </p:grpSpPr>
        <p:sp>
          <p:nvSpPr>
            <p:cNvPr id="1016" name="Google Shape;1016;p114"/>
            <p:cNvSpPr txBox="1"/>
            <p:nvPr/>
          </p:nvSpPr>
          <p:spPr>
            <a:xfrm>
              <a:off x="4961927" y="3579333"/>
              <a:ext cx="3344965" cy="1273682"/>
            </a:xfrm>
            <a:prstGeom prst="rect">
              <a:avLst/>
            </a:prstGeom>
            <a:noFill/>
            <a:ln>
              <a:noFill/>
            </a:ln>
          </p:spPr>
          <p:txBody>
            <a:bodyPr spcFirstLastPara="1" wrap="square" lIns="121900" tIns="60933" rIns="121900" bIns="60933" anchor="ctr" anchorCtr="0">
              <a:noAutofit/>
            </a:bodyPr>
            <a:lstStyle/>
            <a:p>
              <a:pPr defTabSz="1219170" hangingPunct="1">
                <a:lnSpc>
                  <a:spcPct val="110000"/>
                </a:lnSpc>
                <a:buClr>
                  <a:srgbClr val="9AC0A4"/>
                </a:buClr>
                <a:buSzPts val="1400"/>
              </a:pPr>
              <a:r>
                <a:rPr lang="en" sz="1867" b="1">
                  <a:solidFill>
                    <a:srgbClr val="9AC0A4"/>
                  </a:solidFill>
                  <a:latin typeface="Helvetica Neue"/>
                  <a:ea typeface="Helvetica Neue"/>
                  <a:cs typeface="Helvetica Neue"/>
                  <a:sym typeface="Helvetica Neue"/>
                </a:rPr>
                <a:t>At Retirement</a:t>
              </a:r>
              <a:endParaRPr sz="1867">
                <a:solidFill>
                  <a:srgbClr val="9AC0A4"/>
                </a:solidFill>
                <a:latin typeface="Helvetica Neue"/>
                <a:ea typeface="Helvetica Neue"/>
                <a:cs typeface="Helvetica Neue"/>
                <a:sym typeface="Helvetica Neue"/>
              </a:endParaRPr>
            </a:p>
            <a:p>
              <a:pPr defTabSz="1219170" hangingPunct="1">
                <a:lnSpc>
                  <a:spcPct val="110000"/>
                </a:lnSpc>
                <a:buClr>
                  <a:srgbClr val="000000"/>
                </a:buClr>
                <a:buSzPts val="1400"/>
              </a:pPr>
              <a:r>
                <a:rPr lang="en" sz="1867">
                  <a:latin typeface="Helvetica Neue"/>
                  <a:ea typeface="Helvetica Neue"/>
                  <a:cs typeface="Helvetica Neue"/>
                  <a:sym typeface="Helvetica Neue"/>
                </a:rPr>
                <a:t>Grown children</a:t>
              </a:r>
              <a:endParaRPr sz="1867">
                <a:latin typeface="Arial"/>
                <a:cs typeface="Arial"/>
                <a:sym typeface="Arial"/>
              </a:endParaRPr>
            </a:p>
            <a:p>
              <a:pPr defTabSz="1219170" hangingPunct="1">
                <a:lnSpc>
                  <a:spcPct val="110000"/>
                </a:lnSpc>
                <a:buClr>
                  <a:srgbClr val="000000"/>
                </a:buClr>
                <a:buSzPts val="1400"/>
              </a:pPr>
              <a:r>
                <a:rPr lang="en" sz="1867">
                  <a:latin typeface="Helvetica Neue"/>
                  <a:ea typeface="Helvetica Neue"/>
                  <a:cs typeface="Helvetica Neue"/>
                  <a:sym typeface="Helvetica Neue"/>
                </a:rPr>
                <a:t>Lower debt</a:t>
              </a:r>
              <a:endParaRPr sz="1867">
                <a:latin typeface="Arial"/>
                <a:cs typeface="Arial"/>
                <a:sym typeface="Arial"/>
              </a:endParaRPr>
            </a:p>
            <a:p>
              <a:pPr defTabSz="1219170" hangingPunct="1">
                <a:lnSpc>
                  <a:spcPct val="110000"/>
                </a:lnSpc>
                <a:buClr>
                  <a:srgbClr val="000000"/>
                </a:buClr>
                <a:buSzPts val="1400"/>
              </a:pPr>
              <a:r>
                <a:rPr lang="en" sz="1867">
                  <a:latin typeface="Helvetica Neue"/>
                  <a:ea typeface="Helvetica Neue"/>
                  <a:cs typeface="Helvetica Neue"/>
                  <a:sym typeface="Helvetica Neue"/>
                </a:rPr>
                <a:t>Mortgage Paid</a:t>
              </a:r>
              <a:endParaRPr sz="1867">
                <a:latin typeface="Arial"/>
                <a:cs typeface="Arial"/>
                <a:sym typeface="Arial"/>
              </a:endParaRPr>
            </a:p>
            <a:p>
              <a:pPr defTabSz="1219170" hangingPunct="1">
                <a:lnSpc>
                  <a:spcPct val="110000"/>
                </a:lnSpc>
                <a:buClr>
                  <a:srgbClr val="000000"/>
                </a:buClr>
                <a:buSzPts val="1400"/>
              </a:pPr>
              <a:r>
                <a:rPr lang="en" sz="1867" b="1">
                  <a:latin typeface="Helvetica Neue"/>
                  <a:ea typeface="Helvetica Neue"/>
                  <a:cs typeface="Helvetica Neue"/>
                  <a:sym typeface="Helvetica Neue"/>
                </a:rPr>
                <a:t>Retirement income needed</a:t>
              </a:r>
              <a:endParaRPr sz="1867">
                <a:latin typeface="Arial"/>
                <a:cs typeface="Arial"/>
                <a:sym typeface="Arial"/>
              </a:endParaRPr>
            </a:p>
          </p:txBody>
        </p:sp>
        <p:cxnSp>
          <p:nvCxnSpPr>
            <p:cNvPr id="1017" name="Google Shape;1017;p114"/>
            <p:cNvCxnSpPr/>
            <p:nvPr/>
          </p:nvCxnSpPr>
          <p:spPr>
            <a:xfrm>
              <a:off x="3983424" y="3997512"/>
              <a:ext cx="936867" cy="0"/>
            </a:xfrm>
            <a:prstGeom prst="straightConnector1">
              <a:avLst/>
            </a:prstGeom>
            <a:noFill/>
            <a:ln w="25400" cap="rnd" cmpd="sng">
              <a:solidFill>
                <a:schemeClr val="dk1"/>
              </a:solidFill>
              <a:prstDash val="dot"/>
              <a:round/>
              <a:headEnd type="none" w="sm" len="sm"/>
              <a:tailEnd type="none" w="sm" len="sm"/>
            </a:ln>
          </p:spPr>
        </p:cxnSp>
        <p:cxnSp>
          <p:nvCxnSpPr>
            <p:cNvPr id="1018" name="Google Shape;1018;p114"/>
            <p:cNvCxnSpPr/>
            <p:nvPr/>
          </p:nvCxnSpPr>
          <p:spPr>
            <a:xfrm>
              <a:off x="3983424" y="4231163"/>
              <a:ext cx="936867" cy="0"/>
            </a:xfrm>
            <a:prstGeom prst="straightConnector1">
              <a:avLst/>
            </a:prstGeom>
            <a:noFill/>
            <a:ln w="25400" cap="rnd" cmpd="sng">
              <a:solidFill>
                <a:schemeClr val="dk1"/>
              </a:solidFill>
              <a:prstDash val="dot"/>
              <a:round/>
              <a:headEnd type="none" w="sm" len="sm"/>
              <a:tailEnd type="none" w="sm" len="sm"/>
            </a:ln>
          </p:spPr>
        </p:cxnSp>
        <p:cxnSp>
          <p:nvCxnSpPr>
            <p:cNvPr id="1019" name="Google Shape;1019;p114"/>
            <p:cNvCxnSpPr/>
            <p:nvPr/>
          </p:nvCxnSpPr>
          <p:spPr>
            <a:xfrm>
              <a:off x="3983424" y="4464814"/>
              <a:ext cx="936867" cy="0"/>
            </a:xfrm>
            <a:prstGeom prst="straightConnector1">
              <a:avLst/>
            </a:prstGeom>
            <a:noFill/>
            <a:ln w="25400" cap="rnd" cmpd="sng">
              <a:solidFill>
                <a:schemeClr val="dk1"/>
              </a:solidFill>
              <a:prstDash val="dot"/>
              <a:round/>
              <a:headEnd type="none" w="sm" len="sm"/>
              <a:tailEnd type="none" w="sm" len="sm"/>
            </a:ln>
          </p:spPr>
        </p:cxnSp>
        <p:cxnSp>
          <p:nvCxnSpPr>
            <p:cNvPr id="1020" name="Google Shape;1020;p114"/>
            <p:cNvCxnSpPr/>
            <p:nvPr/>
          </p:nvCxnSpPr>
          <p:spPr>
            <a:xfrm>
              <a:off x="3983424" y="4698464"/>
              <a:ext cx="936867" cy="0"/>
            </a:xfrm>
            <a:prstGeom prst="straightConnector1">
              <a:avLst/>
            </a:prstGeom>
            <a:noFill/>
            <a:ln w="25400" cap="rnd" cmpd="sng">
              <a:solidFill>
                <a:schemeClr val="dk1"/>
              </a:solidFill>
              <a:prstDash val="dot"/>
              <a:round/>
              <a:headEnd type="none" w="sm" len="sm"/>
              <a:tailEnd type="none" w="sm" len="sm"/>
            </a:ln>
          </p:spPr>
        </p:cxnSp>
        <p:cxnSp>
          <p:nvCxnSpPr>
            <p:cNvPr id="1021" name="Google Shape;1021;p114"/>
            <p:cNvCxnSpPr/>
            <p:nvPr/>
          </p:nvCxnSpPr>
          <p:spPr>
            <a:xfrm>
              <a:off x="6363762" y="3782368"/>
              <a:ext cx="936867" cy="0"/>
            </a:xfrm>
            <a:prstGeom prst="straightConnector1">
              <a:avLst/>
            </a:prstGeom>
            <a:noFill/>
            <a:ln w="25400" cap="rnd" cmpd="sng">
              <a:solidFill>
                <a:srgbClr val="9AC0A4"/>
              </a:solidFill>
              <a:prstDash val="dot"/>
              <a:round/>
              <a:headEnd type="none" w="sm" len="sm"/>
              <a:tailEnd type="none" w="sm" len="sm"/>
            </a:ln>
          </p:spPr>
        </p:cxnSp>
        <p:cxnSp>
          <p:nvCxnSpPr>
            <p:cNvPr id="1022" name="Google Shape;1022;p114"/>
            <p:cNvCxnSpPr/>
            <p:nvPr/>
          </p:nvCxnSpPr>
          <p:spPr>
            <a:xfrm rot="10800000" flipH="1">
              <a:off x="7384496" y="3433870"/>
              <a:ext cx="1" cy="347006"/>
            </a:xfrm>
            <a:prstGeom prst="straightConnector1">
              <a:avLst/>
            </a:prstGeom>
            <a:noFill/>
            <a:ln w="25400" cap="rnd" cmpd="sng">
              <a:solidFill>
                <a:srgbClr val="9AC0A4"/>
              </a:solidFill>
              <a:prstDash val="dot"/>
              <a:round/>
              <a:headEnd type="none" w="sm" len="sm"/>
              <a:tailEnd type="none" w="sm" len="sm"/>
            </a:ln>
          </p:spPr>
        </p:cxnSp>
      </p:grpSp>
      <p:grpSp>
        <p:nvGrpSpPr>
          <p:cNvPr id="1023" name="Google Shape;1023;p114"/>
          <p:cNvGrpSpPr/>
          <p:nvPr/>
        </p:nvGrpSpPr>
        <p:grpSpPr>
          <a:xfrm>
            <a:off x="656964" y="4497854"/>
            <a:ext cx="4589496" cy="1892193"/>
            <a:chOff x="492723" y="3433870"/>
            <a:chExt cx="3442122" cy="1419145"/>
          </a:xfrm>
        </p:grpSpPr>
        <p:sp>
          <p:nvSpPr>
            <p:cNvPr id="1024" name="Google Shape;1024;p114"/>
            <p:cNvSpPr txBox="1"/>
            <p:nvPr/>
          </p:nvSpPr>
          <p:spPr>
            <a:xfrm>
              <a:off x="492723" y="3579333"/>
              <a:ext cx="3442122" cy="1273682"/>
            </a:xfrm>
            <a:prstGeom prst="rect">
              <a:avLst/>
            </a:prstGeom>
            <a:noFill/>
            <a:ln>
              <a:noFill/>
            </a:ln>
          </p:spPr>
          <p:txBody>
            <a:bodyPr spcFirstLastPara="1" wrap="square" lIns="121900" tIns="60933" rIns="121900" bIns="60933" anchor="ctr" anchorCtr="0">
              <a:noAutofit/>
            </a:bodyPr>
            <a:lstStyle/>
            <a:p>
              <a:pPr algn="r" defTabSz="1219170" hangingPunct="1">
                <a:lnSpc>
                  <a:spcPct val="110000"/>
                </a:lnSpc>
                <a:buClr>
                  <a:srgbClr val="5B9BA9"/>
                </a:buClr>
                <a:buSzPts val="1400"/>
              </a:pPr>
              <a:r>
                <a:rPr lang="en" sz="1867" b="1">
                  <a:solidFill>
                    <a:srgbClr val="5B9BA9"/>
                  </a:solidFill>
                  <a:latin typeface="Helvetica Neue"/>
                  <a:ea typeface="Helvetica Neue"/>
                  <a:cs typeface="Helvetica Neue"/>
                  <a:sym typeface="Helvetica Neue"/>
                </a:rPr>
                <a:t>Today</a:t>
              </a:r>
              <a:endParaRPr sz="1867">
                <a:solidFill>
                  <a:srgbClr val="5B9BA9"/>
                </a:solidFill>
                <a:latin typeface="Helvetica Neue"/>
                <a:ea typeface="Helvetica Neue"/>
                <a:cs typeface="Helvetica Neue"/>
                <a:sym typeface="Helvetica Neue"/>
              </a:endParaRPr>
            </a:p>
            <a:p>
              <a:pPr algn="r" defTabSz="1219170" hangingPunct="1">
                <a:lnSpc>
                  <a:spcPct val="110000"/>
                </a:lnSpc>
                <a:buClr>
                  <a:srgbClr val="000000"/>
                </a:buClr>
                <a:buSzPts val="1400"/>
              </a:pPr>
              <a:r>
                <a:rPr lang="en" sz="1867">
                  <a:latin typeface="Helvetica Neue"/>
                  <a:ea typeface="Helvetica Neue"/>
                  <a:cs typeface="Helvetica Neue"/>
                  <a:sym typeface="Helvetica Neue"/>
                </a:rPr>
                <a:t>Young children</a:t>
              </a:r>
              <a:endParaRPr sz="1867">
                <a:latin typeface="Arial"/>
                <a:cs typeface="Arial"/>
                <a:sym typeface="Arial"/>
              </a:endParaRPr>
            </a:p>
            <a:p>
              <a:pPr algn="r" defTabSz="1219170" hangingPunct="1">
                <a:lnSpc>
                  <a:spcPct val="110000"/>
                </a:lnSpc>
                <a:buClr>
                  <a:srgbClr val="000000"/>
                </a:buClr>
                <a:buSzPts val="1400"/>
              </a:pPr>
              <a:r>
                <a:rPr lang="en" sz="1867">
                  <a:latin typeface="Helvetica Neue"/>
                  <a:ea typeface="Helvetica Neue"/>
                  <a:cs typeface="Helvetica Neue"/>
                  <a:sym typeface="Helvetica Neue"/>
                </a:rPr>
                <a:t>High debt</a:t>
              </a:r>
              <a:endParaRPr sz="1867">
                <a:latin typeface="Arial"/>
                <a:cs typeface="Arial"/>
                <a:sym typeface="Arial"/>
              </a:endParaRPr>
            </a:p>
            <a:p>
              <a:pPr algn="r" defTabSz="1219170" hangingPunct="1">
                <a:lnSpc>
                  <a:spcPct val="110000"/>
                </a:lnSpc>
                <a:buClr>
                  <a:srgbClr val="000000"/>
                </a:buClr>
                <a:buSzPts val="1400"/>
              </a:pPr>
              <a:r>
                <a:rPr lang="en" sz="1867">
                  <a:latin typeface="Helvetica Neue"/>
                  <a:ea typeface="Helvetica Neue"/>
                  <a:cs typeface="Helvetica Neue"/>
                  <a:sym typeface="Helvetica Neue"/>
                </a:rPr>
                <a:t>House mortgage</a:t>
              </a:r>
              <a:endParaRPr sz="1867">
                <a:latin typeface="Arial"/>
                <a:cs typeface="Arial"/>
                <a:sym typeface="Arial"/>
              </a:endParaRPr>
            </a:p>
            <a:p>
              <a:pPr algn="r" defTabSz="1219170" hangingPunct="1">
                <a:lnSpc>
                  <a:spcPct val="110000"/>
                </a:lnSpc>
                <a:buClr>
                  <a:srgbClr val="000000"/>
                </a:buClr>
                <a:buSzPts val="1400"/>
              </a:pPr>
              <a:r>
                <a:rPr lang="en" sz="1867" b="1">
                  <a:latin typeface="Helvetica Neue"/>
                  <a:ea typeface="Helvetica Neue"/>
                  <a:cs typeface="Helvetica Neue"/>
                  <a:sym typeface="Helvetica Neue"/>
                </a:rPr>
                <a:t>Loss of income would be devastating</a:t>
              </a:r>
              <a:endParaRPr sz="1867">
                <a:latin typeface="Arial"/>
                <a:cs typeface="Arial"/>
                <a:sym typeface="Arial"/>
              </a:endParaRPr>
            </a:p>
          </p:txBody>
        </p:sp>
        <p:cxnSp>
          <p:nvCxnSpPr>
            <p:cNvPr id="1025" name="Google Shape;1025;p114"/>
            <p:cNvCxnSpPr/>
            <p:nvPr/>
          </p:nvCxnSpPr>
          <p:spPr>
            <a:xfrm>
              <a:off x="2297063" y="3782368"/>
              <a:ext cx="936867" cy="0"/>
            </a:xfrm>
            <a:prstGeom prst="straightConnector1">
              <a:avLst/>
            </a:prstGeom>
            <a:noFill/>
            <a:ln w="25400" cap="rnd" cmpd="sng">
              <a:solidFill>
                <a:srgbClr val="5B9BA9"/>
              </a:solidFill>
              <a:prstDash val="dot"/>
              <a:round/>
              <a:headEnd type="none" w="sm" len="sm"/>
              <a:tailEnd type="none" w="sm" len="sm"/>
            </a:ln>
          </p:spPr>
        </p:cxnSp>
        <p:cxnSp>
          <p:nvCxnSpPr>
            <p:cNvPr id="1026" name="Google Shape;1026;p114"/>
            <p:cNvCxnSpPr/>
            <p:nvPr/>
          </p:nvCxnSpPr>
          <p:spPr>
            <a:xfrm rot="10800000" flipH="1">
              <a:off x="2189593" y="3433870"/>
              <a:ext cx="1" cy="347006"/>
            </a:xfrm>
            <a:prstGeom prst="straightConnector1">
              <a:avLst/>
            </a:prstGeom>
            <a:noFill/>
            <a:ln w="25400" cap="rnd" cmpd="sng">
              <a:solidFill>
                <a:srgbClr val="5B9BA9"/>
              </a:solidFill>
              <a:prstDash val="dot"/>
              <a:round/>
              <a:headEnd type="none" w="sm" len="sm"/>
              <a:tailEnd type="none" w="sm" len="sm"/>
            </a:ln>
          </p:spPr>
        </p:cxnSp>
      </p:grpSp>
      <p:sp>
        <p:nvSpPr>
          <p:cNvPr id="1027" name="Google Shape;1027;p114"/>
          <p:cNvSpPr/>
          <p:nvPr/>
        </p:nvSpPr>
        <p:spPr>
          <a:xfrm>
            <a:off x="1782032" y="5306829"/>
            <a:ext cx="8627936" cy="840316"/>
          </a:xfrm>
          <a:prstGeom prst="rect">
            <a:avLst/>
          </a:prstGeom>
          <a:noFill/>
          <a:ln>
            <a:noFill/>
          </a:ln>
        </p:spPr>
        <p:txBody>
          <a:bodyPr spcFirstLastPara="1" wrap="square" lIns="121900" tIns="60933" rIns="121900" bIns="60933" anchor="ctr" anchorCtr="0">
            <a:noAutofit/>
          </a:bodyPr>
          <a:lstStyle/>
          <a:p>
            <a:pPr algn="ctr" defTabSz="1219170" hangingPunct="1">
              <a:buClr>
                <a:srgbClr val="E4021D"/>
              </a:buClr>
              <a:buSzPts val="1800"/>
            </a:pPr>
            <a:r>
              <a:rPr lang="en" sz="2400">
                <a:solidFill>
                  <a:srgbClr val="E4021D"/>
                </a:solidFill>
                <a:latin typeface="Helvetica Neue"/>
                <a:ea typeface="Helvetica Neue"/>
                <a:cs typeface="Helvetica Neue"/>
                <a:sym typeface="Helvetica Neue"/>
              </a:rPr>
              <a:t>What </a:t>
            </a:r>
            <a:r>
              <a:rPr lang="en" sz="2400" b="1">
                <a:solidFill>
                  <a:srgbClr val="E4021D"/>
                </a:solidFill>
                <a:latin typeface="Helvetica Neue"/>
                <a:ea typeface="Helvetica Neue"/>
                <a:cs typeface="Helvetica Neue"/>
                <a:sym typeface="Helvetica Neue"/>
              </a:rPr>
              <a:t>life insurance company</a:t>
            </a:r>
            <a:r>
              <a:rPr lang="en" sz="2400">
                <a:solidFill>
                  <a:srgbClr val="E4021D"/>
                </a:solidFill>
                <a:latin typeface="Helvetica Neue"/>
                <a:ea typeface="Helvetica Neue"/>
                <a:cs typeface="Helvetica Neue"/>
                <a:sym typeface="Helvetica Neue"/>
              </a:rPr>
              <a:t> do you know of that </a:t>
            </a:r>
            <a:endParaRPr sz="1867">
              <a:latin typeface="Arial"/>
              <a:cs typeface="Arial"/>
              <a:sym typeface="Arial"/>
            </a:endParaRPr>
          </a:p>
          <a:p>
            <a:pPr algn="ctr" defTabSz="1219170" hangingPunct="1">
              <a:buClr>
                <a:srgbClr val="E4021D"/>
              </a:buClr>
              <a:buSzPts val="1800"/>
            </a:pPr>
            <a:r>
              <a:rPr lang="en" sz="2400" b="1">
                <a:solidFill>
                  <a:srgbClr val="E4021D"/>
                </a:solidFill>
                <a:latin typeface="Helvetica Neue"/>
                <a:ea typeface="Helvetica Neue"/>
                <a:cs typeface="Helvetica Neue"/>
                <a:sym typeface="Helvetica Neue"/>
              </a:rPr>
              <a:t>teaches people</a:t>
            </a:r>
            <a:r>
              <a:rPr lang="en" sz="2400">
                <a:solidFill>
                  <a:srgbClr val="E4021D"/>
                </a:solidFill>
                <a:latin typeface="Helvetica Neue"/>
                <a:ea typeface="Helvetica Neue"/>
                <a:cs typeface="Helvetica Neue"/>
                <a:sym typeface="Helvetica Neue"/>
              </a:rPr>
              <a:t> how to eliminate the need for life insurance?</a:t>
            </a:r>
            <a:endParaRPr sz="1867">
              <a:latin typeface="Arial"/>
              <a:cs typeface="Arial"/>
              <a:sym typeface="Arial"/>
            </a:endParaRPr>
          </a:p>
        </p:txBody>
      </p:sp>
      <p:sp>
        <p:nvSpPr>
          <p:cNvPr id="1028" name="Google Shape;1028;p114"/>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14</a:t>
            </a:fld>
            <a:endParaRPr/>
          </a:p>
        </p:txBody>
      </p:sp>
      <p:pic>
        <p:nvPicPr>
          <p:cNvPr id="1029" name="Google Shape;1029;p114" descr="DecreasingResponsibility_youngfamily.eps"/>
          <p:cNvPicPr preferRelativeResize="0"/>
          <p:nvPr/>
        </p:nvPicPr>
        <p:blipFill rotWithShape="1">
          <a:blip r:embed="rId4">
            <a:alphaModFix/>
          </a:blip>
          <a:srcRect/>
          <a:stretch/>
        </p:blipFill>
        <p:spPr>
          <a:xfrm>
            <a:off x="1959017" y="2398355"/>
            <a:ext cx="1430600" cy="1382219"/>
          </a:xfrm>
          <a:prstGeom prst="rect">
            <a:avLst/>
          </a:prstGeom>
          <a:noFill/>
          <a:ln>
            <a:noFill/>
          </a:ln>
        </p:spPr>
      </p:pic>
      <p:pic>
        <p:nvPicPr>
          <p:cNvPr id="1030" name="Google Shape;1030;p114" descr="DecreasingResponsibility_oldercouple.eps"/>
          <p:cNvPicPr preferRelativeResize="0"/>
          <p:nvPr/>
        </p:nvPicPr>
        <p:blipFill rotWithShape="1">
          <a:blip r:embed="rId5">
            <a:alphaModFix/>
          </a:blip>
          <a:srcRect/>
          <a:stretch/>
        </p:blipFill>
        <p:spPr>
          <a:xfrm>
            <a:off x="9062020" y="2398127"/>
            <a:ext cx="1445563" cy="1377899"/>
          </a:xfrm>
          <a:prstGeom prst="rect">
            <a:avLst/>
          </a:prstGeom>
          <a:noFill/>
          <a:ln>
            <a:noFill/>
          </a:ln>
        </p:spPr>
      </p:pic>
      <p:sp>
        <p:nvSpPr>
          <p:cNvPr id="1031" name="Google Shape;1031;p114"/>
          <p:cNvSpPr txBox="1"/>
          <p:nvPr/>
        </p:nvSpPr>
        <p:spPr>
          <a:xfrm>
            <a:off x="2074209" y="2617801"/>
            <a:ext cx="1977083" cy="861775"/>
          </a:xfrm>
          <a:prstGeom prst="rect">
            <a:avLst/>
          </a:prstGeom>
          <a:noFill/>
          <a:ln>
            <a:noFill/>
          </a:ln>
        </p:spPr>
        <p:txBody>
          <a:bodyPr spcFirstLastPara="1" wrap="square" lIns="121900" tIns="60933" rIns="121900" bIns="60933" anchor="t" anchorCtr="0">
            <a:noAutofit/>
          </a:bodyPr>
          <a:lstStyle/>
          <a:p>
            <a:pPr algn="ctr" defTabSz="1219170" hangingPunct="1">
              <a:buClr>
                <a:srgbClr val="5B9BA9"/>
              </a:buClr>
              <a:buSzPts val="1800"/>
            </a:pPr>
            <a:r>
              <a:rPr lang="en" sz="2400" b="1">
                <a:solidFill>
                  <a:srgbClr val="5B9BA9"/>
                </a:solidFill>
                <a:latin typeface="Helvetica Neue"/>
                <a:ea typeface="Helvetica Neue"/>
                <a:cs typeface="Helvetica Neue"/>
                <a:sym typeface="Helvetica Neue"/>
              </a:rPr>
              <a:t>DYING</a:t>
            </a:r>
            <a:br>
              <a:rPr lang="en" sz="2400" b="1">
                <a:solidFill>
                  <a:srgbClr val="5B9BA9"/>
                </a:solidFill>
                <a:latin typeface="Helvetica Neue"/>
                <a:ea typeface="Helvetica Neue"/>
                <a:cs typeface="Helvetica Neue"/>
                <a:sym typeface="Helvetica Neue"/>
              </a:rPr>
            </a:br>
            <a:r>
              <a:rPr lang="en" sz="2400" b="1">
                <a:solidFill>
                  <a:srgbClr val="5B9BA9"/>
                </a:solidFill>
                <a:latin typeface="Helvetica Neue"/>
                <a:ea typeface="Helvetica Neue"/>
                <a:cs typeface="Helvetica Neue"/>
                <a:sym typeface="Helvetica Neue"/>
              </a:rPr>
              <a:t>TOO SOON</a:t>
            </a:r>
            <a:endParaRPr sz="1867">
              <a:latin typeface="Arial"/>
              <a:cs typeface="Arial"/>
              <a:sym typeface="Arial"/>
            </a:endParaRPr>
          </a:p>
        </p:txBody>
      </p:sp>
      <p:sp>
        <p:nvSpPr>
          <p:cNvPr id="1032" name="Google Shape;1032;p114"/>
          <p:cNvSpPr txBox="1"/>
          <p:nvPr/>
        </p:nvSpPr>
        <p:spPr>
          <a:xfrm>
            <a:off x="8530500" y="2617801"/>
            <a:ext cx="1977083" cy="861775"/>
          </a:xfrm>
          <a:prstGeom prst="rect">
            <a:avLst/>
          </a:prstGeom>
          <a:noFill/>
          <a:ln>
            <a:noFill/>
          </a:ln>
        </p:spPr>
        <p:txBody>
          <a:bodyPr spcFirstLastPara="1" wrap="square" lIns="121900" tIns="60933" rIns="121900" bIns="60933" anchor="t" anchorCtr="0">
            <a:noAutofit/>
          </a:bodyPr>
          <a:lstStyle/>
          <a:p>
            <a:pPr algn="ctr" defTabSz="1219170" hangingPunct="1">
              <a:buClr>
                <a:srgbClr val="9AC0A4"/>
              </a:buClr>
              <a:buSzPts val="1800"/>
            </a:pPr>
            <a:r>
              <a:rPr lang="en" sz="2400" b="1">
                <a:solidFill>
                  <a:srgbClr val="9AC0A4"/>
                </a:solidFill>
                <a:latin typeface="Helvetica Neue"/>
                <a:ea typeface="Helvetica Neue"/>
                <a:cs typeface="Helvetica Neue"/>
                <a:sym typeface="Helvetica Neue"/>
              </a:rPr>
              <a:t>LIVING TOO LONG</a:t>
            </a:r>
            <a:endParaRPr sz="1867">
              <a:latin typeface="Arial"/>
              <a:cs typeface="Arial"/>
              <a:sym typeface="Arial"/>
            </a:endParaRPr>
          </a:p>
        </p:txBody>
      </p:sp>
    </p:spTree>
    <p:extLst>
      <p:ext uri="{BB962C8B-B14F-4D97-AF65-F5344CB8AC3E}">
        <p14:creationId xmlns:p14="http://schemas.microsoft.com/office/powerpoint/2010/main" val="395583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2"/>
                                        </p:tgtEl>
                                        <p:attrNameLst>
                                          <p:attrName>style.visibility</p:attrName>
                                        </p:attrNameLst>
                                      </p:cBhvr>
                                      <p:to>
                                        <p:strVal val="visible"/>
                                      </p:to>
                                    </p:set>
                                    <p:animEffect transition="in" filter="fade">
                                      <p:cBhvr>
                                        <p:cTn id="7" dur="400"/>
                                        <p:tgtEl>
                                          <p:spTgt spid="1012"/>
                                        </p:tgtEl>
                                      </p:cBhvr>
                                    </p:animEffect>
                                  </p:childTnLst>
                                </p:cTn>
                              </p:par>
                              <p:par>
                                <p:cTn id="8" presetID="10" presetClass="entr" presetSubtype="0" fill="hold" nodeType="withEffect">
                                  <p:stCondLst>
                                    <p:cond delay="0"/>
                                  </p:stCondLst>
                                  <p:childTnLst>
                                    <p:set>
                                      <p:cBhvr>
                                        <p:cTn id="9" dur="1" fill="hold">
                                          <p:stCondLst>
                                            <p:cond delay="0"/>
                                          </p:stCondLst>
                                        </p:cTn>
                                        <p:tgtEl>
                                          <p:spTgt spid="1013"/>
                                        </p:tgtEl>
                                        <p:attrNameLst>
                                          <p:attrName>style.visibility</p:attrName>
                                        </p:attrNameLst>
                                      </p:cBhvr>
                                      <p:to>
                                        <p:strVal val="visible"/>
                                      </p:to>
                                    </p:set>
                                    <p:animEffect transition="in" filter="fade">
                                      <p:cBhvr>
                                        <p:cTn id="10" dur="700"/>
                                        <p:tgtEl>
                                          <p:spTgt spid="10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4"/>
                                        </p:tgtEl>
                                        <p:attrNameLst>
                                          <p:attrName>style.visibility</p:attrName>
                                        </p:attrNameLst>
                                      </p:cBhvr>
                                      <p:to>
                                        <p:strVal val="visible"/>
                                      </p:to>
                                    </p:set>
                                    <p:animEffect transition="in" filter="fade">
                                      <p:cBhvr>
                                        <p:cTn id="15" dur="900"/>
                                        <p:tgtEl>
                                          <p:spTgt spid="1014"/>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300"/>
                                        <p:tgtEl>
                                          <p:spTgt spid="1029"/>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3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3"/>
                                        </p:tgtEl>
                                        <p:attrNameLst>
                                          <p:attrName>style.visibility</p:attrName>
                                        </p:attrNameLst>
                                      </p:cBhvr>
                                      <p:to>
                                        <p:strVal val="visible"/>
                                      </p:to>
                                    </p:set>
                                    <p:animEffect transition="in" filter="fade">
                                      <p:cBhvr>
                                        <p:cTn id="27" dur="300"/>
                                        <p:tgtEl>
                                          <p:spTgt spid="10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5"/>
                                        </p:tgtEl>
                                        <p:attrNameLst>
                                          <p:attrName>style.visibility</p:attrName>
                                        </p:attrNameLst>
                                      </p:cBhvr>
                                      <p:to>
                                        <p:strVal val="visible"/>
                                      </p:to>
                                    </p:set>
                                    <p:animEffect transition="in" filter="fade">
                                      <p:cBhvr>
                                        <p:cTn id="32" dur="300"/>
                                        <p:tgtEl>
                                          <p:spTgt spid="10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300"/>
                                        <p:tgtEl>
                                          <p:spTgt spid="1029"/>
                                        </p:tgtEl>
                                      </p:cBhvr>
                                    </p:animEffect>
                                    <p:set>
                                      <p:cBhvr>
                                        <p:cTn id="37" dur="1" fill="hold">
                                          <p:stCondLst>
                                            <p:cond delay="300"/>
                                          </p:stCondLst>
                                        </p:cTn>
                                        <p:tgtEl>
                                          <p:spTgt spid="1029"/>
                                        </p:tgtEl>
                                        <p:attrNameLst>
                                          <p:attrName>style.visibility</p:attrName>
                                        </p:attrNameLst>
                                      </p:cBhvr>
                                      <p:to>
                                        <p:strVal val="hidden"/>
                                      </p:to>
                                    </p:set>
                                  </p:childTnLst>
                                </p:cTn>
                              </p:par>
                            </p:childTnLst>
                          </p:cTn>
                        </p:par>
                        <p:par>
                          <p:cTn id="38" fill="hold">
                            <p:stCondLst>
                              <p:cond delay="300"/>
                            </p:stCondLst>
                            <p:childTnLst>
                              <p:par>
                                <p:cTn id="39" presetID="10" presetClass="entr" presetSubtype="0" fill="hold" nodeType="after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fade">
                                      <p:cBhvr>
                                        <p:cTn id="41" dur="300"/>
                                        <p:tgtEl>
                                          <p:spTgt spid="10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300"/>
                                        <p:tgtEl>
                                          <p:spTgt spid="1030"/>
                                        </p:tgtEl>
                                      </p:cBhvr>
                                    </p:animEffect>
                                    <p:set>
                                      <p:cBhvr>
                                        <p:cTn id="46" dur="1" fill="hold">
                                          <p:stCondLst>
                                            <p:cond delay="300"/>
                                          </p:stCondLst>
                                        </p:cTn>
                                        <p:tgtEl>
                                          <p:spTgt spid="1030"/>
                                        </p:tgtEl>
                                        <p:attrNameLst>
                                          <p:attrName>style.visibility</p:attrName>
                                        </p:attrNameLst>
                                      </p:cBhvr>
                                      <p:to>
                                        <p:strVal val="hidden"/>
                                      </p:to>
                                    </p:set>
                                  </p:childTnLst>
                                </p:cTn>
                              </p:par>
                            </p:childTnLst>
                          </p:cTn>
                        </p:par>
                        <p:par>
                          <p:cTn id="47" fill="hold">
                            <p:stCondLst>
                              <p:cond delay="300"/>
                            </p:stCondLst>
                            <p:childTnLst>
                              <p:par>
                                <p:cTn id="48" presetID="10" presetClass="entr" presetSubtype="0" fill="hold" nodeType="afterEffect">
                                  <p:stCondLst>
                                    <p:cond delay="0"/>
                                  </p:stCondLst>
                                  <p:childTnLst>
                                    <p:set>
                                      <p:cBhvr>
                                        <p:cTn id="49" dur="1" fill="hold">
                                          <p:stCondLst>
                                            <p:cond delay="0"/>
                                          </p:stCondLst>
                                        </p:cTn>
                                        <p:tgtEl>
                                          <p:spTgt spid="1032"/>
                                        </p:tgtEl>
                                        <p:attrNameLst>
                                          <p:attrName>style.visibility</p:attrName>
                                        </p:attrNameLst>
                                      </p:cBhvr>
                                      <p:to>
                                        <p:strVal val="visible"/>
                                      </p:to>
                                    </p:set>
                                    <p:animEffect transition="in" filter="fade">
                                      <p:cBhvr>
                                        <p:cTn id="50" dur="3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300"/>
                                        <p:tgtEl>
                                          <p:spTgt spid="1015"/>
                                        </p:tgtEl>
                                      </p:cBhvr>
                                    </p:animEffect>
                                    <p:set>
                                      <p:cBhvr>
                                        <p:cTn id="55" dur="1" fill="hold">
                                          <p:stCondLst>
                                            <p:cond delay="300"/>
                                          </p:stCondLst>
                                        </p:cTn>
                                        <p:tgtEl>
                                          <p:spTgt spid="101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300"/>
                                        <p:tgtEl>
                                          <p:spTgt spid="1023"/>
                                        </p:tgtEl>
                                      </p:cBhvr>
                                    </p:animEffect>
                                    <p:set>
                                      <p:cBhvr>
                                        <p:cTn id="58" dur="1" fill="hold">
                                          <p:stCondLst>
                                            <p:cond delay="300"/>
                                          </p:stCondLst>
                                        </p:cTn>
                                        <p:tgtEl>
                                          <p:spTgt spid="1023"/>
                                        </p:tgtEl>
                                        <p:attrNameLst>
                                          <p:attrName>style.visibility</p:attrName>
                                        </p:attrNameLst>
                                      </p:cBhvr>
                                      <p:to>
                                        <p:strVal val="hidden"/>
                                      </p:to>
                                    </p:set>
                                  </p:childTnLst>
                                </p:cTn>
                              </p:par>
                            </p:childTnLst>
                          </p:cTn>
                        </p:par>
                        <p:par>
                          <p:cTn id="59" fill="hold">
                            <p:stCondLst>
                              <p:cond delay="300"/>
                            </p:stCondLst>
                            <p:childTnLst>
                              <p:par>
                                <p:cTn id="60" presetID="10" presetClass="entr" presetSubtype="0" fill="hold" nodeType="afterEffect">
                                  <p:stCondLst>
                                    <p:cond delay="0"/>
                                  </p:stCondLst>
                                  <p:childTnLst>
                                    <p:set>
                                      <p:cBhvr>
                                        <p:cTn id="61" dur="1" fill="hold">
                                          <p:stCondLst>
                                            <p:cond delay="0"/>
                                          </p:stCondLst>
                                        </p:cTn>
                                        <p:tgtEl>
                                          <p:spTgt spid="1027"/>
                                        </p:tgtEl>
                                        <p:attrNameLst>
                                          <p:attrName>style.visibility</p:attrName>
                                        </p:attrNameLst>
                                      </p:cBhvr>
                                      <p:to>
                                        <p:strVal val="visible"/>
                                      </p:to>
                                    </p:set>
                                    <p:animEffect transition="in" filter="fade">
                                      <p:cBhvr>
                                        <p:cTn id="62" dur="3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0"/>
          <p:cNvPicPr preferRelativeResize="0"/>
          <p:nvPr/>
        </p:nvPicPr>
        <p:blipFill rotWithShape="1">
          <a:blip r:embed="rId3">
            <a:alphaModFix/>
          </a:blip>
          <a:srcRect l="1367" t="219" r="928" b="12015"/>
          <a:stretch/>
        </p:blipFill>
        <p:spPr>
          <a:xfrm>
            <a:off x="10004611" y="2484532"/>
            <a:ext cx="1848383" cy="2324413"/>
          </a:xfrm>
          <a:prstGeom prst="rect">
            <a:avLst/>
          </a:prstGeom>
          <a:noFill/>
          <a:ln>
            <a:noFill/>
          </a:ln>
        </p:spPr>
      </p:pic>
      <p:sp>
        <p:nvSpPr>
          <p:cNvPr id="221" name="Google Shape;221;p30"/>
          <p:cNvSpPr txBox="1"/>
          <p:nvPr/>
        </p:nvSpPr>
        <p:spPr>
          <a:xfrm>
            <a:off x="0" y="-175303"/>
            <a:ext cx="12192000" cy="1325600"/>
          </a:xfrm>
          <a:prstGeom prst="rect">
            <a:avLst/>
          </a:prstGeom>
          <a:solidFill>
            <a:srgbClr val="0070C0"/>
          </a:solidFill>
          <a:ln>
            <a:noFill/>
          </a:ln>
        </p:spPr>
        <p:txBody>
          <a:bodyPr spcFirstLastPara="1" wrap="square" lIns="91433" tIns="45700" rIns="91433" bIns="45700" anchor="ctr" anchorCtr="0">
            <a:noAutofit/>
          </a:bodyPr>
          <a:lstStyle/>
          <a:p>
            <a:pPr algn="ctr">
              <a:buClr>
                <a:schemeClr val="lt1"/>
              </a:buClr>
              <a:buSzPts val="2400"/>
            </a:pPr>
            <a:r>
              <a:rPr lang="en" sz="3200" b="1" dirty="0">
                <a:solidFill>
                  <a:schemeClr val="lt1"/>
                </a:solidFill>
                <a:latin typeface="Calibri"/>
                <a:ea typeface="Calibri"/>
                <a:cs typeface="Calibri"/>
                <a:sym typeface="Calibri"/>
              </a:rPr>
              <a:t>If you died tomorrow, would you want your family to be… </a:t>
            </a:r>
            <a:endParaRPr sz="1467" dirty="0"/>
          </a:p>
          <a:p>
            <a:pPr algn="ctr">
              <a:buClr>
                <a:schemeClr val="lt1"/>
              </a:buClr>
              <a:buSzPts val="2400"/>
            </a:pPr>
            <a:r>
              <a:rPr lang="en" sz="3200" b="1" dirty="0">
                <a:solidFill>
                  <a:schemeClr val="lt1"/>
                </a:solidFill>
                <a:latin typeface="Calibri"/>
                <a:ea typeface="Calibri"/>
                <a:cs typeface="Calibri"/>
                <a:sym typeface="Calibri"/>
              </a:rPr>
              <a:t>a little better off, the same, or worse?</a:t>
            </a:r>
            <a:endParaRPr sz="3200" b="1" dirty="0">
              <a:solidFill>
                <a:schemeClr val="lt1"/>
              </a:solidFill>
              <a:latin typeface="Calibri"/>
              <a:ea typeface="Calibri"/>
              <a:cs typeface="Calibri"/>
              <a:sym typeface="Calibri"/>
            </a:endParaRPr>
          </a:p>
        </p:txBody>
      </p:sp>
      <p:pic>
        <p:nvPicPr>
          <p:cNvPr id="222" name="Google Shape;222;p30"/>
          <p:cNvPicPr preferRelativeResize="0"/>
          <p:nvPr/>
        </p:nvPicPr>
        <p:blipFill rotWithShape="1">
          <a:blip r:embed="rId4">
            <a:alphaModFix/>
          </a:blip>
          <a:srcRect/>
          <a:stretch/>
        </p:blipFill>
        <p:spPr>
          <a:xfrm>
            <a:off x="396566" y="2785254"/>
            <a:ext cx="2217543" cy="2107612"/>
          </a:xfrm>
          <a:prstGeom prst="rect">
            <a:avLst/>
          </a:prstGeom>
          <a:noFill/>
          <a:ln>
            <a:noFill/>
          </a:ln>
        </p:spPr>
      </p:pic>
      <p:sp>
        <p:nvSpPr>
          <p:cNvPr id="224" name="Google Shape;224;p30"/>
          <p:cNvSpPr/>
          <p:nvPr/>
        </p:nvSpPr>
        <p:spPr>
          <a:xfrm>
            <a:off x="2850776" y="3108960"/>
            <a:ext cx="7261600" cy="1726000"/>
          </a:xfrm>
          <a:prstGeom prst="rect">
            <a:avLst/>
          </a:prstGeom>
          <a:noFill/>
          <a:ln>
            <a:noFill/>
          </a:ln>
        </p:spPr>
        <p:txBody>
          <a:bodyPr spcFirstLastPara="1" wrap="square" lIns="121900" tIns="60967" rIns="121900" bIns="60967" anchor="ctr" anchorCtr="0">
            <a:noAutofit/>
          </a:bodyPr>
          <a:lstStyle/>
          <a:p>
            <a:pPr marL="457189" indent="-448722">
              <a:buClr>
                <a:schemeClr val="dk1"/>
              </a:buClr>
              <a:buSzPts val="2100"/>
              <a:buFont typeface="Calibri"/>
              <a:buAutoNum type="arabicPeriod"/>
            </a:pPr>
            <a:r>
              <a:rPr lang="en" sz="2800" b="1">
                <a:solidFill>
                  <a:schemeClr val="dk1"/>
                </a:solidFill>
                <a:latin typeface="Calibri"/>
                <a:ea typeface="Calibri"/>
                <a:cs typeface="Calibri"/>
                <a:sym typeface="Calibri"/>
              </a:rPr>
              <a:t>Not enough.  </a:t>
            </a:r>
            <a:r>
              <a:rPr lang="en" sz="2800">
                <a:solidFill>
                  <a:schemeClr val="dk1"/>
                </a:solidFill>
                <a:latin typeface="Calibri"/>
                <a:ea typeface="Calibri"/>
                <a:cs typeface="Calibri"/>
                <a:sym typeface="Calibri"/>
              </a:rPr>
              <a:t>Can devastate a family.</a:t>
            </a:r>
            <a:endParaRPr sz="2800" b="1">
              <a:solidFill>
                <a:schemeClr val="dk1"/>
              </a:solidFill>
              <a:latin typeface="Calibri"/>
              <a:ea typeface="Calibri"/>
              <a:cs typeface="Calibri"/>
              <a:sym typeface="Calibri"/>
            </a:endParaRPr>
          </a:p>
          <a:p>
            <a:pPr marL="457189" indent="-448722">
              <a:buClr>
                <a:schemeClr val="dk1"/>
              </a:buClr>
              <a:buSzPts val="2100"/>
              <a:buFont typeface="Calibri"/>
              <a:buAutoNum type="arabicPeriod"/>
            </a:pPr>
            <a:r>
              <a:rPr lang="en" sz="2800" b="1">
                <a:solidFill>
                  <a:schemeClr val="dk1"/>
                </a:solidFill>
                <a:latin typeface="Calibri"/>
                <a:ea typeface="Calibri"/>
                <a:cs typeface="Calibri"/>
                <a:sym typeface="Calibri"/>
              </a:rPr>
              <a:t>Wrong kind:  Cash Value Life Insurance</a:t>
            </a:r>
            <a:endParaRPr sz="1467"/>
          </a:p>
          <a:p>
            <a:pPr marL="457189" indent="-448722">
              <a:buClr>
                <a:schemeClr val="dk1"/>
              </a:buClr>
              <a:buSzPts val="2100"/>
              <a:buFont typeface="Calibri"/>
              <a:buAutoNum type="arabicPeriod"/>
            </a:pPr>
            <a:r>
              <a:rPr lang="en" sz="2800" b="1">
                <a:solidFill>
                  <a:schemeClr val="dk1"/>
                </a:solidFill>
                <a:latin typeface="Calibri"/>
                <a:ea typeface="Calibri"/>
                <a:cs typeface="Calibri"/>
                <a:sym typeface="Calibri"/>
              </a:rPr>
              <a:t>Term from a Company selling Cash Value.  </a:t>
            </a:r>
            <a:r>
              <a:rPr lang="en" sz="2800">
                <a:solidFill>
                  <a:schemeClr val="dk1"/>
                </a:solidFill>
                <a:latin typeface="Calibri"/>
                <a:ea typeface="Calibri"/>
                <a:cs typeface="Calibri"/>
                <a:sym typeface="Calibri"/>
              </a:rPr>
              <a:t>Unaffordable at renewal, creating future risk.</a:t>
            </a:r>
            <a:endParaRPr sz="1467"/>
          </a:p>
          <a:p>
            <a:pPr marL="457189" indent="-448722">
              <a:buClr>
                <a:schemeClr val="dk1"/>
              </a:buClr>
              <a:buSzPts val="2100"/>
              <a:buFont typeface="Calibri"/>
              <a:buAutoNum type="arabicPeriod"/>
            </a:pPr>
            <a:r>
              <a:rPr lang="en" sz="2800" b="1">
                <a:solidFill>
                  <a:schemeClr val="dk1"/>
                </a:solidFill>
                <a:latin typeface="Calibri"/>
                <a:ea typeface="Calibri"/>
                <a:cs typeface="Calibri"/>
                <a:sym typeface="Calibri"/>
              </a:rPr>
              <a:t>Procrastination.  </a:t>
            </a:r>
            <a:r>
              <a:rPr lang="en" sz="2800">
                <a:solidFill>
                  <a:schemeClr val="dk1"/>
                </a:solidFill>
                <a:latin typeface="Calibri"/>
                <a:ea typeface="Calibri"/>
                <a:cs typeface="Calibri"/>
                <a:sym typeface="Calibri"/>
              </a:rPr>
              <a:t>Putting your family at risk.</a:t>
            </a:r>
            <a:endParaRPr sz="1467"/>
          </a:p>
          <a:p>
            <a:pPr marL="457189" indent="-448722">
              <a:buClr>
                <a:schemeClr val="dk1"/>
              </a:buClr>
              <a:buSzPts val="2100"/>
              <a:buFont typeface="Calibri"/>
              <a:buAutoNum type="arabicPeriod"/>
            </a:pPr>
            <a:r>
              <a:rPr lang="en" sz="2800" b="1">
                <a:solidFill>
                  <a:schemeClr val="dk1"/>
                </a:solidFill>
                <a:latin typeface="Calibri"/>
                <a:ea typeface="Calibri"/>
                <a:cs typeface="Calibri"/>
                <a:sym typeface="Calibri"/>
              </a:rPr>
              <a:t>GROUP LIFE.  </a:t>
            </a:r>
            <a:r>
              <a:rPr lang="en" sz="2800">
                <a:solidFill>
                  <a:schemeClr val="dk1"/>
                </a:solidFill>
                <a:latin typeface="Calibri"/>
                <a:ea typeface="Calibri"/>
                <a:cs typeface="Calibri"/>
                <a:sym typeface="Calibri"/>
              </a:rPr>
              <a:t>May not pay at all.</a:t>
            </a:r>
            <a:endParaRPr sz="1467"/>
          </a:p>
        </p:txBody>
      </p:sp>
      <p:sp>
        <p:nvSpPr>
          <p:cNvPr id="225" name="Google Shape;225;p30"/>
          <p:cNvSpPr/>
          <p:nvPr/>
        </p:nvSpPr>
        <p:spPr>
          <a:xfrm>
            <a:off x="0" y="1931440"/>
            <a:ext cx="12192000" cy="553200"/>
          </a:xfrm>
          <a:prstGeom prst="rect">
            <a:avLst/>
          </a:prstGeom>
          <a:noFill/>
          <a:ln>
            <a:noFill/>
          </a:ln>
        </p:spPr>
        <p:txBody>
          <a:bodyPr spcFirstLastPara="1" wrap="square" lIns="121900" tIns="60967" rIns="121900" bIns="60967" anchor="ctr" anchorCtr="0">
            <a:noAutofit/>
          </a:bodyPr>
          <a:lstStyle/>
          <a:p>
            <a:pPr algn="ctr"/>
            <a:r>
              <a:rPr lang="en" sz="2800" b="1" u="sng">
                <a:solidFill>
                  <a:schemeClr val="dk1"/>
                </a:solidFill>
                <a:latin typeface="Calibri"/>
                <a:ea typeface="Calibri"/>
                <a:cs typeface="Calibri"/>
                <a:sym typeface="Calibri"/>
              </a:rPr>
              <a:t>5 Biggest Mistakes</a:t>
            </a:r>
            <a:endParaRPr sz="1467"/>
          </a:p>
        </p:txBody>
      </p:sp>
    </p:spTree>
    <p:extLst>
      <p:ext uri="{BB962C8B-B14F-4D97-AF65-F5344CB8AC3E}">
        <p14:creationId xmlns:p14="http://schemas.microsoft.com/office/powerpoint/2010/main" val="3808483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additive="base">
                                        <p:cTn id="7" dur="500"/>
                                        <p:tgtEl>
                                          <p:spTgt spid="222"/>
                                        </p:tgtEl>
                                        <p:attrNameLst>
                                          <p:attrName>ppt_w</p:attrName>
                                        </p:attrNameLst>
                                      </p:cBhvr>
                                      <p:tavLst>
                                        <p:tav tm="0">
                                          <p:val>
                                            <p:strVal val="0"/>
                                          </p:val>
                                        </p:tav>
                                        <p:tav tm="100000">
                                          <p:val>
                                            <p:strVal val="#ppt_w"/>
                                          </p:val>
                                        </p:tav>
                                      </p:tavLst>
                                    </p:anim>
                                    <p:anim calcmode="lin" valueType="num">
                                      <p:cBhvr additive="base">
                                        <p:cTn id="8" dur="500"/>
                                        <p:tgtEl>
                                          <p:spTgt spid="22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500"/>
                                        <p:tgtEl>
                                          <p:spTgt spid="220"/>
                                        </p:tgtEl>
                                        <p:attrNameLst>
                                          <p:attrName>ppt_w</p:attrName>
                                        </p:attrNameLst>
                                      </p:cBhvr>
                                      <p:tavLst>
                                        <p:tav tm="0">
                                          <p:val>
                                            <p:strVal val="0"/>
                                          </p:val>
                                        </p:tav>
                                        <p:tav tm="100000">
                                          <p:val>
                                            <p:strVal val="#ppt_w"/>
                                          </p:val>
                                        </p:tav>
                                      </p:tavLst>
                                    </p:anim>
                                    <p:anim calcmode="lin" valueType="num">
                                      <p:cBhvr additive="base">
                                        <p:cTn id="12" dur="500"/>
                                        <p:tgtEl>
                                          <p:spTgt spid="22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anim calcmode="lin" valueType="num">
                                      <p:cBhvr additive="base">
                                        <p:cTn id="17" dur="500"/>
                                        <p:tgtEl>
                                          <p:spTgt spid="225"/>
                                        </p:tgtEl>
                                        <p:attrNameLst>
                                          <p:attrName>ppt_w</p:attrName>
                                        </p:attrNameLst>
                                      </p:cBhvr>
                                      <p:tavLst>
                                        <p:tav tm="0">
                                          <p:val>
                                            <p:strVal val="0"/>
                                          </p:val>
                                        </p:tav>
                                        <p:tav tm="100000">
                                          <p:val>
                                            <p:strVal val="#ppt_w"/>
                                          </p:val>
                                        </p:tav>
                                      </p:tavLst>
                                    </p:anim>
                                    <p:anim calcmode="lin" valueType="num">
                                      <p:cBhvr additive="base">
                                        <p:cTn id="18" dur="500"/>
                                        <p:tgtEl>
                                          <p:spTgt spid="225"/>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4">
                                            <p:txEl>
                                              <p:pRg st="0" end="0"/>
                                            </p:txEl>
                                          </p:spTgt>
                                        </p:tgtEl>
                                        <p:attrNameLst>
                                          <p:attrName>style.visibility</p:attrName>
                                        </p:attrNameLst>
                                      </p:cBhvr>
                                      <p:to>
                                        <p:strVal val="visible"/>
                                      </p:to>
                                    </p:set>
                                    <p:animEffect transition="in" filter="fade">
                                      <p:cBhvr>
                                        <p:cTn id="23" dur="500"/>
                                        <p:tgtEl>
                                          <p:spTgt spid="2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4">
                                            <p:txEl>
                                              <p:pRg st="1" end="1"/>
                                            </p:txEl>
                                          </p:spTgt>
                                        </p:tgtEl>
                                        <p:attrNameLst>
                                          <p:attrName>style.visibility</p:attrName>
                                        </p:attrNameLst>
                                      </p:cBhvr>
                                      <p:to>
                                        <p:strVal val="visible"/>
                                      </p:to>
                                    </p:set>
                                    <p:animEffect transition="in" filter="fade">
                                      <p:cBhvr>
                                        <p:cTn id="28" dur="500"/>
                                        <p:tgtEl>
                                          <p:spTgt spid="22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4">
                                            <p:txEl>
                                              <p:pRg st="2" end="2"/>
                                            </p:txEl>
                                          </p:spTgt>
                                        </p:tgtEl>
                                        <p:attrNameLst>
                                          <p:attrName>style.visibility</p:attrName>
                                        </p:attrNameLst>
                                      </p:cBhvr>
                                      <p:to>
                                        <p:strVal val="visible"/>
                                      </p:to>
                                    </p:set>
                                    <p:animEffect transition="in" filter="fade">
                                      <p:cBhvr>
                                        <p:cTn id="33" dur="500"/>
                                        <p:tgtEl>
                                          <p:spTgt spid="2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4">
                                            <p:txEl>
                                              <p:pRg st="3" end="3"/>
                                            </p:txEl>
                                          </p:spTgt>
                                        </p:tgtEl>
                                        <p:attrNameLst>
                                          <p:attrName>style.visibility</p:attrName>
                                        </p:attrNameLst>
                                      </p:cBhvr>
                                      <p:to>
                                        <p:strVal val="visible"/>
                                      </p:to>
                                    </p:set>
                                    <p:animEffect transition="in" filter="fade">
                                      <p:cBhvr>
                                        <p:cTn id="38" dur="500"/>
                                        <p:tgtEl>
                                          <p:spTgt spid="2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4">
                                            <p:txEl>
                                              <p:pRg st="4" end="4"/>
                                            </p:txEl>
                                          </p:spTgt>
                                        </p:tgtEl>
                                        <p:attrNameLst>
                                          <p:attrName>style.visibility</p:attrName>
                                        </p:attrNameLst>
                                      </p:cBhvr>
                                      <p:to>
                                        <p:strVal val="visible"/>
                                      </p:to>
                                    </p:set>
                                    <p:animEffect transition="in" filter="fade">
                                      <p:cBhvr>
                                        <p:cTn id="43" dur="500"/>
                                        <p:tgtEl>
                                          <p:spTgt spid="2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16"/>
          <p:cNvSpPr txBox="1"/>
          <p:nvPr/>
        </p:nvSpPr>
        <p:spPr>
          <a:xfrm>
            <a:off x="958846" y="1215629"/>
            <a:ext cx="4626527" cy="64168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600"/>
            </a:pPr>
            <a:r>
              <a:rPr lang="en" sz="2133" b="1">
                <a:solidFill>
                  <a:srgbClr val="E4021D"/>
                </a:solidFill>
                <a:latin typeface="Helvetica Neue"/>
                <a:ea typeface="Helvetica Neue"/>
                <a:cs typeface="Helvetica Neue"/>
                <a:sym typeface="Helvetica Neue"/>
              </a:rPr>
              <a:t>Cash Value Life Insurance</a:t>
            </a:r>
            <a:br>
              <a:rPr lang="en" sz="2133" b="1">
                <a:solidFill>
                  <a:srgbClr val="E4021D"/>
                </a:solidFill>
                <a:latin typeface="Helvetica Neue"/>
                <a:ea typeface="Helvetica Neue"/>
                <a:cs typeface="Helvetica Neue"/>
                <a:sym typeface="Helvetica Neue"/>
              </a:rPr>
            </a:br>
            <a:r>
              <a:rPr lang="en" sz="1733">
                <a:latin typeface="Helvetica Neue"/>
                <a:ea typeface="Helvetica Neue"/>
                <a:cs typeface="Helvetica Neue"/>
                <a:sym typeface="Helvetica Neue"/>
              </a:rPr>
              <a:t>Whole Life, Universal Life, Variable Life</a:t>
            </a:r>
            <a:endParaRPr sz="1867">
              <a:latin typeface="Arial"/>
              <a:cs typeface="Arial"/>
              <a:sym typeface="Arial"/>
            </a:endParaRPr>
          </a:p>
        </p:txBody>
      </p:sp>
      <p:cxnSp>
        <p:nvCxnSpPr>
          <p:cNvPr id="1053" name="Google Shape;1053;p116"/>
          <p:cNvCxnSpPr/>
          <p:nvPr/>
        </p:nvCxnSpPr>
        <p:spPr>
          <a:xfrm>
            <a:off x="5829172" y="1666770"/>
            <a:ext cx="0" cy="3208169"/>
          </a:xfrm>
          <a:prstGeom prst="straightConnector1">
            <a:avLst/>
          </a:prstGeom>
          <a:noFill/>
          <a:ln w="9525" cap="flat" cmpd="sng">
            <a:solidFill>
              <a:srgbClr val="BFBFBF"/>
            </a:solidFill>
            <a:prstDash val="solid"/>
            <a:round/>
            <a:headEnd type="none" w="med" len="med"/>
            <a:tailEnd type="none" w="med" len="med"/>
          </a:ln>
        </p:spPr>
      </p:cxnSp>
      <p:sp>
        <p:nvSpPr>
          <p:cNvPr id="1054" name="Google Shape;1054;p116"/>
          <p:cNvSpPr txBox="1"/>
          <p:nvPr/>
        </p:nvSpPr>
        <p:spPr>
          <a:xfrm>
            <a:off x="5531556" y="1215629"/>
            <a:ext cx="6190277" cy="64168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600"/>
            </a:pPr>
            <a:r>
              <a:rPr lang="en" sz="2133" b="1">
                <a:solidFill>
                  <a:srgbClr val="0E669A"/>
                </a:solidFill>
                <a:latin typeface="Helvetica Neue"/>
                <a:ea typeface="Helvetica Neue"/>
                <a:cs typeface="Helvetica Neue"/>
                <a:sym typeface="Helvetica Neue"/>
              </a:rPr>
              <a:t>Buy Term and Invest the Difference</a:t>
            </a:r>
            <a:br>
              <a:rPr lang="en" sz="2133" b="1">
                <a:solidFill>
                  <a:srgbClr val="003366"/>
                </a:solidFill>
                <a:latin typeface="Helvetica Neue"/>
                <a:ea typeface="Helvetica Neue"/>
                <a:cs typeface="Helvetica Neue"/>
                <a:sym typeface="Helvetica Neue"/>
              </a:rPr>
            </a:br>
            <a:r>
              <a:rPr lang="en" sz="1733">
                <a:latin typeface="Helvetica Neue"/>
                <a:ea typeface="Helvetica Neue"/>
                <a:cs typeface="Helvetica Neue"/>
                <a:sym typeface="Helvetica Neue"/>
              </a:rPr>
              <a:t>30-year Level Term</a:t>
            </a:r>
            <a:endParaRPr sz="1733" b="1">
              <a:latin typeface="Helvetica Neue"/>
              <a:ea typeface="Helvetica Neue"/>
              <a:cs typeface="Helvetica Neue"/>
              <a:sym typeface="Helvetica Neue"/>
            </a:endParaRPr>
          </a:p>
        </p:txBody>
      </p:sp>
      <p:sp>
        <p:nvSpPr>
          <p:cNvPr id="1055" name="Google Shape;1055;p116"/>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16</a:t>
            </a:fld>
            <a:endParaRPr/>
          </a:p>
        </p:txBody>
      </p:sp>
      <p:sp>
        <p:nvSpPr>
          <p:cNvPr id="1056" name="Google Shape;1056;p116"/>
          <p:cNvSpPr txBox="1"/>
          <p:nvPr/>
        </p:nvSpPr>
        <p:spPr>
          <a:xfrm>
            <a:off x="323557" y="5294838"/>
            <a:ext cx="11492523" cy="1343957"/>
          </a:xfrm>
          <a:prstGeom prst="rect">
            <a:avLst/>
          </a:prstGeom>
          <a:noFill/>
          <a:ln>
            <a:noFill/>
          </a:ln>
        </p:spPr>
        <p:txBody>
          <a:bodyPr spcFirstLastPara="1" wrap="square" lIns="121900" tIns="60933" rIns="121900" bIns="60933" anchor="t" anchorCtr="0">
            <a:noAutofit/>
          </a:bodyPr>
          <a:lstStyle/>
          <a:p>
            <a:pPr defTabSz="1219170" hangingPunct="1">
              <a:lnSpc>
                <a:spcPct val="85000"/>
              </a:lnSpc>
              <a:buClr>
                <a:srgbClr val="595959"/>
              </a:buClr>
              <a:buSzPts val="1000"/>
            </a:pPr>
            <a:r>
              <a:rPr lang="en" sz="1333">
                <a:solidFill>
                  <a:srgbClr val="595959"/>
                </a:solidFill>
                <a:latin typeface="Arial Narrow"/>
                <a:ea typeface="Arial Narrow"/>
                <a:cs typeface="Arial Narrow"/>
                <a:sym typeface="Arial Narrow"/>
              </a:rPr>
              <a:t>Monthly premium and accumulated cash value for cash value policies is an average of whole life policies from three major North American life insurance companies for male and female, both age 35 and standard risk. Cash value life insurance can be universal life, whole life, etc., and may contain features in addition to death protection, such as dividends, interest or cash value available for a loan or upon surrender of the policy. Cash value insurance usually has level premiums for the life of the policy. Term insurance provides a death benefit and its premiums increase after initial premium periods and at certain ages. Primerica monthly premium for 30-year Custom Advantage Policy: primary (17CJ0(30)) and spouse rider (17CK0(30)), both age 35, non-tobacco use, underwritten by Primerica Life Insurance Company, Executive Offices: Duluth, GA. The accumulation figure reflects continued investment at the same rate over 30 years at a 9% nominal rate of return compounded monthly and does not take into consideration taxes, fees or other factors, which would lower results. This example uses a constant rate of return, unlike actual investments, which will fluctuate in value. This is hypothetical and does not represent an actual investment.</a:t>
            </a:r>
            <a:endParaRPr sz="1333">
              <a:solidFill>
                <a:srgbClr val="595959"/>
              </a:solidFill>
              <a:latin typeface="Arial Narrow"/>
              <a:ea typeface="Arial Narrow"/>
              <a:cs typeface="Arial Narrow"/>
              <a:sym typeface="Arial Narrow"/>
            </a:endParaRPr>
          </a:p>
        </p:txBody>
      </p:sp>
      <p:sp>
        <p:nvSpPr>
          <p:cNvPr id="1057" name="Google Shape;1057;p116"/>
          <p:cNvSpPr txBox="1"/>
          <p:nvPr/>
        </p:nvSpPr>
        <p:spPr>
          <a:xfrm>
            <a:off x="3972991" y="6555754"/>
            <a:ext cx="4246020" cy="32367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595959"/>
              </a:buClr>
              <a:buSzPts val="1150"/>
            </a:pPr>
            <a:r>
              <a:rPr lang="en" sz="1533" b="1">
                <a:solidFill>
                  <a:srgbClr val="595959"/>
                </a:solidFill>
                <a:latin typeface="Arial Narrow"/>
                <a:ea typeface="Arial Narrow"/>
                <a:cs typeface="Arial Narrow"/>
                <a:sym typeface="Arial Narrow"/>
              </a:rPr>
              <a:t>Not for use in New York.</a:t>
            </a:r>
            <a:endParaRPr sz="1867">
              <a:latin typeface="Arial"/>
              <a:cs typeface="Arial"/>
              <a:sym typeface="Arial"/>
            </a:endParaRPr>
          </a:p>
        </p:txBody>
      </p:sp>
      <p:sp>
        <p:nvSpPr>
          <p:cNvPr id="1058" name="Google Shape;1058;p116"/>
          <p:cNvSpPr txBox="1"/>
          <p:nvPr/>
        </p:nvSpPr>
        <p:spPr>
          <a:xfrm>
            <a:off x="4233" y="4874937"/>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E4021D"/>
              </a:buClr>
              <a:buSzPts val="1800"/>
            </a:pPr>
            <a:r>
              <a:rPr lang="en" sz="2400" b="1">
                <a:solidFill>
                  <a:srgbClr val="E4021D"/>
                </a:solidFill>
                <a:latin typeface="Helvetica Neue"/>
                <a:ea typeface="Helvetica Neue"/>
                <a:cs typeface="Helvetica Neue"/>
                <a:sym typeface="Helvetica Neue"/>
              </a:rPr>
              <a:t>Which program would you want?</a:t>
            </a:r>
            <a:endParaRPr sz="2400">
              <a:solidFill>
                <a:srgbClr val="E4021D"/>
              </a:solidFill>
              <a:latin typeface="Helvetica Neue"/>
              <a:ea typeface="Helvetica Neue"/>
              <a:cs typeface="Helvetica Neue"/>
              <a:sym typeface="Helvetica Neue"/>
            </a:endParaRPr>
          </a:p>
        </p:txBody>
      </p:sp>
      <p:cxnSp>
        <p:nvCxnSpPr>
          <p:cNvPr id="1059" name="Google Shape;1059;p116"/>
          <p:cNvCxnSpPr/>
          <p:nvPr/>
        </p:nvCxnSpPr>
        <p:spPr>
          <a:xfrm>
            <a:off x="1202645" y="1185564"/>
            <a:ext cx="9786715" cy="0"/>
          </a:xfrm>
          <a:prstGeom prst="straightConnector1">
            <a:avLst/>
          </a:prstGeom>
          <a:noFill/>
          <a:ln w="9525" cap="flat" cmpd="sng">
            <a:solidFill>
              <a:srgbClr val="34526F"/>
            </a:solidFill>
            <a:prstDash val="solid"/>
            <a:round/>
            <a:headEnd type="none" w="sm" len="sm"/>
            <a:tailEnd type="none" w="sm" len="sm"/>
          </a:ln>
        </p:spPr>
      </p:cxnSp>
      <p:sp>
        <p:nvSpPr>
          <p:cNvPr id="1060" name="Google Shape;1060;p116"/>
          <p:cNvSpPr txBox="1"/>
          <p:nvPr/>
        </p:nvSpPr>
        <p:spPr>
          <a:xfrm>
            <a:off x="958844" y="442421"/>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a:solidFill>
                  <a:srgbClr val="34526F"/>
                </a:solidFill>
                <a:latin typeface="Helvetica Neue"/>
                <a:ea typeface="Helvetica Neue"/>
                <a:cs typeface="Helvetica Neue"/>
                <a:sym typeface="Helvetica Neue"/>
              </a:rPr>
              <a:t>Life Insurance: There Are Two Options</a:t>
            </a:r>
            <a:endParaRPr sz="1867">
              <a:latin typeface="Arial"/>
              <a:cs typeface="Arial"/>
              <a:sym typeface="Arial"/>
            </a:endParaRPr>
          </a:p>
        </p:txBody>
      </p:sp>
      <p:grpSp>
        <p:nvGrpSpPr>
          <p:cNvPr id="1061" name="Google Shape;1061;p116"/>
          <p:cNvGrpSpPr/>
          <p:nvPr/>
        </p:nvGrpSpPr>
        <p:grpSpPr>
          <a:xfrm>
            <a:off x="1000306" y="3351043"/>
            <a:ext cx="4480657" cy="1599343"/>
            <a:chOff x="750228" y="2513281"/>
            <a:chExt cx="3360493" cy="1199507"/>
          </a:xfrm>
        </p:grpSpPr>
        <p:sp>
          <p:nvSpPr>
            <p:cNvPr id="1062" name="Google Shape;1062;p116"/>
            <p:cNvSpPr/>
            <p:nvPr/>
          </p:nvSpPr>
          <p:spPr>
            <a:xfrm>
              <a:off x="1000635" y="2749925"/>
              <a:ext cx="430181" cy="598142"/>
            </a:xfrm>
            <a:prstGeom prst="rect">
              <a:avLst/>
            </a:prstGeom>
            <a:solidFill>
              <a:srgbClr val="7F7F7F"/>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63" name="Google Shape;1063;p116"/>
            <p:cNvSpPr/>
            <p:nvPr/>
          </p:nvSpPr>
          <p:spPr>
            <a:xfrm>
              <a:off x="1772158" y="2749925"/>
              <a:ext cx="430181" cy="598142"/>
            </a:xfrm>
            <a:prstGeom prst="rect">
              <a:avLst/>
            </a:prstGeom>
            <a:solidFill>
              <a:srgbClr val="D8D8D8"/>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64" name="Google Shape;1064;p116"/>
            <p:cNvSpPr/>
            <p:nvPr/>
          </p:nvSpPr>
          <p:spPr>
            <a:xfrm>
              <a:off x="3424268" y="2850010"/>
              <a:ext cx="430181" cy="498057"/>
            </a:xfrm>
            <a:prstGeom prst="rect">
              <a:avLst/>
            </a:prstGeom>
            <a:solidFill>
              <a:srgbClr val="E4021D"/>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65" name="Google Shape;1065;p116"/>
            <p:cNvSpPr txBox="1"/>
            <p:nvPr/>
          </p:nvSpPr>
          <p:spPr>
            <a:xfrm>
              <a:off x="750228" y="2513281"/>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$200,000</a:t>
              </a:r>
              <a:endParaRPr sz="1467" b="1">
                <a:latin typeface="Helvetica Neue"/>
                <a:ea typeface="Helvetica Neue"/>
                <a:cs typeface="Helvetica Neue"/>
                <a:sym typeface="Helvetica Neue"/>
              </a:endParaRPr>
            </a:p>
          </p:txBody>
        </p:sp>
        <p:sp>
          <p:nvSpPr>
            <p:cNvPr id="1066" name="Google Shape;1066;p116"/>
            <p:cNvSpPr txBox="1"/>
            <p:nvPr/>
          </p:nvSpPr>
          <p:spPr>
            <a:xfrm>
              <a:off x="1524928" y="2514502"/>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$200,000</a:t>
              </a:r>
              <a:endParaRPr sz="1467" b="1">
                <a:latin typeface="Helvetica Neue"/>
                <a:ea typeface="Helvetica Neue"/>
                <a:cs typeface="Helvetica Neue"/>
                <a:sym typeface="Helvetica Neue"/>
              </a:endParaRPr>
            </a:p>
          </p:txBody>
        </p:sp>
        <p:sp>
          <p:nvSpPr>
            <p:cNvPr id="1067" name="Google Shape;1067;p116"/>
            <p:cNvSpPr txBox="1"/>
            <p:nvPr/>
          </p:nvSpPr>
          <p:spPr>
            <a:xfrm>
              <a:off x="753403" y="3343703"/>
              <a:ext cx="922342" cy="369085"/>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a:latin typeface="Helvetica Neue"/>
                  <a:ea typeface="Helvetica Neue"/>
                  <a:cs typeface="Helvetica Neue"/>
                  <a:sym typeface="Helvetica Neue"/>
                </a:rPr>
                <a:t>Primary</a:t>
              </a:r>
              <a:br>
                <a:rPr lang="en" sz="1400">
                  <a:latin typeface="Helvetica Neue"/>
                  <a:ea typeface="Helvetica Neue"/>
                  <a:cs typeface="Helvetica Neue"/>
                  <a:sym typeface="Helvetica Neue"/>
                </a:rPr>
              </a:br>
              <a:r>
                <a:rPr lang="en" sz="1400">
                  <a:latin typeface="Helvetica Neue"/>
                  <a:ea typeface="Helvetica Neue"/>
                  <a:cs typeface="Helvetica Neue"/>
                  <a:sym typeface="Helvetica Neue"/>
                </a:rPr>
                <a:t>age 35</a:t>
              </a:r>
              <a:endParaRPr sz="1400" b="1">
                <a:latin typeface="Helvetica Neue"/>
                <a:ea typeface="Helvetica Neue"/>
                <a:cs typeface="Helvetica Neue"/>
                <a:sym typeface="Helvetica Neue"/>
              </a:endParaRPr>
            </a:p>
          </p:txBody>
        </p:sp>
        <p:sp>
          <p:nvSpPr>
            <p:cNvPr id="1068" name="Google Shape;1068;p116"/>
            <p:cNvSpPr txBox="1"/>
            <p:nvPr/>
          </p:nvSpPr>
          <p:spPr>
            <a:xfrm>
              <a:off x="1524928" y="3344924"/>
              <a:ext cx="922342" cy="36786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a:latin typeface="Helvetica Neue"/>
                  <a:ea typeface="Helvetica Neue"/>
                  <a:cs typeface="Helvetica Neue"/>
                  <a:sym typeface="Helvetica Neue"/>
                </a:rPr>
                <a:t>Spouse</a:t>
              </a:r>
              <a:br>
                <a:rPr lang="en" sz="1400">
                  <a:latin typeface="Helvetica Neue"/>
                  <a:ea typeface="Helvetica Neue"/>
                  <a:cs typeface="Helvetica Neue"/>
                  <a:sym typeface="Helvetica Neue"/>
                </a:rPr>
              </a:br>
              <a:r>
                <a:rPr lang="en" sz="1400">
                  <a:latin typeface="Helvetica Neue"/>
                  <a:ea typeface="Helvetica Neue"/>
                  <a:cs typeface="Helvetica Neue"/>
                  <a:sym typeface="Helvetica Neue"/>
                </a:rPr>
                <a:t>age 35</a:t>
              </a:r>
              <a:endParaRPr sz="1400" b="1">
                <a:latin typeface="Helvetica Neue"/>
                <a:ea typeface="Helvetica Neue"/>
                <a:cs typeface="Helvetica Neue"/>
                <a:sym typeface="Helvetica Neue"/>
              </a:endParaRPr>
            </a:p>
          </p:txBody>
        </p:sp>
        <p:sp>
          <p:nvSpPr>
            <p:cNvPr id="1069" name="Google Shape;1069;p116"/>
            <p:cNvSpPr txBox="1"/>
            <p:nvPr/>
          </p:nvSpPr>
          <p:spPr>
            <a:xfrm>
              <a:off x="2350179" y="3343359"/>
              <a:ext cx="922342" cy="369428"/>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a:latin typeface="Helvetica Neue"/>
                  <a:ea typeface="Helvetica Neue"/>
                  <a:cs typeface="Helvetica Neue"/>
                  <a:sym typeface="Helvetica Neue"/>
                </a:rPr>
                <a:t>Monthly</a:t>
              </a:r>
              <a:br>
                <a:rPr lang="en" sz="1400">
                  <a:latin typeface="Helvetica Neue"/>
                  <a:ea typeface="Helvetica Neue"/>
                  <a:cs typeface="Helvetica Neue"/>
                  <a:sym typeface="Helvetica Neue"/>
                </a:rPr>
              </a:br>
              <a:r>
                <a:rPr lang="en" sz="1400">
                  <a:latin typeface="Helvetica Neue"/>
                  <a:ea typeface="Helvetica Neue"/>
                  <a:cs typeface="Helvetica Neue"/>
                  <a:sym typeface="Helvetica Neue"/>
                </a:rPr>
                <a:t>Premium</a:t>
              </a:r>
              <a:endParaRPr sz="1400" b="1">
                <a:latin typeface="Helvetica Neue"/>
                <a:ea typeface="Helvetica Neue"/>
                <a:cs typeface="Helvetica Neue"/>
                <a:sym typeface="Helvetica Neue"/>
              </a:endParaRPr>
            </a:p>
          </p:txBody>
        </p:sp>
        <p:sp>
          <p:nvSpPr>
            <p:cNvPr id="1070" name="Google Shape;1070;p116"/>
            <p:cNvSpPr txBox="1"/>
            <p:nvPr/>
          </p:nvSpPr>
          <p:spPr>
            <a:xfrm>
              <a:off x="3178854" y="3344580"/>
              <a:ext cx="922342" cy="368208"/>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a:latin typeface="Helvetica Neue"/>
                  <a:ea typeface="Helvetica Neue"/>
                  <a:cs typeface="Helvetica Neue"/>
                  <a:sym typeface="Helvetica Neue"/>
                </a:rPr>
                <a:t>Cash Value</a:t>
              </a:r>
              <a:br>
                <a:rPr lang="en" sz="1400">
                  <a:latin typeface="Helvetica Neue"/>
                  <a:ea typeface="Helvetica Neue"/>
                  <a:cs typeface="Helvetica Neue"/>
                  <a:sym typeface="Helvetica Neue"/>
                </a:rPr>
              </a:br>
              <a:r>
                <a:rPr lang="en" sz="1400">
                  <a:latin typeface="Helvetica Neue"/>
                  <a:ea typeface="Helvetica Neue"/>
                  <a:cs typeface="Helvetica Neue"/>
                  <a:sym typeface="Helvetica Neue"/>
                </a:rPr>
                <a:t>at age 65</a:t>
              </a:r>
              <a:endParaRPr sz="1400" b="1">
                <a:latin typeface="Helvetica Neue"/>
                <a:ea typeface="Helvetica Neue"/>
                <a:cs typeface="Helvetica Neue"/>
                <a:sym typeface="Helvetica Neue"/>
              </a:endParaRPr>
            </a:p>
          </p:txBody>
        </p:sp>
        <p:sp>
          <p:nvSpPr>
            <p:cNvPr id="1071" name="Google Shape;1071;p116"/>
            <p:cNvSpPr txBox="1"/>
            <p:nvPr/>
          </p:nvSpPr>
          <p:spPr>
            <a:xfrm>
              <a:off x="3188379" y="2614087"/>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$153,760	</a:t>
              </a:r>
              <a:endParaRPr sz="1467" b="1">
                <a:latin typeface="Helvetica Neue"/>
                <a:ea typeface="Helvetica Neue"/>
                <a:cs typeface="Helvetica Neue"/>
                <a:sym typeface="Helvetica Neue"/>
              </a:endParaRPr>
            </a:p>
          </p:txBody>
        </p:sp>
        <p:sp>
          <p:nvSpPr>
            <p:cNvPr id="1072" name="Google Shape;1072;p116"/>
            <p:cNvSpPr txBox="1"/>
            <p:nvPr/>
          </p:nvSpPr>
          <p:spPr>
            <a:xfrm>
              <a:off x="1984194" y="2885730"/>
              <a:ext cx="1638285"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grpSp>
          <p:nvGrpSpPr>
            <p:cNvPr id="1073" name="Google Shape;1073;p116"/>
            <p:cNvGrpSpPr/>
            <p:nvPr/>
          </p:nvGrpSpPr>
          <p:grpSpPr>
            <a:xfrm>
              <a:off x="2543525" y="2869562"/>
              <a:ext cx="535239" cy="415925"/>
              <a:chOff x="-1676050" y="2983705"/>
              <a:chExt cx="535239" cy="415925"/>
            </a:xfrm>
          </p:grpSpPr>
          <p:sp>
            <p:nvSpPr>
              <p:cNvPr id="1074" name="Google Shape;1074;p116"/>
              <p:cNvSpPr/>
              <p:nvPr/>
            </p:nvSpPr>
            <p:spPr>
              <a:xfrm>
                <a:off x="-1613891" y="2983705"/>
                <a:ext cx="415925" cy="415925"/>
              </a:xfrm>
              <a:prstGeom prst="ellipse">
                <a:avLst/>
              </a:prstGeom>
              <a:solidFill>
                <a:schemeClr val="lt1"/>
              </a:solidFill>
              <a:ln w="38100" cap="flat" cmpd="sng">
                <a:solidFill>
                  <a:srgbClr val="0E66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75" name="Google Shape;1075;p116"/>
              <p:cNvSpPr txBox="1"/>
              <p:nvPr/>
            </p:nvSpPr>
            <p:spPr>
              <a:xfrm>
                <a:off x="-1676050" y="3092218"/>
                <a:ext cx="535239"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$450</a:t>
                </a:r>
                <a:endParaRPr sz="1467" b="1">
                  <a:latin typeface="Helvetica Neue"/>
                  <a:ea typeface="Helvetica Neue"/>
                  <a:cs typeface="Helvetica Neue"/>
                  <a:sym typeface="Helvetica Neue"/>
                </a:endParaRPr>
              </a:p>
            </p:txBody>
          </p:sp>
        </p:grpSp>
      </p:grpSp>
      <p:grpSp>
        <p:nvGrpSpPr>
          <p:cNvPr id="1076" name="Google Shape;1076;p116"/>
          <p:cNvGrpSpPr/>
          <p:nvPr/>
        </p:nvGrpSpPr>
        <p:grpSpPr>
          <a:xfrm>
            <a:off x="5255194" y="2000401"/>
            <a:ext cx="1147959" cy="989536"/>
            <a:chOff x="5016275" y="1590345"/>
            <a:chExt cx="860969" cy="742152"/>
          </a:xfrm>
        </p:grpSpPr>
        <p:sp>
          <p:nvSpPr>
            <p:cNvPr id="1077" name="Google Shape;1077;p116"/>
            <p:cNvSpPr/>
            <p:nvPr/>
          </p:nvSpPr>
          <p:spPr>
            <a:xfrm>
              <a:off x="5080097" y="1590345"/>
              <a:ext cx="742152" cy="742152"/>
            </a:xfrm>
            <a:prstGeom prst="ellipse">
              <a:avLst/>
            </a:prstGeom>
            <a:solidFill>
              <a:schemeClr val="lt1"/>
            </a:solidFill>
            <a:ln w="38100" cap="flat" cmpd="sng">
              <a:solidFill>
                <a:srgbClr val="E4021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78" name="Google Shape;1078;p116"/>
            <p:cNvSpPr/>
            <p:nvPr/>
          </p:nvSpPr>
          <p:spPr>
            <a:xfrm>
              <a:off x="5130897" y="1641145"/>
              <a:ext cx="641680" cy="641680"/>
            </a:xfrm>
            <a:prstGeom prst="ellipse">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79" name="Google Shape;1079;p116"/>
            <p:cNvSpPr txBox="1"/>
            <p:nvPr/>
          </p:nvSpPr>
          <p:spPr>
            <a:xfrm rot="-1073600">
              <a:off x="5057774" y="1771416"/>
              <a:ext cx="777971" cy="392611"/>
            </a:xfrm>
            <a:prstGeom prst="rect">
              <a:avLst/>
            </a:prstGeom>
            <a:noFill/>
            <a:ln>
              <a:noFill/>
            </a:ln>
          </p:spPr>
          <p:txBody>
            <a:bodyPr spcFirstLastPara="1" wrap="square" lIns="121900" tIns="60933" rIns="121900" bIns="60933" anchor="t" anchorCtr="0">
              <a:noAutofit/>
            </a:bodyPr>
            <a:lstStyle/>
            <a:p>
              <a:pPr algn="ctr" defTabSz="1219170" hangingPunct="1">
                <a:lnSpc>
                  <a:spcPct val="75000"/>
                </a:lnSpc>
                <a:buClr>
                  <a:srgbClr val="003366"/>
                </a:buClr>
                <a:buSzPts val="1400"/>
              </a:pPr>
              <a:r>
                <a:rPr lang="en" sz="1867" b="1">
                  <a:solidFill>
                    <a:srgbClr val="FFFFFF"/>
                  </a:solidFill>
                  <a:latin typeface="Helvetica Neue"/>
                  <a:ea typeface="Helvetica Neue"/>
                  <a:cs typeface="Helvetica Neue"/>
                  <a:sym typeface="Helvetica Neue"/>
                </a:rPr>
                <a:t>SAME</a:t>
              </a:r>
              <a:br>
                <a:rPr lang="en" sz="1867" b="1">
                  <a:solidFill>
                    <a:srgbClr val="FFFFFF"/>
                  </a:solidFill>
                  <a:latin typeface="Helvetica Neue"/>
                  <a:ea typeface="Helvetica Neue"/>
                  <a:cs typeface="Helvetica Neue"/>
                  <a:sym typeface="Helvetica Neue"/>
                </a:rPr>
              </a:br>
              <a:r>
                <a:rPr lang="en" sz="2400" b="1">
                  <a:solidFill>
                    <a:srgbClr val="FFFFFF"/>
                  </a:solidFill>
                  <a:latin typeface="Helvetica Neue"/>
                  <a:ea typeface="Helvetica Neue"/>
                  <a:cs typeface="Helvetica Neue"/>
                  <a:sym typeface="Helvetica Neue"/>
                </a:rPr>
                <a:t>$450</a:t>
              </a:r>
              <a:endParaRPr sz="1867">
                <a:latin typeface="Arial"/>
                <a:cs typeface="Arial"/>
                <a:sym typeface="Arial"/>
              </a:endParaRPr>
            </a:p>
          </p:txBody>
        </p:sp>
      </p:grpSp>
      <p:grpSp>
        <p:nvGrpSpPr>
          <p:cNvPr id="1080" name="Google Shape;1080;p116"/>
          <p:cNvGrpSpPr/>
          <p:nvPr/>
        </p:nvGrpSpPr>
        <p:grpSpPr>
          <a:xfrm>
            <a:off x="8499295" y="1719860"/>
            <a:ext cx="2376868" cy="3235465"/>
            <a:chOff x="6374470" y="1289893"/>
            <a:chExt cx="1782651" cy="2426599"/>
          </a:xfrm>
        </p:grpSpPr>
        <p:sp>
          <p:nvSpPr>
            <p:cNvPr id="1081" name="Google Shape;1081;p116"/>
            <p:cNvSpPr txBox="1"/>
            <p:nvPr/>
          </p:nvSpPr>
          <p:spPr>
            <a:xfrm>
              <a:off x="6759423" y="2899100"/>
              <a:ext cx="852296" cy="237422"/>
            </a:xfrm>
            <a:prstGeom prst="rect">
              <a:avLst/>
            </a:prstGeom>
            <a:noFill/>
            <a:ln>
              <a:noFill/>
            </a:ln>
          </p:spPr>
          <p:txBody>
            <a:bodyPr spcFirstLastPara="1" wrap="square" lIns="121900" tIns="60933" rIns="121900" bIns="60933" anchor="t" anchorCtr="0">
              <a:noAutofit/>
            </a:bodyPr>
            <a:lstStyle/>
            <a:p>
              <a:pPr algn="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sp>
          <p:nvSpPr>
            <p:cNvPr id="1082" name="Google Shape;1082;p116"/>
            <p:cNvSpPr txBox="1"/>
            <p:nvPr/>
          </p:nvSpPr>
          <p:spPr>
            <a:xfrm>
              <a:off x="6694907" y="1289893"/>
              <a:ext cx="1201201" cy="237422"/>
            </a:xfrm>
            <a:prstGeom prst="rect">
              <a:avLst/>
            </a:prstGeom>
            <a:noFill/>
            <a:ln>
              <a:noFill/>
            </a:ln>
          </p:spPr>
          <p:txBody>
            <a:bodyPr spcFirstLastPara="1" wrap="square" lIns="0" tIns="0" rIns="0" bIns="0" anchor="t" anchorCtr="0">
              <a:noAutofit/>
            </a:bodyPr>
            <a:lstStyle/>
            <a:p>
              <a:pPr algn="ct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sp>
          <p:nvSpPr>
            <p:cNvPr id="1083" name="Google Shape;1083;p116"/>
            <p:cNvSpPr/>
            <p:nvPr/>
          </p:nvSpPr>
          <p:spPr>
            <a:xfrm>
              <a:off x="7481167" y="1329686"/>
              <a:ext cx="430181" cy="2021169"/>
            </a:xfrm>
            <a:prstGeom prst="rect">
              <a:avLst/>
            </a:prstGeom>
            <a:solidFill>
              <a:srgbClr val="E4021D"/>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84" name="Google Shape;1084;p116"/>
            <p:cNvSpPr txBox="1"/>
            <p:nvPr/>
          </p:nvSpPr>
          <p:spPr>
            <a:xfrm>
              <a:off x="7234779" y="3355575"/>
              <a:ext cx="922342" cy="36091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Investmentat age 65</a:t>
              </a:r>
              <a:endParaRPr sz="1467" b="1">
                <a:latin typeface="Helvetica Neue"/>
                <a:ea typeface="Helvetica Neue"/>
                <a:cs typeface="Helvetica Neue"/>
                <a:sym typeface="Helvetica Neue"/>
              </a:endParaRPr>
            </a:p>
          </p:txBody>
        </p:sp>
        <p:sp>
          <p:nvSpPr>
            <p:cNvPr id="1085" name="Google Shape;1085;p116"/>
            <p:cNvSpPr txBox="1"/>
            <p:nvPr/>
          </p:nvSpPr>
          <p:spPr>
            <a:xfrm rot="-5400000">
              <a:off x="6901264" y="1925520"/>
              <a:ext cx="1598293" cy="391395"/>
            </a:xfrm>
            <a:prstGeom prst="rect">
              <a:avLst/>
            </a:prstGeom>
            <a:noFill/>
            <a:ln>
              <a:noFill/>
            </a:ln>
          </p:spPr>
          <p:txBody>
            <a:bodyPr spcFirstLastPara="1" wrap="square" lIns="121900" tIns="60933" rIns="121900" bIns="60933" anchor="t" anchorCtr="0">
              <a:noAutofit/>
            </a:bodyPr>
            <a:lstStyle/>
            <a:p>
              <a:pPr algn="r" defTabSz="1219170" hangingPunct="1">
                <a:lnSpc>
                  <a:spcPct val="85000"/>
                </a:lnSpc>
                <a:buClr>
                  <a:srgbClr val="003366"/>
                </a:buClr>
                <a:buSzPts val="2400"/>
              </a:pPr>
              <a:r>
                <a:rPr lang="en" sz="3200" b="1">
                  <a:solidFill>
                    <a:srgbClr val="FFFFFF"/>
                  </a:solidFill>
                  <a:latin typeface="Helvetica Neue"/>
                  <a:ea typeface="Helvetica Neue"/>
                  <a:cs typeface="Helvetica Neue"/>
                  <a:sym typeface="Helvetica Neue"/>
                </a:rPr>
                <a:t>$699,841</a:t>
              </a:r>
              <a:endParaRPr sz="1867">
                <a:latin typeface="Arial"/>
                <a:cs typeface="Arial"/>
                <a:sym typeface="Arial"/>
              </a:endParaRPr>
            </a:p>
          </p:txBody>
        </p:sp>
        <p:sp>
          <p:nvSpPr>
            <p:cNvPr id="1086" name="Google Shape;1086;p116"/>
            <p:cNvSpPr txBox="1"/>
            <p:nvPr/>
          </p:nvSpPr>
          <p:spPr>
            <a:xfrm rot="-5400000">
              <a:off x="6021755" y="2035260"/>
              <a:ext cx="1650472" cy="237422"/>
            </a:xfrm>
            <a:prstGeom prst="rect">
              <a:avLst/>
            </a:prstGeom>
            <a:noFill/>
            <a:ln>
              <a:noFill/>
            </a:ln>
          </p:spPr>
          <p:txBody>
            <a:bodyPr spcFirstLastPara="1" wrap="square" lIns="0" tIns="0" rIns="0" bIns="0" anchor="t" anchorCtr="0">
              <a:noAutofit/>
            </a:bodyPr>
            <a:lstStyle/>
            <a:p>
              <a:pPr algn="ct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 .... </a:t>
              </a:r>
              <a:endParaRPr sz="2133" b="1">
                <a:solidFill>
                  <a:srgbClr val="0E669A"/>
                </a:solidFill>
                <a:latin typeface="Trebuchet MS"/>
                <a:ea typeface="Trebuchet MS"/>
                <a:cs typeface="Trebuchet MS"/>
                <a:sym typeface="Trebuchet MS"/>
              </a:endParaRPr>
            </a:p>
          </p:txBody>
        </p:sp>
        <p:grpSp>
          <p:nvGrpSpPr>
            <p:cNvPr id="1087" name="Google Shape;1087;p116"/>
            <p:cNvGrpSpPr/>
            <p:nvPr/>
          </p:nvGrpSpPr>
          <p:grpSpPr>
            <a:xfrm>
              <a:off x="6374470" y="2449498"/>
              <a:ext cx="1023937" cy="268680"/>
              <a:chOff x="11293423" y="2605088"/>
              <a:chExt cx="1023937" cy="268680"/>
            </a:xfrm>
          </p:grpSpPr>
          <p:sp>
            <p:nvSpPr>
              <p:cNvPr id="1088" name="Google Shape;1088;p116"/>
              <p:cNvSpPr/>
              <p:nvPr/>
            </p:nvSpPr>
            <p:spPr>
              <a:xfrm>
                <a:off x="11392473" y="2605088"/>
                <a:ext cx="810959" cy="259483"/>
              </a:xfrm>
              <a:prstGeom prst="roundRect">
                <a:avLst>
                  <a:gd name="adj" fmla="val 50000"/>
                </a:avLst>
              </a:prstGeom>
              <a:solidFill>
                <a:schemeClr val="lt1"/>
              </a:solidFill>
              <a:ln w="38100" cap="flat" cmpd="sng">
                <a:solidFill>
                  <a:srgbClr val="0E66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89" name="Google Shape;1089;p116"/>
              <p:cNvSpPr txBox="1"/>
              <p:nvPr/>
            </p:nvSpPr>
            <p:spPr>
              <a:xfrm>
                <a:off x="11293423" y="2636346"/>
                <a:ext cx="1023937"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$261 @ 9%</a:t>
                </a:r>
                <a:endParaRPr sz="1467" b="1">
                  <a:latin typeface="Helvetica Neue"/>
                  <a:ea typeface="Helvetica Neue"/>
                  <a:cs typeface="Helvetica Neue"/>
                  <a:sym typeface="Helvetica Neue"/>
                </a:endParaRPr>
              </a:p>
            </p:txBody>
          </p:sp>
        </p:grpSp>
        <p:sp>
          <p:nvSpPr>
            <p:cNvPr id="1090" name="Google Shape;1090;p116"/>
            <p:cNvSpPr txBox="1"/>
            <p:nvPr/>
          </p:nvSpPr>
          <p:spPr>
            <a:xfrm rot="-5400000">
              <a:off x="6483053" y="1820743"/>
              <a:ext cx="782604" cy="237422"/>
            </a:xfrm>
            <a:prstGeom prst="rect">
              <a:avLst/>
            </a:prstGeom>
            <a:solidFill>
              <a:srgbClr val="F2F2F2"/>
            </a:solidFill>
            <a:ln>
              <a:noFill/>
            </a:ln>
          </p:spPr>
          <p:txBody>
            <a:bodyPr spcFirstLastPara="1" wrap="square" lIns="0" tIns="0" rIns="0" bIns="0" anchor="ctr" anchorCtr="0">
              <a:noAutofit/>
            </a:bodyPr>
            <a:lstStyle/>
            <a:p>
              <a:pPr algn="ctr" defTabSz="1219170" hangingPunct="1">
                <a:lnSpc>
                  <a:spcPct val="85000"/>
                </a:lnSpc>
                <a:buClr>
                  <a:srgbClr val="003366"/>
                </a:buClr>
                <a:buSzPts val="1200"/>
              </a:pPr>
              <a:r>
                <a:rPr lang="en" sz="1600" b="1">
                  <a:solidFill>
                    <a:srgbClr val="0E669A"/>
                  </a:solidFill>
                  <a:latin typeface="Helvetica Neue"/>
                  <a:ea typeface="Helvetica Neue"/>
                  <a:cs typeface="Helvetica Neue"/>
                  <a:sym typeface="Helvetica Neue"/>
                </a:rPr>
                <a:t>SAVINGS</a:t>
              </a:r>
              <a:endParaRPr sz="1867">
                <a:latin typeface="Arial"/>
                <a:cs typeface="Arial"/>
                <a:sym typeface="Arial"/>
              </a:endParaRPr>
            </a:p>
          </p:txBody>
        </p:sp>
      </p:grpSp>
      <p:grpSp>
        <p:nvGrpSpPr>
          <p:cNvPr id="1091" name="Google Shape;1091;p116"/>
          <p:cNvGrpSpPr/>
          <p:nvPr/>
        </p:nvGrpSpPr>
        <p:grpSpPr>
          <a:xfrm>
            <a:off x="6450537" y="2037177"/>
            <a:ext cx="3333424" cy="2918151"/>
            <a:chOff x="4837903" y="1527881"/>
            <a:chExt cx="2500068" cy="2188613"/>
          </a:xfrm>
        </p:grpSpPr>
        <p:sp>
          <p:nvSpPr>
            <p:cNvPr id="1092" name="Google Shape;1092;p116"/>
            <p:cNvSpPr txBox="1"/>
            <p:nvPr/>
          </p:nvSpPr>
          <p:spPr>
            <a:xfrm>
              <a:off x="6037707" y="2892750"/>
              <a:ext cx="832993" cy="237422"/>
            </a:xfrm>
            <a:prstGeom prst="rect">
              <a:avLst/>
            </a:prstGeom>
            <a:noFill/>
            <a:ln>
              <a:noFill/>
            </a:ln>
          </p:spPr>
          <p:txBody>
            <a:bodyPr spcFirstLastPara="1" wrap="square" lIns="121900" tIns="60933" rIns="121900" bIns="60933" anchor="t" anchorCtr="0">
              <a:noAutofit/>
            </a:bodyPr>
            <a:lstStyle/>
            <a:p>
              <a:pP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sp>
          <p:nvSpPr>
            <p:cNvPr id="1093" name="Google Shape;1093;p116"/>
            <p:cNvSpPr/>
            <p:nvPr/>
          </p:nvSpPr>
          <p:spPr>
            <a:xfrm>
              <a:off x="5083174" y="1765301"/>
              <a:ext cx="430181" cy="1585554"/>
            </a:xfrm>
            <a:prstGeom prst="rect">
              <a:avLst/>
            </a:prstGeom>
            <a:solidFill>
              <a:srgbClr val="5B9BA9"/>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94" name="Google Shape;1094;p116"/>
            <p:cNvSpPr/>
            <p:nvPr/>
          </p:nvSpPr>
          <p:spPr>
            <a:xfrm>
              <a:off x="5843814" y="1765301"/>
              <a:ext cx="430181" cy="1585554"/>
            </a:xfrm>
            <a:prstGeom prst="rect">
              <a:avLst/>
            </a:prstGeom>
            <a:solidFill>
              <a:srgbClr val="97C4A4"/>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95" name="Google Shape;1095;p116"/>
            <p:cNvSpPr txBox="1"/>
            <p:nvPr/>
          </p:nvSpPr>
          <p:spPr>
            <a:xfrm>
              <a:off x="4852368" y="1527881"/>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$800,000</a:t>
              </a:r>
              <a:endParaRPr sz="1467" b="1">
                <a:latin typeface="Helvetica Neue"/>
                <a:ea typeface="Helvetica Neue"/>
                <a:cs typeface="Helvetica Neue"/>
                <a:sym typeface="Helvetica Neue"/>
              </a:endParaRPr>
            </a:p>
          </p:txBody>
        </p:sp>
        <p:sp>
          <p:nvSpPr>
            <p:cNvPr id="1096" name="Google Shape;1096;p116"/>
            <p:cNvSpPr txBox="1"/>
            <p:nvPr/>
          </p:nvSpPr>
          <p:spPr>
            <a:xfrm>
              <a:off x="5597223" y="1529102"/>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$400,000</a:t>
              </a:r>
              <a:endParaRPr sz="1467" b="1">
                <a:latin typeface="Helvetica Neue"/>
                <a:ea typeface="Helvetica Neue"/>
                <a:cs typeface="Helvetica Neue"/>
                <a:sym typeface="Helvetica Neue"/>
              </a:endParaRPr>
            </a:p>
          </p:txBody>
        </p:sp>
        <p:sp>
          <p:nvSpPr>
            <p:cNvPr id="1097" name="Google Shape;1097;p116"/>
            <p:cNvSpPr txBox="1"/>
            <p:nvPr/>
          </p:nvSpPr>
          <p:spPr>
            <a:xfrm>
              <a:off x="4837903" y="3354699"/>
              <a:ext cx="922342" cy="361795"/>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Primary</a:t>
              </a:r>
              <a:br>
                <a:rPr lang="en" sz="1467">
                  <a:latin typeface="Helvetica Neue"/>
                  <a:ea typeface="Helvetica Neue"/>
                  <a:cs typeface="Helvetica Neue"/>
                  <a:sym typeface="Helvetica Neue"/>
                </a:rPr>
              </a:br>
              <a:r>
                <a:rPr lang="en" sz="1467">
                  <a:latin typeface="Helvetica Neue"/>
                  <a:ea typeface="Helvetica Neue"/>
                  <a:cs typeface="Helvetica Neue"/>
                  <a:sym typeface="Helvetica Neue"/>
                </a:rPr>
                <a:t>age 35</a:t>
              </a:r>
              <a:endParaRPr sz="1467" b="1">
                <a:latin typeface="Helvetica Neue"/>
                <a:ea typeface="Helvetica Neue"/>
                <a:cs typeface="Helvetica Neue"/>
                <a:sym typeface="Helvetica Neue"/>
              </a:endParaRPr>
            </a:p>
          </p:txBody>
        </p:sp>
        <p:sp>
          <p:nvSpPr>
            <p:cNvPr id="1098" name="Google Shape;1098;p116"/>
            <p:cNvSpPr txBox="1"/>
            <p:nvPr/>
          </p:nvSpPr>
          <p:spPr>
            <a:xfrm>
              <a:off x="5599903" y="3355920"/>
              <a:ext cx="922342" cy="36057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Spouse</a:t>
              </a:r>
              <a:br>
                <a:rPr lang="en" sz="1467">
                  <a:latin typeface="Helvetica Neue"/>
                  <a:ea typeface="Helvetica Neue"/>
                  <a:cs typeface="Helvetica Neue"/>
                  <a:sym typeface="Helvetica Neue"/>
                </a:rPr>
              </a:br>
              <a:r>
                <a:rPr lang="en" sz="1467">
                  <a:latin typeface="Helvetica Neue"/>
                  <a:ea typeface="Helvetica Neue"/>
                  <a:cs typeface="Helvetica Neue"/>
                  <a:sym typeface="Helvetica Neue"/>
                </a:rPr>
                <a:t>age 35</a:t>
              </a:r>
              <a:endParaRPr sz="1467" b="1">
                <a:latin typeface="Helvetica Neue"/>
                <a:ea typeface="Helvetica Neue"/>
                <a:cs typeface="Helvetica Neue"/>
                <a:sym typeface="Helvetica Neue"/>
              </a:endParaRPr>
            </a:p>
          </p:txBody>
        </p:sp>
        <p:sp>
          <p:nvSpPr>
            <p:cNvPr id="1099" name="Google Shape;1099;p116"/>
            <p:cNvSpPr txBox="1"/>
            <p:nvPr/>
          </p:nvSpPr>
          <p:spPr>
            <a:xfrm>
              <a:off x="6415629" y="3354354"/>
              <a:ext cx="922342" cy="36213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Monthly</a:t>
              </a:r>
              <a:br>
                <a:rPr lang="en" sz="1467">
                  <a:latin typeface="Helvetica Neue"/>
                  <a:ea typeface="Helvetica Neue"/>
                  <a:cs typeface="Helvetica Neue"/>
                  <a:sym typeface="Helvetica Neue"/>
                </a:rPr>
              </a:br>
              <a:r>
                <a:rPr lang="en" sz="1467">
                  <a:latin typeface="Helvetica Neue"/>
                  <a:ea typeface="Helvetica Neue"/>
                  <a:cs typeface="Helvetica Neue"/>
                  <a:sym typeface="Helvetica Neue"/>
                </a:rPr>
                <a:t>Premium</a:t>
              </a:r>
              <a:endParaRPr sz="1467" b="1">
                <a:latin typeface="Helvetica Neue"/>
                <a:ea typeface="Helvetica Neue"/>
                <a:cs typeface="Helvetica Neue"/>
                <a:sym typeface="Helvetica Neue"/>
              </a:endParaRPr>
            </a:p>
          </p:txBody>
        </p:sp>
        <p:grpSp>
          <p:nvGrpSpPr>
            <p:cNvPr id="1100" name="Google Shape;1100;p116"/>
            <p:cNvGrpSpPr/>
            <p:nvPr/>
          </p:nvGrpSpPr>
          <p:grpSpPr>
            <a:xfrm>
              <a:off x="6607655" y="2862810"/>
              <a:ext cx="535239" cy="415925"/>
              <a:chOff x="11525413" y="3027592"/>
              <a:chExt cx="535239" cy="415925"/>
            </a:xfrm>
          </p:grpSpPr>
          <p:sp>
            <p:nvSpPr>
              <p:cNvPr id="1101" name="Google Shape;1101;p116"/>
              <p:cNvSpPr/>
              <p:nvPr/>
            </p:nvSpPr>
            <p:spPr>
              <a:xfrm>
                <a:off x="11587572" y="3027592"/>
                <a:ext cx="415925" cy="415925"/>
              </a:xfrm>
              <a:prstGeom prst="ellipse">
                <a:avLst/>
              </a:prstGeom>
              <a:solidFill>
                <a:schemeClr val="lt1"/>
              </a:solidFill>
              <a:ln w="38100" cap="flat" cmpd="sng">
                <a:solidFill>
                  <a:srgbClr val="0E66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102" name="Google Shape;1102;p116"/>
              <p:cNvSpPr txBox="1"/>
              <p:nvPr/>
            </p:nvSpPr>
            <p:spPr>
              <a:xfrm>
                <a:off x="11525413" y="3136105"/>
                <a:ext cx="535239"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$189</a:t>
                </a:r>
                <a:endParaRPr sz="1467" b="1">
                  <a:latin typeface="Helvetica Neue"/>
                  <a:ea typeface="Helvetica Neue"/>
                  <a:cs typeface="Helvetica Neue"/>
                  <a:sym typeface="Helvetica Neue"/>
                </a:endParaRPr>
              </a:p>
            </p:txBody>
          </p:sp>
        </p:grpSp>
      </p:grpSp>
    </p:spTree>
    <p:extLst>
      <p:ext uri="{BB962C8B-B14F-4D97-AF65-F5344CB8AC3E}">
        <p14:creationId xmlns:p14="http://schemas.microsoft.com/office/powerpoint/2010/main" val="922975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0"/>
                                        </p:tgtEl>
                                        <p:attrNameLst>
                                          <p:attrName>style.visibility</p:attrName>
                                        </p:attrNameLst>
                                      </p:cBhvr>
                                      <p:to>
                                        <p:strVal val="visible"/>
                                      </p:to>
                                    </p:set>
                                    <p:animEffect transition="in" filter="fade">
                                      <p:cBhvr>
                                        <p:cTn id="7" dur="400"/>
                                        <p:tgtEl>
                                          <p:spTgt spid="1060"/>
                                        </p:tgtEl>
                                      </p:cBhvr>
                                    </p:animEffect>
                                  </p:childTnLst>
                                </p:cTn>
                              </p:par>
                              <p:par>
                                <p:cTn id="8" presetID="10" presetClass="entr" presetSubtype="0" fill="hold" nodeType="withEffect">
                                  <p:stCondLst>
                                    <p:cond delay="0"/>
                                  </p:stCondLst>
                                  <p:childTnLst>
                                    <p:set>
                                      <p:cBhvr>
                                        <p:cTn id="9" dur="1" fill="hold">
                                          <p:stCondLst>
                                            <p:cond delay="0"/>
                                          </p:stCondLst>
                                        </p:cTn>
                                        <p:tgtEl>
                                          <p:spTgt spid="1059"/>
                                        </p:tgtEl>
                                        <p:attrNameLst>
                                          <p:attrName>style.visibility</p:attrName>
                                        </p:attrNameLst>
                                      </p:cBhvr>
                                      <p:to>
                                        <p:strVal val="visible"/>
                                      </p:to>
                                    </p:set>
                                    <p:animEffect transition="in" filter="fade">
                                      <p:cBhvr>
                                        <p:cTn id="10" dur="700"/>
                                        <p:tgtEl>
                                          <p:spTgt spid="10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500"/>
                                        <p:tgtEl>
                                          <p:spTgt spid="1052"/>
                                        </p:tgtEl>
                                      </p:cBhvr>
                                    </p:animEffect>
                                  </p:childTnLst>
                                </p:cTn>
                              </p:par>
                              <p:par>
                                <p:cTn id="16" presetID="10" presetClass="entr" presetSubtype="0" fill="hold" nodeType="withEffect">
                                  <p:stCondLst>
                                    <p:cond delay="0"/>
                                  </p:stCondLst>
                                  <p:childTnLst>
                                    <p:set>
                                      <p:cBhvr>
                                        <p:cTn id="17" dur="1" fill="hold">
                                          <p:stCondLst>
                                            <p:cond delay="0"/>
                                          </p:stCondLst>
                                        </p:cTn>
                                        <p:tgtEl>
                                          <p:spTgt spid="1061"/>
                                        </p:tgtEl>
                                        <p:attrNameLst>
                                          <p:attrName>style.visibility</p:attrName>
                                        </p:attrNameLst>
                                      </p:cBhvr>
                                      <p:to>
                                        <p:strVal val="visible"/>
                                      </p:to>
                                    </p:set>
                                    <p:animEffect transition="in" filter="fade">
                                      <p:cBhvr>
                                        <p:cTn id="18" dur="500"/>
                                        <p:tgtEl>
                                          <p:spTgt spid="1061"/>
                                        </p:tgtEl>
                                      </p:cBhvr>
                                    </p:animEffect>
                                  </p:childTnLst>
                                </p:cTn>
                              </p:par>
                              <p:par>
                                <p:cTn id="19" presetID="10" presetClass="entr" presetSubtype="0" fill="hold" nodeType="withEffect">
                                  <p:stCondLst>
                                    <p:cond delay="0"/>
                                  </p:stCondLst>
                                  <p:childTnLst>
                                    <p:set>
                                      <p:cBhvr>
                                        <p:cTn id="20" dur="1" fill="hold">
                                          <p:stCondLst>
                                            <p:cond delay="0"/>
                                          </p:stCondLst>
                                        </p:cTn>
                                        <p:tgtEl>
                                          <p:spTgt spid="1053"/>
                                        </p:tgtEl>
                                        <p:attrNameLst>
                                          <p:attrName>style.visibility</p:attrName>
                                        </p:attrNameLst>
                                      </p:cBhvr>
                                      <p:to>
                                        <p:strVal val="visible"/>
                                      </p:to>
                                    </p:set>
                                    <p:animEffect transition="in" filter="fade">
                                      <p:cBhvr>
                                        <p:cTn id="21" dur="300"/>
                                        <p:tgtEl>
                                          <p:spTgt spid="105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76"/>
                                        </p:tgtEl>
                                        <p:attrNameLst>
                                          <p:attrName>style.visibility</p:attrName>
                                        </p:attrNameLst>
                                      </p:cBhvr>
                                      <p:to>
                                        <p:strVal val="visible"/>
                                      </p:to>
                                    </p:set>
                                    <p:animEffect transition="in" filter="fade">
                                      <p:cBhvr>
                                        <p:cTn id="26" dur="500"/>
                                        <p:tgtEl>
                                          <p:spTgt spid="1076"/>
                                        </p:tgtEl>
                                      </p:cBhvr>
                                    </p:animEffect>
                                  </p:childTnLst>
                                </p:cTn>
                              </p:par>
                              <p:par>
                                <p:cTn id="27" presetID="10" presetClass="entr" presetSubtype="0" fill="hold" nodeType="withEffect">
                                  <p:stCondLst>
                                    <p:cond delay="0"/>
                                  </p:stCondLst>
                                  <p:childTnLst>
                                    <p:set>
                                      <p:cBhvr>
                                        <p:cTn id="28" dur="1" fill="hold">
                                          <p:stCondLst>
                                            <p:cond delay="0"/>
                                          </p:stCondLst>
                                        </p:cTn>
                                        <p:tgtEl>
                                          <p:spTgt spid="1054"/>
                                        </p:tgtEl>
                                        <p:attrNameLst>
                                          <p:attrName>style.visibility</p:attrName>
                                        </p:attrNameLst>
                                      </p:cBhvr>
                                      <p:to>
                                        <p:strVal val="visible"/>
                                      </p:to>
                                    </p:set>
                                    <p:animEffect transition="in" filter="fade">
                                      <p:cBhvr>
                                        <p:cTn id="29" dur="500"/>
                                        <p:tgtEl>
                                          <p:spTgt spid="1054"/>
                                        </p:tgtEl>
                                      </p:cBhvr>
                                    </p:animEffect>
                                  </p:childTnLst>
                                </p:cTn>
                              </p:par>
                              <p:par>
                                <p:cTn id="30" presetID="10" presetClass="entr" presetSubtype="0" fill="hold" nodeType="withEffect">
                                  <p:stCondLst>
                                    <p:cond delay="0"/>
                                  </p:stCondLst>
                                  <p:childTnLst>
                                    <p:set>
                                      <p:cBhvr>
                                        <p:cTn id="31" dur="1" fill="hold">
                                          <p:stCondLst>
                                            <p:cond delay="0"/>
                                          </p:stCondLst>
                                        </p:cTn>
                                        <p:tgtEl>
                                          <p:spTgt spid="1091"/>
                                        </p:tgtEl>
                                        <p:attrNameLst>
                                          <p:attrName>style.visibility</p:attrName>
                                        </p:attrNameLst>
                                      </p:cBhvr>
                                      <p:to>
                                        <p:strVal val="visible"/>
                                      </p:to>
                                    </p:set>
                                    <p:animEffect transition="in" filter="fade">
                                      <p:cBhvr>
                                        <p:cTn id="32" dur="500"/>
                                        <p:tgtEl>
                                          <p:spTgt spid="109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0"/>
                                        </p:tgtEl>
                                        <p:attrNameLst>
                                          <p:attrName>style.visibility</p:attrName>
                                        </p:attrNameLst>
                                      </p:cBhvr>
                                      <p:to>
                                        <p:strVal val="visible"/>
                                      </p:to>
                                    </p:set>
                                    <p:animEffect transition="in" filter="fade">
                                      <p:cBhvr>
                                        <p:cTn id="37" dur="500"/>
                                        <p:tgtEl>
                                          <p:spTgt spid="1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58"/>
                                        </p:tgtEl>
                                        <p:attrNameLst>
                                          <p:attrName>style.visibility</p:attrName>
                                        </p:attrNameLst>
                                      </p:cBhvr>
                                      <p:to>
                                        <p:strVal val="visible"/>
                                      </p:to>
                                    </p:set>
                                    <p:animEffect transition="in" filter="fade">
                                      <p:cBhvr>
                                        <p:cTn id="42" dur="300"/>
                                        <p:tgtEl>
                                          <p:spTgt spid="1058"/>
                                        </p:tgtEl>
                                      </p:cBhvr>
                                    </p:animEffect>
                                  </p:childTnLst>
                                </p:cTn>
                              </p:par>
                            </p:childTnLst>
                          </p:cTn>
                        </p:par>
                        <p:par>
                          <p:cTn id="43" fill="hold">
                            <p:stCondLst>
                              <p:cond delay="300"/>
                            </p:stCondLst>
                            <p:childTnLst>
                              <p:par>
                                <p:cTn id="44" presetID="1" presetClass="entr" presetSubtype="0" fill="hold" nodeType="afterEffect">
                                  <p:stCondLst>
                                    <p:cond delay="250"/>
                                  </p:stCondLst>
                                  <p:childTnLst>
                                    <p:set>
                                      <p:cBhvr>
                                        <p:cTn id="45" dur="1" fill="hold">
                                          <p:stCondLst>
                                            <p:cond delay="0"/>
                                          </p:stCondLst>
                                        </p:cTn>
                                        <p:tgtEl>
                                          <p:spTgt spid="1056"/>
                                        </p:tgtEl>
                                        <p:attrNameLst>
                                          <p:attrName>style.visibility</p:attrName>
                                        </p:attrNameLst>
                                      </p:cBhvr>
                                      <p:to>
                                        <p:strVal val="visible"/>
                                      </p:to>
                                    </p:set>
                                  </p:childTnLst>
                                </p:cTn>
                              </p:par>
                            </p:childTnLst>
                          </p:cTn>
                        </p:par>
                        <p:par>
                          <p:cTn id="46" fill="hold">
                            <p:stCondLst>
                              <p:cond delay="301"/>
                            </p:stCondLst>
                            <p:childTnLst>
                              <p:par>
                                <p:cTn id="47" presetID="1" presetClass="entr" presetSubtype="0" fill="hold" nodeType="afterEffect">
                                  <p:stCondLst>
                                    <p:cond delay="0"/>
                                  </p:stCondLst>
                                  <p:childTnLst>
                                    <p:set>
                                      <p:cBhvr>
                                        <p:cTn id="48" dur="1" fill="hold">
                                          <p:stCondLst>
                                            <p:cond delay="0"/>
                                          </p:stCondLst>
                                        </p:cTn>
                                        <p:tgtEl>
                                          <p:spTgt spid="1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1294" name="Google Shape;1294;p121"/>
          <p:cNvPicPr preferRelativeResize="0"/>
          <p:nvPr/>
        </p:nvPicPr>
        <p:blipFill rotWithShape="1">
          <a:blip r:embed="rId3">
            <a:alphaModFix amt="70000"/>
          </a:blip>
          <a:srcRect/>
          <a:stretch/>
        </p:blipFill>
        <p:spPr>
          <a:xfrm>
            <a:off x="3057308" y="2101110"/>
            <a:ext cx="6255725" cy="3183772"/>
          </a:xfrm>
          <a:prstGeom prst="rect">
            <a:avLst/>
          </a:prstGeom>
          <a:noFill/>
          <a:ln>
            <a:noFill/>
          </a:ln>
        </p:spPr>
      </p:pic>
      <p:sp>
        <p:nvSpPr>
          <p:cNvPr id="1295" name="Google Shape;1295;p12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17</a:t>
            </a:fld>
            <a:endParaRPr/>
          </a:p>
        </p:txBody>
      </p:sp>
      <p:sp>
        <p:nvSpPr>
          <p:cNvPr id="1296" name="Google Shape;1296;p121"/>
          <p:cNvSpPr txBox="1"/>
          <p:nvPr/>
        </p:nvSpPr>
        <p:spPr>
          <a:xfrm>
            <a:off x="1714249" y="1439578"/>
            <a:ext cx="8763507" cy="48217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2000"/>
            </a:pPr>
            <a:r>
              <a:rPr lang="en" sz="2667" b="1">
                <a:latin typeface="Helvetica Neue"/>
                <a:ea typeface="Helvetica Neue"/>
                <a:cs typeface="Helvetica Neue"/>
                <a:sym typeface="Helvetica Neue"/>
              </a:rPr>
              <a:t>Traditional Financial Institutions</a:t>
            </a:r>
            <a:endParaRPr sz="2667">
              <a:latin typeface="Helvetica Neue"/>
              <a:ea typeface="Helvetica Neue"/>
              <a:cs typeface="Helvetica Neue"/>
              <a:sym typeface="Helvetica Neue"/>
            </a:endParaRPr>
          </a:p>
        </p:txBody>
      </p:sp>
      <p:sp>
        <p:nvSpPr>
          <p:cNvPr id="1297" name="Google Shape;1297;p121"/>
          <p:cNvSpPr txBox="1"/>
          <p:nvPr/>
        </p:nvSpPr>
        <p:spPr>
          <a:xfrm>
            <a:off x="370408" y="552181"/>
            <a:ext cx="11451189"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3200" dirty="0">
                <a:solidFill>
                  <a:srgbClr val="34526F"/>
                </a:solidFill>
                <a:latin typeface="Helvetica Neue"/>
                <a:ea typeface="Helvetica Neue"/>
                <a:cs typeface="Helvetica Neue"/>
                <a:sym typeface="Helvetica Neue"/>
              </a:rPr>
              <a:t>Learn How to Invest– Become an Owner, Not a Loaner</a:t>
            </a:r>
            <a:endParaRPr sz="1867" dirty="0">
              <a:latin typeface="Arial"/>
              <a:cs typeface="Arial"/>
              <a:sym typeface="Arial"/>
            </a:endParaRPr>
          </a:p>
        </p:txBody>
      </p:sp>
      <p:cxnSp>
        <p:nvCxnSpPr>
          <p:cNvPr id="1298" name="Google Shape;1298;p121"/>
          <p:cNvCxnSpPr/>
          <p:nvPr/>
        </p:nvCxnSpPr>
        <p:spPr>
          <a:xfrm>
            <a:off x="590337" y="1239892"/>
            <a:ext cx="11011351" cy="0"/>
          </a:xfrm>
          <a:prstGeom prst="straightConnector1">
            <a:avLst/>
          </a:prstGeom>
          <a:noFill/>
          <a:ln w="9525" cap="flat" cmpd="sng">
            <a:solidFill>
              <a:srgbClr val="34526F"/>
            </a:solidFill>
            <a:prstDash val="solid"/>
            <a:round/>
            <a:headEnd type="none" w="sm" len="sm"/>
            <a:tailEnd type="none" w="sm" len="sm"/>
          </a:ln>
        </p:spPr>
      </p:cxnSp>
      <p:sp>
        <p:nvSpPr>
          <p:cNvPr id="1299" name="Google Shape;1299;p121"/>
          <p:cNvSpPr/>
          <p:nvPr/>
        </p:nvSpPr>
        <p:spPr>
          <a:xfrm>
            <a:off x="1782032" y="5222161"/>
            <a:ext cx="8627936" cy="1180899"/>
          </a:xfrm>
          <a:prstGeom prst="rect">
            <a:avLst/>
          </a:prstGeom>
          <a:noFill/>
          <a:ln>
            <a:noFill/>
          </a:ln>
        </p:spPr>
        <p:txBody>
          <a:bodyPr spcFirstLastPara="1" wrap="square" lIns="121867" tIns="60933" rIns="121867" bIns="60933" anchor="ctr" anchorCtr="0">
            <a:noAutofit/>
          </a:bodyPr>
          <a:lstStyle/>
          <a:p>
            <a:pPr algn="ctr" defTabSz="1219170" hangingPunct="1">
              <a:buClr>
                <a:srgbClr val="000000"/>
              </a:buClr>
              <a:buSzPts val="2000"/>
            </a:pPr>
            <a:r>
              <a:rPr lang="en" sz="2667" b="1">
                <a:latin typeface="Helvetica Neue"/>
                <a:ea typeface="Helvetica Neue"/>
                <a:cs typeface="Helvetica Neue"/>
                <a:sym typeface="Helvetica Neue"/>
              </a:rPr>
              <a:t>Banks, Credit Unions, Insurance Companies = </a:t>
            </a:r>
            <a:r>
              <a:rPr lang="en" sz="2667" b="1">
                <a:solidFill>
                  <a:srgbClr val="E4021D"/>
                </a:solidFill>
                <a:latin typeface="Helvetica Neue"/>
                <a:ea typeface="Helvetica Neue"/>
                <a:cs typeface="Helvetica Neue"/>
                <a:sym typeface="Helvetica Neue"/>
              </a:rPr>
              <a:t>Historically Low Rates of Return</a:t>
            </a:r>
            <a:endParaRPr sz="1867">
              <a:latin typeface="Arial"/>
              <a:cs typeface="Arial"/>
              <a:sym typeface="Arial"/>
            </a:endParaRPr>
          </a:p>
        </p:txBody>
      </p:sp>
      <p:sp>
        <p:nvSpPr>
          <p:cNvPr id="1300" name="Google Shape;1300;p121"/>
          <p:cNvSpPr txBox="1"/>
          <p:nvPr/>
        </p:nvSpPr>
        <p:spPr>
          <a:xfrm>
            <a:off x="507392" y="6537896"/>
            <a:ext cx="11684608" cy="51243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595959"/>
              </a:buClr>
              <a:buSzPts val="1100"/>
            </a:pPr>
            <a:r>
              <a:rPr lang="en" sz="1467">
                <a:solidFill>
                  <a:srgbClr val="595959"/>
                </a:solidFill>
                <a:latin typeface="Arial Narrow"/>
                <a:ea typeface="Arial Narrow"/>
                <a:cs typeface="Arial Narrow"/>
                <a:sym typeface="Arial Narrow"/>
              </a:rPr>
              <a:t>CDs and savings accounts are generally FDIC insured up to $250,000. Cash value life insurance offers life insurance components in addition to the investment component.</a:t>
            </a:r>
            <a:endParaRPr sz="1867">
              <a:latin typeface="Arial"/>
              <a:cs typeface="Arial"/>
              <a:sym typeface="Arial"/>
            </a:endParaRPr>
          </a:p>
        </p:txBody>
      </p:sp>
      <p:pic>
        <p:nvPicPr>
          <p:cNvPr id="1301" name="Google Shape;1301;p121"/>
          <p:cNvPicPr preferRelativeResize="0"/>
          <p:nvPr/>
        </p:nvPicPr>
        <p:blipFill rotWithShape="1">
          <a:blip r:embed="rId4">
            <a:alphaModFix/>
          </a:blip>
          <a:srcRect/>
          <a:stretch/>
        </p:blipFill>
        <p:spPr>
          <a:xfrm>
            <a:off x="5156087" y="2674029"/>
            <a:ext cx="2279264" cy="1902691"/>
          </a:xfrm>
          <a:prstGeom prst="rect">
            <a:avLst/>
          </a:prstGeom>
          <a:noFill/>
          <a:ln>
            <a:noFill/>
          </a:ln>
        </p:spPr>
      </p:pic>
      <p:pic>
        <p:nvPicPr>
          <p:cNvPr id="1302" name="Google Shape;1302;p121"/>
          <p:cNvPicPr preferRelativeResize="0"/>
          <p:nvPr/>
        </p:nvPicPr>
        <p:blipFill rotWithShape="1">
          <a:blip r:embed="rId5">
            <a:alphaModFix/>
          </a:blip>
          <a:srcRect/>
          <a:stretch/>
        </p:blipFill>
        <p:spPr>
          <a:xfrm>
            <a:off x="8893961" y="2896197"/>
            <a:ext cx="1583795" cy="1583795"/>
          </a:xfrm>
          <a:prstGeom prst="rect">
            <a:avLst/>
          </a:prstGeom>
          <a:noFill/>
          <a:ln>
            <a:noFill/>
          </a:ln>
        </p:spPr>
      </p:pic>
      <p:sp>
        <p:nvSpPr>
          <p:cNvPr id="1303" name="Google Shape;1303;p121"/>
          <p:cNvSpPr/>
          <p:nvPr/>
        </p:nvSpPr>
        <p:spPr>
          <a:xfrm rot="5400000">
            <a:off x="4427871" y="3478296"/>
            <a:ext cx="486733" cy="419597"/>
          </a:xfrm>
          <a:prstGeom prst="triangle">
            <a:avLst>
              <a:gd name="adj" fmla="val 50000"/>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304" name="Google Shape;1304;p121"/>
          <p:cNvSpPr/>
          <p:nvPr/>
        </p:nvSpPr>
        <p:spPr>
          <a:xfrm rot="5400000">
            <a:off x="7761335" y="3478296"/>
            <a:ext cx="486733" cy="419597"/>
          </a:xfrm>
          <a:prstGeom prst="triangle">
            <a:avLst>
              <a:gd name="adj" fmla="val 50000"/>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pic>
        <p:nvPicPr>
          <p:cNvPr id="1305" name="Google Shape;1305;p121"/>
          <p:cNvPicPr preferRelativeResize="0"/>
          <p:nvPr/>
        </p:nvPicPr>
        <p:blipFill rotWithShape="1">
          <a:blip r:embed="rId6">
            <a:alphaModFix/>
          </a:blip>
          <a:srcRect l="-1" b="-2"/>
          <a:stretch/>
        </p:blipFill>
        <p:spPr>
          <a:xfrm>
            <a:off x="1581672" y="3123105"/>
            <a:ext cx="2198141" cy="1129979"/>
          </a:xfrm>
          <a:prstGeom prst="roundRect">
            <a:avLst>
              <a:gd name="adj" fmla="val 5347"/>
            </a:avLst>
          </a:prstGeom>
          <a:noFill/>
          <a:ln>
            <a:noFill/>
          </a:ln>
        </p:spPr>
      </p:pic>
      <p:sp>
        <p:nvSpPr>
          <p:cNvPr id="1306" name="Google Shape;1306;p121"/>
          <p:cNvSpPr txBox="1"/>
          <p:nvPr/>
        </p:nvSpPr>
        <p:spPr>
          <a:xfrm>
            <a:off x="32417" y="3168421"/>
            <a:ext cx="1549260" cy="1084671"/>
          </a:xfrm>
          <a:prstGeom prst="rect">
            <a:avLst/>
          </a:prstGeom>
          <a:noFill/>
          <a:ln>
            <a:noFill/>
          </a:ln>
        </p:spPr>
        <p:txBody>
          <a:bodyPr spcFirstLastPara="1" wrap="square" lIns="121900" tIns="60933" rIns="121900" bIns="60933" anchor="ctr" anchorCtr="0">
            <a:noAutofit/>
          </a:bodyPr>
          <a:lstStyle/>
          <a:p>
            <a:pPr algn="r" defTabSz="1219170" hangingPunct="1">
              <a:buClr>
                <a:srgbClr val="000000"/>
              </a:buClr>
              <a:buSzPts val="1600"/>
            </a:pPr>
            <a:r>
              <a:rPr lang="en" sz="2133" b="1">
                <a:latin typeface="Helvetica Neue"/>
                <a:ea typeface="Helvetica Neue"/>
                <a:cs typeface="Helvetica Neue"/>
                <a:sym typeface="Helvetica Neue"/>
              </a:rPr>
              <a:t>Your Money</a:t>
            </a:r>
            <a:endParaRPr sz="1867">
              <a:latin typeface="Arial"/>
              <a:cs typeface="Arial"/>
              <a:sym typeface="Arial"/>
            </a:endParaRPr>
          </a:p>
        </p:txBody>
      </p:sp>
      <p:sp>
        <p:nvSpPr>
          <p:cNvPr id="1307" name="Google Shape;1307;p121"/>
          <p:cNvSpPr txBox="1"/>
          <p:nvPr/>
        </p:nvSpPr>
        <p:spPr>
          <a:xfrm>
            <a:off x="10458533" y="3168421"/>
            <a:ext cx="1549260" cy="1084671"/>
          </a:xfrm>
          <a:prstGeom prst="rect">
            <a:avLst/>
          </a:prstGeom>
          <a:noFill/>
          <a:ln>
            <a:noFill/>
          </a:ln>
        </p:spPr>
        <p:txBody>
          <a:bodyPr spcFirstLastPara="1" wrap="square" lIns="121900" tIns="60933" rIns="121900" bIns="60933" anchor="ctr" anchorCtr="0">
            <a:noAutofit/>
          </a:bodyPr>
          <a:lstStyle/>
          <a:p>
            <a:pPr defTabSz="1219170" hangingPunct="1">
              <a:buClr>
                <a:srgbClr val="000000"/>
              </a:buClr>
              <a:buSzPts val="1600"/>
            </a:pPr>
            <a:r>
              <a:rPr lang="en" sz="2133" b="1">
                <a:latin typeface="Helvetica Neue"/>
                <a:ea typeface="Helvetica Neue"/>
                <a:cs typeface="Helvetica Neue"/>
                <a:sym typeface="Helvetica Neue"/>
              </a:rPr>
              <a:t>Global Economy</a:t>
            </a:r>
            <a:endParaRPr sz="1867">
              <a:latin typeface="Arial"/>
              <a:cs typeface="Arial"/>
              <a:sym typeface="Arial"/>
            </a:endParaRPr>
          </a:p>
        </p:txBody>
      </p:sp>
    </p:spTree>
    <p:extLst>
      <p:ext uri="{BB962C8B-B14F-4D97-AF65-F5344CB8AC3E}">
        <p14:creationId xmlns:p14="http://schemas.microsoft.com/office/powerpoint/2010/main" val="3231958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7"/>
                                        </p:tgtEl>
                                        <p:attrNameLst>
                                          <p:attrName>style.visibility</p:attrName>
                                        </p:attrNameLst>
                                      </p:cBhvr>
                                      <p:to>
                                        <p:strVal val="visible"/>
                                      </p:to>
                                    </p:set>
                                    <p:animEffect transition="in" filter="fade">
                                      <p:cBhvr>
                                        <p:cTn id="7" dur="400"/>
                                        <p:tgtEl>
                                          <p:spTgt spid="1297"/>
                                        </p:tgtEl>
                                      </p:cBhvr>
                                    </p:animEffect>
                                  </p:childTnLst>
                                </p:cTn>
                              </p:par>
                              <p:par>
                                <p:cTn id="8" presetID="10" presetClass="entr" presetSubtype="0" fill="hold" nodeType="withEffect">
                                  <p:stCondLst>
                                    <p:cond delay="0"/>
                                  </p:stCondLst>
                                  <p:childTnLst>
                                    <p:set>
                                      <p:cBhvr>
                                        <p:cTn id="9" dur="1" fill="hold">
                                          <p:stCondLst>
                                            <p:cond delay="0"/>
                                          </p:stCondLst>
                                        </p:cTn>
                                        <p:tgtEl>
                                          <p:spTgt spid="1298"/>
                                        </p:tgtEl>
                                        <p:attrNameLst>
                                          <p:attrName>style.visibility</p:attrName>
                                        </p:attrNameLst>
                                      </p:cBhvr>
                                      <p:to>
                                        <p:strVal val="visible"/>
                                      </p:to>
                                    </p:set>
                                    <p:animEffect transition="in" filter="fade">
                                      <p:cBhvr>
                                        <p:cTn id="10" dur="700"/>
                                        <p:tgtEl>
                                          <p:spTgt spid="1298"/>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1296"/>
                                        </p:tgtEl>
                                        <p:attrNameLst>
                                          <p:attrName>style.visibility</p:attrName>
                                        </p:attrNameLst>
                                      </p:cBhvr>
                                      <p:to>
                                        <p:strVal val="visible"/>
                                      </p:to>
                                    </p:set>
                                    <p:animEffect transition="in" filter="fade">
                                      <p:cBhvr>
                                        <p:cTn id="14" dur="300"/>
                                        <p:tgtEl>
                                          <p:spTgt spid="129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05"/>
                                        </p:tgtEl>
                                        <p:attrNameLst>
                                          <p:attrName>style.visibility</p:attrName>
                                        </p:attrNameLst>
                                      </p:cBhvr>
                                      <p:to>
                                        <p:strVal val="visible"/>
                                      </p:to>
                                    </p:set>
                                    <p:animEffect transition="in" filter="fade">
                                      <p:cBhvr>
                                        <p:cTn id="19" dur="300"/>
                                        <p:tgtEl>
                                          <p:spTgt spid="1305"/>
                                        </p:tgtEl>
                                      </p:cBhvr>
                                    </p:animEffect>
                                  </p:childTnLst>
                                </p:cTn>
                              </p:par>
                              <p:par>
                                <p:cTn id="20" presetID="10" presetClass="entr" presetSubtype="0" fill="hold" nodeType="withEffect">
                                  <p:stCondLst>
                                    <p:cond delay="0"/>
                                  </p:stCondLst>
                                  <p:childTnLst>
                                    <p:set>
                                      <p:cBhvr>
                                        <p:cTn id="21" dur="1" fill="hold">
                                          <p:stCondLst>
                                            <p:cond delay="0"/>
                                          </p:stCondLst>
                                        </p:cTn>
                                        <p:tgtEl>
                                          <p:spTgt spid="1306"/>
                                        </p:tgtEl>
                                        <p:attrNameLst>
                                          <p:attrName>style.visibility</p:attrName>
                                        </p:attrNameLst>
                                      </p:cBhvr>
                                      <p:to>
                                        <p:strVal val="visible"/>
                                      </p:to>
                                    </p:set>
                                    <p:animEffect transition="in" filter="fade">
                                      <p:cBhvr>
                                        <p:cTn id="22" dur="300"/>
                                        <p:tgtEl>
                                          <p:spTgt spid="1306"/>
                                        </p:tgtEl>
                                      </p:cBhvr>
                                    </p:animEffect>
                                  </p:childTnLst>
                                </p:cTn>
                              </p:par>
                            </p:childTnLst>
                          </p:cTn>
                        </p:par>
                        <p:par>
                          <p:cTn id="23" fill="hold">
                            <p:stCondLst>
                              <p:cond delay="300"/>
                            </p:stCondLst>
                            <p:childTnLst>
                              <p:par>
                                <p:cTn id="24" presetID="10" presetClass="entr" presetSubtype="0" fill="hold" nodeType="afterEffect">
                                  <p:stCondLst>
                                    <p:cond delay="0"/>
                                  </p:stCondLst>
                                  <p:childTnLst>
                                    <p:set>
                                      <p:cBhvr>
                                        <p:cTn id="25" dur="1" fill="hold">
                                          <p:stCondLst>
                                            <p:cond delay="0"/>
                                          </p:stCondLst>
                                        </p:cTn>
                                        <p:tgtEl>
                                          <p:spTgt spid="1303"/>
                                        </p:tgtEl>
                                        <p:attrNameLst>
                                          <p:attrName>style.visibility</p:attrName>
                                        </p:attrNameLst>
                                      </p:cBhvr>
                                      <p:to>
                                        <p:strVal val="visible"/>
                                      </p:to>
                                    </p:set>
                                    <p:animEffect transition="in" filter="fade">
                                      <p:cBhvr>
                                        <p:cTn id="26" dur="300"/>
                                        <p:tgtEl>
                                          <p:spTgt spid="1303"/>
                                        </p:tgtEl>
                                      </p:cBhvr>
                                    </p:animEffect>
                                  </p:childTnLst>
                                </p:cTn>
                              </p:par>
                            </p:childTnLst>
                          </p:cTn>
                        </p:par>
                        <p:par>
                          <p:cTn id="27" fill="hold">
                            <p:stCondLst>
                              <p:cond delay="600"/>
                            </p:stCondLst>
                            <p:childTnLst>
                              <p:par>
                                <p:cTn id="28" presetID="10" presetClass="entr" presetSubtype="0" fill="hold" nodeType="afterEffect">
                                  <p:stCondLst>
                                    <p:cond delay="0"/>
                                  </p:stCondLst>
                                  <p:childTnLst>
                                    <p:set>
                                      <p:cBhvr>
                                        <p:cTn id="29" dur="1" fill="hold">
                                          <p:stCondLst>
                                            <p:cond delay="0"/>
                                          </p:stCondLst>
                                        </p:cTn>
                                        <p:tgtEl>
                                          <p:spTgt spid="1301"/>
                                        </p:tgtEl>
                                        <p:attrNameLst>
                                          <p:attrName>style.visibility</p:attrName>
                                        </p:attrNameLst>
                                      </p:cBhvr>
                                      <p:to>
                                        <p:strVal val="visible"/>
                                      </p:to>
                                    </p:set>
                                    <p:animEffect transition="in" filter="fade">
                                      <p:cBhvr>
                                        <p:cTn id="30" dur="300"/>
                                        <p:tgtEl>
                                          <p:spTgt spid="1301"/>
                                        </p:tgtEl>
                                      </p:cBhvr>
                                    </p:animEffect>
                                  </p:childTnLst>
                                </p:cTn>
                              </p:par>
                            </p:childTnLst>
                          </p:cTn>
                        </p:par>
                        <p:par>
                          <p:cTn id="31" fill="hold">
                            <p:stCondLst>
                              <p:cond delay="900"/>
                            </p:stCondLst>
                            <p:childTnLst>
                              <p:par>
                                <p:cTn id="32" presetID="10" presetClass="entr" presetSubtype="0" fill="hold" nodeType="afterEffect">
                                  <p:stCondLst>
                                    <p:cond delay="0"/>
                                  </p:stCondLst>
                                  <p:childTnLst>
                                    <p:set>
                                      <p:cBhvr>
                                        <p:cTn id="33" dur="1" fill="hold">
                                          <p:stCondLst>
                                            <p:cond delay="0"/>
                                          </p:stCondLst>
                                        </p:cTn>
                                        <p:tgtEl>
                                          <p:spTgt spid="1299"/>
                                        </p:tgtEl>
                                        <p:attrNameLst>
                                          <p:attrName>style.visibility</p:attrName>
                                        </p:attrNameLst>
                                      </p:cBhvr>
                                      <p:to>
                                        <p:strVal val="visible"/>
                                      </p:to>
                                    </p:set>
                                    <p:animEffect transition="in" filter="fade">
                                      <p:cBhvr>
                                        <p:cTn id="34" dur="300"/>
                                        <p:tgtEl>
                                          <p:spTgt spid="1299"/>
                                        </p:tgtEl>
                                      </p:cBhvr>
                                    </p:animEffect>
                                  </p:childTnLst>
                                </p:cTn>
                              </p:par>
                            </p:childTnLst>
                          </p:cTn>
                        </p:par>
                        <p:par>
                          <p:cTn id="35" fill="hold">
                            <p:stCondLst>
                              <p:cond delay="1200"/>
                            </p:stCondLst>
                            <p:childTnLst>
                              <p:par>
                                <p:cTn id="36" presetID="10" presetClass="entr" presetSubtype="0" fill="hold" nodeType="afterEffect">
                                  <p:stCondLst>
                                    <p:cond delay="0"/>
                                  </p:stCondLst>
                                  <p:childTnLst>
                                    <p:set>
                                      <p:cBhvr>
                                        <p:cTn id="37" dur="1" fill="hold">
                                          <p:stCondLst>
                                            <p:cond delay="0"/>
                                          </p:stCondLst>
                                        </p:cTn>
                                        <p:tgtEl>
                                          <p:spTgt spid="1304"/>
                                        </p:tgtEl>
                                        <p:attrNameLst>
                                          <p:attrName>style.visibility</p:attrName>
                                        </p:attrNameLst>
                                      </p:cBhvr>
                                      <p:to>
                                        <p:strVal val="visible"/>
                                      </p:to>
                                    </p:set>
                                    <p:animEffect transition="in" filter="fade">
                                      <p:cBhvr>
                                        <p:cTn id="38" dur="300"/>
                                        <p:tgtEl>
                                          <p:spTgt spid="1304"/>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1302"/>
                                        </p:tgtEl>
                                        <p:attrNameLst>
                                          <p:attrName>style.visibility</p:attrName>
                                        </p:attrNameLst>
                                      </p:cBhvr>
                                      <p:to>
                                        <p:strVal val="visible"/>
                                      </p:to>
                                    </p:set>
                                    <p:animEffect transition="in" filter="fade">
                                      <p:cBhvr>
                                        <p:cTn id="42" dur="300"/>
                                        <p:tgtEl>
                                          <p:spTgt spid="1302"/>
                                        </p:tgtEl>
                                      </p:cBhvr>
                                    </p:animEffect>
                                  </p:childTnLst>
                                </p:cTn>
                              </p:par>
                              <p:par>
                                <p:cTn id="43" presetID="10" presetClass="entr" presetSubtype="0" fill="hold" nodeType="withEffect">
                                  <p:stCondLst>
                                    <p:cond delay="0"/>
                                  </p:stCondLst>
                                  <p:childTnLst>
                                    <p:set>
                                      <p:cBhvr>
                                        <p:cTn id="44" dur="1" fill="hold">
                                          <p:stCondLst>
                                            <p:cond delay="0"/>
                                          </p:stCondLst>
                                        </p:cTn>
                                        <p:tgtEl>
                                          <p:spTgt spid="1307"/>
                                        </p:tgtEl>
                                        <p:attrNameLst>
                                          <p:attrName>style.visibility</p:attrName>
                                        </p:attrNameLst>
                                      </p:cBhvr>
                                      <p:to>
                                        <p:strVal val="visible"/>
                                      </p:to>
                                    </p:set>
                                    <p:animEffect transition="in" filter="fade">
                                      <p:cBhvr>
                                        <p:cTn id="45" dur="300"/>
                                        <p:tgtEl>
                                          <p:spTgt spid="130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300"/>
                                        <p:tgtEl>
                                          <p:spTgt spid="1303"/>
                                        </p:tgtEl>
                                      </p:cBhvr>
                                    </p:animEffect>
                                    <p:set>
                                      <p:cBhvr>
                                        <p:cTn id="50" dur="1" fill="hold">
                                          <p:stCondLst>
                                            <p:cond delay="300"/>
                                          </p:stCondLst>
                                        </p:cTn>
                                        <p:tgtEl>
                                          <p:spTgt spid="130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300"/>
                                        <p:tgtEl>
                                          <p:spTgt spid="1304"/>
                                        </p:tgtEl>
                                      </p:cBhvr>
                                    </p:animEffect>
                                    <p:set>
                                      <p:cBhvr>
                                        <p:cTn id="53" dur="1" fill="hold">
                                          <p:stCondLst>
                                            <p:cond delay="300"/>
                                          </p:stCondLst>
                                        </p:cTn>
                                        <p:tgtEl>
                                          <p:spTgt spid="1304"/>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294"/>
                                        </p:tgtEl>
                                        <p:attrNameLst>
                                          <p:attrName>style.visibility</p:attrName>
                                        </p:attrNameLst>
                                      </p:cBhvr>
                                      <p:to>
                                        <p:strVal val="visible"/>
                                      </p:to>
                                    </p:set>
                                    <p:animEffect transition="in" filter="fade">
                                      <p:cBhvr>
                                        <p:cTn id="56" dur="500"/>
                                        <p:tgtEl>
                                          <p:spTgt spid="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Google Shape;60;p14"/>
          <p:cNvSpPr txBox="1"/>
          <p:nvPr/>
        </p:nvSpPr>
        <p:spPr>
          <a:xfrm>
            <a:off x="1910447" y="2973351"/>
            <a:ext cx="1459600" cy="461600"/>
          </a:xfrm>
          <a:prstGeom prst="rect">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$20,000</a:t>
            </a:r>
            <a:endParaRPr sz="1467"/>
          </a:p>
        </p:txBody>
      </p:sp>
      <p:sp>
        <p:nvSpPr>
          <p:cNvPr id="61" name="Google Shape;61;p14"/>
          <p:cNvSpPr txBox="1"/>
          <p:nvPr/>
        </p:nvSpPr>
        <p:spPr>
          <a:xfrm>
            <a:off x="1910447" y="5703145"/>
            <a:ext cx="1459600" cy="461600"/>
          </a:xfrm>
          <a:prstGeom prst="rect">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$40,000</a:t>
            </a:r>
            <a:endParaRPr sz="1467"/>
          </a:p>
        </p:txBody>
      </p:sp>
      <p:sp>
        <p:nvSpPr>
          <p:cNvPr id="62" name="Google Shape;62;p14"/>
          <p:cNvSpPr txBox="1"/>
          <p:nvPr/>
        </p:nvSpPr>
        <p:spPr>
          <a:xfrm>
            <a:off x="4959100" y="5704016"/>
            <a:ext cx="14572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$1,280,000</a:t>
            </a:r>
            <a:endParaRPr sz="1467"/>
          </a:p>
        </p:txBody>
      </p:sp>
      <p:grpSp>
        <p:nvGrpSpPr>
          <p:cNvPr id="63" name="Google Shape;63;p14"/>
          <p:cNvGrpSpPr/>
          <p:nvPr/>
        </p:nvGrpSpPr>
        <p:grpSpPr>
          <a:xfrm>
            <a:off x="281589" y="2346238"/>
            <a:ext cx="6153008" cy="3828383"/>
            <a:chOff x="381003" y="2707547"/>
            <a:chExt cx="4991084" cy="3105437"/>
          </a:xfrm>
        </p:grpSpPr>
        <p:sp>
          <p:nvSpPr>
            <p:cNvPr id="64" name="Google Shape;64;p14"/>
            <p:cNvSpPr txBox="1"/>
            <p:nvPr/>
          </p:nvSpPr>
          <p:spPr>
            <a:xfrm>
              <a:off x="381003" y="2709753"/>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Years</a:t>
              </a:r>
              <a:endParaRPr sz="1467"/>
            </a:p>
          </p:txBody>
        </p:sp>
        <p:sp>
          <p:nvSpPr>
            <p:cNvPr id="65" name="Google Shape;65;p14"/>
            <p:cNvSpPr txBox="1"/>
            <p:nvPr/>
          </p:nvSpPr>
          <p:spPr>
            <a:xfrm>
              <a:off x="1717225" y="2707549"/>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2%</a:t>
              </a:r>
              <a:endParaRPr sz="1467"/>
            </a:p>
          </p:txBody>
        </p:sp>
        <p:sp>
          <p:nvSpPr>
            <p:cNvPr id="66" name="Google Shape;66;p14"/>
            <p:cNvSpPr txBox="1"/>
            <p:nvPr/>
          </p:nvSpPr>
          <p:spPr>
            <a:xfrm>
              <a:off x="2952756" y="2707547"/>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6%</a:t>
              </a:r>
              <a:endParaRPr sz="1467"/>
            </a:p>
          </p:txBody>
        </p:sp>
        <p:sp>
          <p:nvSpPr>
            <p:cNvPr id="67" name="Google Shape;67;p14"/>
            <p:cNvSpPr txBox="1"/>
            <p:nvPr/>
          </p:nvSpPr>
          <p:spPr>
            <a:xfrm>
              <a:off x="4188287" y="2707547"/>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12%</a:t>
              </a:r>
              <a:endParaRPr sz="1467"/>
            </a:p>
          </p:txBody>
        </p:sp>
        <p:grpSp>
          <p:nvGrpSpPr>
            <p:cNvPr id="68" name="Google Shape;68;p14"/>
            <p:cNvGrpSpPr/>
            <p:nvPr/>
          </p:nvGrpSpPr>
          <p:grpSpPr>
            <a:xfrm>
              <a:off x="381003" y="3229280"/>
              <a:ext cx="1183800" cy="2513986"/>
              <a:chOff x="375557" y="2769104"/>
              <a:chExt cx="1183800" cy="2513986"/>
            </a:xfrm>
          </p:grpSpPr>
          <p:sp>
            <p:nvSpPr>
              <p:cNvPr id="69" name="Google Shape;69;p14"/>
              <p:cNvSpPr txBox="1"/>
              <p:nvPr/>
            </p:nvSpPr>
            <p:spPr>
              <a:xfrm>
                <a:off x="375557" y="2769104"/>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0</a:t>
                </a:r>
                <a:endParaRPr sz="1467"/>
              </a:p>
            </p:txBody>
          </p:sp>
          <p:sp>
            <p:nvSpPr>
              <p:cNvPr id="70" name="Google Shape;70;p14"/>
              <p:cNvSpPr txBox="1"/>
              <p:nvPr/>
            </p:nvSpPr>
            <p:spPr>
              <a:xfrm>
                <a:off x="375557" y="3138436"/>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6</a:t>
                </a:r>
                <a:endParaRPr sz="1467"/>
              </a:p>
            </p:txBody>
          </p:sp>
          <p:sp>
            <p:nvSpPr>
              <p:cNvPr id="71" name="Google Shape;71;p14"/>
              <p:cNvSpPr txBox="1"/>
              <p:nvPr/>
            </p:nvSpPr>
            <p:spPr>
              <a:xfrm>
                <a:off x="375557" y="3507767"/>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12</a:t>
                </a:r>
                <a:endParaRPr sz="1467"/>
              </a:p>
            </p:txBody>
          </p:sp>
          <p:sp>
            <p:nvSpPr>
              <p:cNvPr id="72" name="Google Shape;72;p14"/>
              <p:cNvSpPr txBox="1"/>
              <p:nvPr/>
            </p:nvSpPr>
            <p:spPr>
              <a:xfrm>
                <a:off x="375557" y="3877099"/>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18</a:t>
                </a:r>
                <a:endParaRPr sz="1467"/>
              </a:p>
            </p:txBody>
          </p:sp>
          <p:sp>
            <p:nvSpPr>
              <p:cNvPr id="73" name="Google Shape;73;p14"/>
              <p:cNvSpPr txBox="1"/>
              <p:nvPr/>
            </p:nvSpPr>
            <p:spPr>
              <a:xfrm>
                <a:off x="375557" y="4246430"/>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24</a:t>
                </a:r>
                <a:endParaRPr sz="1467"/>
              </a:p>
            </p:txBody>
          </p:sp>
          <p:sp>
            <p:nvSpPr>
              <p:cNvPr id="74" name="Google Shape;74;p14"/>
              <p:cNvSpPr txBox="1"/>
              <p:nvPr/>
            </p:nvSpPr>
            <p:spPr>
              <a:xfrm>
                <a:off x="375557" y="4615762"/>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30</a:t>
                </a:r>
                <a:endParaRPr sz="1467"/>
              </a:p>
            </p:txBody>
          </p:sp>
          <p:sp>
            <p:nvSpPr>
              <p:cNvPr id="75" name="Google Shape;75;p14"/>
              <p:cNvSpPr txBox="1"/>
              <p:nvPr/>
            </p:nvSpPr>
            <p:spPr>
              <a:xfrm>
                <a:off x="375557" y="4983390"/>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36</a:t>
                </a:r>
                <a:endParaRPr sz="1467"/>
              </a:p>
            </p:txBody>
          </p:sp>
        </p:grpSp>
        <p:grpSp>
          <p:nvGrpSpPr>
            <p:cNvPr id="76" name="Google Shape;76;p14"/>
            <p:cNvGrpSpPr/>
            <p:nvPr/>
          </p:nvGrpSpPr>
          <p:grpSpPr>
            <a:xfrm>
              <a:off x="381003" y="3102784"/>
              <a:ext cx="4985700" cy="2710200"/>
              <a:chOff x="381003" y="3102784"/>
              <a:chExt cx="4985700" cy="2710200"/>
            </a:xfrm>
          </p:grpSpPr>
          <p:cxnSp>
            <p:nvCxnSpPr>
              <p:cNvPr id="77" name="Google Shape;77;p14"/>
              <p:cNvCxnSpPr/>
              <p:nvPr/>
            </p:nvCxnSpPr>
            <p:spPr>
              <a:xfrm>
                <a:off x="381003" y="3102784"/>
                <a:ext cx="4985700" cy="0"/>
              </a:xfrm>
              <a:prstGeom prst="straightConnector1">
                <a:avLst/>
              </a:prstGeom>
              <a:noFill/>
              <a:ln w="38100" cap="flat" cmpd="sng">
                <a:solidFill>
                  <a:srgbClr val="D8D8D8"/>
                </a:solidFill>
                <a:prstDash val="solid"/>
                <a:miter lim="800000"/>
                <a:headEnd type="none" w="sm" len="sm"/>
                <a:tailEnd type="none" w="sm" len="sm"/>
              </a:ln>
            </p:spPr>
          </p:cxnSp>
          <p:cxnSp>
            <p:nvCxnSpPr>
              <p:cNvPr id="78" name="Google Shape;78;p14"/>
              <p:cNvCxnSpPr/>
              <p:nvPr/>
            </p:nvCxnSpPr>
            <p:spPr>
              <a:xfrm>
                <a:off x="1564825" y="3102784"/>
                <a:ext cx="0" cy="2710200"/>
              </a:xfrm>
              <a:prstGeom prst="straightConnector1">
                <a:avLst/>
              </a:prstGeom>
              <a:noFill/>
              <a:ln w="38100" cap="flat" cmpd="sng">
                <a:solidFill>
                  <a:srgbClr val="D8D8D8"/>
                </a:solidFill>
                <a:prstDash val="solid"/>
                <a:miter lim="800000"/>
                <a:headEnd type="none" w="sm" len="sm"/>
                <a:tailEnd type="none" w="sm" len="sm"/>
              </a:ln>
            </p:spPr>
          </p:cxnSp>
        </p:grpSp>
      </p:grpSp>
      <p:sp>
        <p:nvSpPr>
          <p:cNvPr id="79" name="Google Shape;79;p14"/>
          <p:cNvSpPr txBox="1"/>
          <p:nvPr/>
        </p:nvSpPr>
        <p:spPr>
          <a:xfrm>
            <a:off x="6745975" y="3882809"/>
            <a:ext cx="5116400" cy="923600"/>
          </a:xfrm>
          <a:prstGeom prst="rect">
            <a:avLst/>
          </a:prstGeom>
          <a:noFill/>
          <a:ln>
            <a:noFill/>
          </a:ln>
        </p:spPr>
        <p:txBody>
          <a:bodyPr spcFirstLastPara="1" wrap="square" lIns="91433" tIns="45700" rIns="91433" bIns="45700" anchor="t" anchorCtr="0">
            <a:noAutofit/>
          </a:bodyPr>
          <a:lstStyle/>
          <a:p>
            <a:pPr algn="ctr"/>
            <a:r>
              <a:rPr lang="en" sz="1867" b="1">
                <a:latin typeface="Calibri"/>
                <a:ea typeface="Calibri"/>
                <a:cs typeface="Calibri"/>
                <a:sym typeface="Calibri"/>
              </a:rPr>
              <a:t>Do you know how much money you need to get</a:t>
            </a:r>
            <a:endParaRPr sz="1467" dirty="0"/>
          </a:p>
          <a:p>
            <a:pPr algn="ctr"/>
            <a:r>
              <a:rPr lang="en" sz="1867" b="1" dirty="0">
                <a:latin typeface="Calibri"/>
                <a:ea typeface="Calibri"/>
                <a:cs typeface="Calibri"/>
                <a:sym typeface="Calibri"/>
              </a:rPr>
              <a:t> professional investment advice from most</a:t>
            </a:r>
            <a:endParaRPr sz="1467" dirty="0"/>
          </a:p>
          <a:p>
            <a:pPr algn="ctr"/>
            <a:r>
              <a:rPr lang="en" sz="1867" b="1" dirty="0">
                <a:latin typeface="Calibri"/>
                <a:ea typeface="Calibri"/>
                <a:cs typeface="Calibri"/>
                <a:sym typeface="Calibri"/>
              </a:rPr>
              <a:t>investment companies?</a:t>
            </a:r>
            <a:endParaRPr sz="1467" dirty="0"/>
          </a:p>
        </p:txBody>
      </p:sp>
      <p:sp>
        <p:nvSpPr>
          <p:cNvPr id="80" name="Google Shape;80;p14"/>
          <p:cNvSpPr txBox="1"/>
          <p:nvPr/>
        </p:nvSpPr>
        <p:spPr>
          <a:xfrm>
            <a:off x="3226908" y="1113856"/>
            <a:ext cx="5391200" cy="461600"/>
          </a:xfrm>
          <a:prstGeom prst="rect">
            <a:avLst/>
          </a:prstGeom>
          <a:noFill/>
          <a:ln>
            <a:noFill/>
          </a:ln>
        </p:spPr>
        <p:txBody>
          <a:bodyPr spcFirstLastPara="1" wrap="square" lIns="91433" tIns="45700" rIns="91433" bIns="45700" anchor="t" anchorCtr="0">
            <a:noAutofit/>
          </a:bodyPr>
          <a:lstStyle/>
          <a:p>
            <a:pPr algn="ctr"/>
            <a:r>
              <a:rPr lang="en" sz="2400" b="1" dirty="0">
                <a:solidFill>
                  <a:schemeClr val="dk1"/>
                </a:solidFill>
                <a:latin typeface="Calibri"/>
                <a:ea typeface="Calibri"/>
                <a:cs typeface="Calibri"/>
                <a:sym typeface="Calibri"/>
              </a:rPr>
              <a:t>THE MOST IMPORTANT RULE OF MONEY</a:t>
            </a:r>
            <a:endParaRPr sz="1467" dirty="0"/>
          </a:p>
        </p:txBody>
      </p:sp>
      <p:sp>
        <p:nvSpPr>
          <p:cNvPr id="81" name="Google Shape;81;p14"/>
          <p:cNvSpPr txBox="1"/>
          <p:nvPr/>
        </p:nvSpPr>
        <p:spPr>
          <a:xfrm>
            <a:off x="1813348" y="6642556"/>
            <a:ext cx="8904000" cy="215600"/>
          </a:xfrm>
          <a:prstGeom prst="rect">
            <a:avLst/>
          </a:prstGeom>
          <a:noFill/>
          <a:ln>
            <a:noFill/>
          </a:ln>
        </p:spPr>
        <p:txBody>
          <a:bodyPr spcFirstLastPara="1" wrap="square" lIns="91433" tIns="45700" rIns="91433" bIns="45700" anchor="t" anchorCtr="0">
            <a:noAutofit/>
          </a:bodyPr>
          <a:lstStyle/>
          <a:p>
            <a:r>
              <a:rPr lang="en" sz="800">
                <a:solidFill>
                  <a:srgbClr val="A5A5A5"/>
                </a:solidFill>
                <a:latin typeface="Trebuchet MS"/>
                <a:ea typeface="Trebuchet MS"/>
                <a:cs typeface="Trebuchet MS"/>
                <a:sym typeface="Trebuchet MS"/>
              </a:rPr>
              <a:t>The table serves as a demonstration of how the Rule of 72 works and is only an approximation of accumulations. It is not intended to represent any specific investment, which will fluctuate.</a:t>
            </a:r>
            <a:endParaRPr sz="1467"/>
          </a:p>
        </p:txBody>
      </p:sp>
      <p:sp>
        <p:nvSpPr>
          <p:cNvPr id="82" name="Google Shape;82;p14"/>
          <p:cNvSpPr txBox="1"/>
          <p:nvPr/>
        </p:nvSpPr>
        <p:spPr>
          <a:xfrm>
            <a:off x="3433621" y="2974399"/>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$20,000</a:t>
            </a:r>
            <a:endParaRPr sz="1467"/>
          </a:p>
        </p:txBody>
      </p:sp>
      <p:sp>
        <p:nvSpPr>
          <p:cNvPr id="83" name="Google Shape;83;p14"/>
          <p:cNvSpPr txBox="1"/>
          <p:nvPr/>
        </p:nvSpPr>
        <p:spPr>
          <a:xfrm>
            <a:off x="3435923" y="3887336"/>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$40,000</a:t>
            </a:r>
            <a:endParaRPr sz="1467"/>
          </a:p>
        </p:txBody>
      </p:sp>
      <p:sp>
        <p:nvSpPr>
          <p:cNvPr id="84" name="Google Shape;84;p14"/>
          <p:cNvSpPr txBox="1"/>
          <p:nvPr/>
        </p:nvSpPr>
        <p:spPr>
          <a:xfrm>
            <a:off x="3438853" y="4801147"/>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$80,000</a:t>
            </a:r>
            <a:endParaRPr sz="1467"/>
          </a:p>
        </p:txBody>
      </p:sp>
      <p:sp>
        <p:nvSpPr>
          <p:cNvPr id="85" name="Google Shape;85;p14"/>
          <p:cNvSpPr txBox="1"/>
          <p:nvPr/>
        </p:nvSpPr>
        <p:spPr>
          <a:xfrm>
            <a:off x="3434247" y="5704195"/>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$160,000</a:t>
            </a:r>
            <a:endParaRPr sz="1467"/>
          </a:p>
        </p:txBody>
      </p:sp>
      <p:sp>
        <p:nvSpPr>
          <p:cNvPr id="86" name="Google Shape;86;p14"/>
          <p:cNvSpPr txBox="1"/>
          <p:nvPr/>
        </p:nvSpPr>
        <p:spPr>
          <a:xfrm>
            <a:off x="4959100" y="2965559"/>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$20,000</a:t>
            </a:r>
            <a:endParaRPr sz="1467"/>
          </a:p>
        </p:txBody>
      </p:sp>
      <p:sp>
        <p:nvSpPr>
          <p:cNvPr id="87" name="Google Shape;87;p14"/>
          <p:cNvSpPr txBox="1"/>
          <p:nvPr/>
        </p:nvSpPr>
        <p:spPr>
          <a:xfrm>
            <a:off x="4959099" y="3430973"/>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$40,000</a:t>
            </a:r>
            <a:endParaRPr sz="1467"/>
          </a:p>
        </p:txBody>
      </p:sp>
      <p:sp>
        <p:nvSpPr>
          <p:cNvPr id="88" name="Google Shape;88;p14"/>
          <p:cNvSpPr txBox="1"/>
          <p:nvPr/>
        </p:nvSpPr>
        <p:spPr>
          <a:xfrm>
            <a:off x="4959099" y="3873012"/>
            <a:ext cx="14572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$80,000</a:t>
            </a:r>
            <a:endParaRPr sz="1467"/>
          </a:p>
        </p:txBody>
      </p:sp>
      <p:sp>
        <p:nvSpPr>
          <p:cNvPr id="89" name="Google Shape;89;p14"/>
          <p:cNvSpPr txBox="1"/>
          <p:nvPr/>
        </p:nvSpPr>
        <p:spPr>
          <a:xfrm>
            <a:off x="4962028" y="4338427"/>
            <a:ext cx="14540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$160,000</a:t>
            </a:r>
            <a:endParaRPr sz="1467"/>
          </a:p>
        </p:txBody>
      </p:sp>
      <p:sp>
        <p:nvSpPr>
          <p:cNvPr id="90" name="Google Shape;90;p14"/>
          <p:cNvSpPr txBox="1"/>
          <p:nvPr/>
        </p:nvSpPr>
        <p:spPr>
          <a:xfrm>
            <a:off x="4956796" y="4800096"/>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$320,000</a:t>
            </a:r>
            <a:endParaRPr sz="1467"/>
          </a:p>
        </p:txBody>
      </p:sp>
      <p:sp>
        <p:nvSpPr>
          <p:cNvPr id="91" name="Google Shape;91;p14"/>
          <p:cNvSpPr txBox="1"/>
          <p:nvPr/>
        </p:nvSpPr>
        <p:spPr>
          <a:xfrm>
            <a:off x="4956796" y="5255412"/>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$640,000</a:t>
            </a:r>
            <a:endParaRPr sz="1467"/>
          </a:p>
        </p:txBody>
      </p:sp>
      <p:sp>
        <p:nvSpPr>
          <p:cNvPr id="92" name="Google Shape;92;p14"/>
          <p:cNvSpPr txBox="1">
            <a:spLocks noGrp="1"/>
          </p:cNvSpPr>
          <p:nvPr>
            <p:ph type="title"/>
          </p:nvPr>
        </p:nvSpPr>
        <p:spPr>
          <a:xfrm>
            <a:off x="995300" y="180033"/>
            <a:ext cx="9845600" cy="10160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lt1"/>
              </a:buClr>
              <a:buSzPts val="2400"/>
            </a:pPr>
            <a:r>
              <a:rPr lang="en" sz="6000" b="1">
                <a:solidFill>
                  <a:srgbClr val="0070C0"/>
                </a:solidFill>
                <a:latin typeface="Arial Rounded MT Bold" charset="0"/>
                <a:ea typeface="Arial Rounded MT Bold" charset="0"/>
                <a:cs typeface="Arial Rounded MT Bold" charset="0"/>
              </a:rPr>
              <a:t>RULE OF 72</a:t>
            </a:r>
            <a:endParaRPr sz="6000" dirty="0">
              <a:solidFill>
                <a:srgbClr val="0070C0"/>
              </a:solidFill>
              <a:latin typeface="Arial Rounded MT Bold" charset="0"/>
              <a:ea typeface="Arial Rounded MT Bold" charset="0"/>
              <a:cs typeface="Arial Rounded MT Bold" charset="0"/>
            </a:endParaRPr>
          </a:p>
        </p:txBody>
      </p:sp>
      <p:sp>
        <p:nvSpPr>
          <p:cNvPr id="93" name="Google Shape;93;p14"/>
          <p:cNvSpPr txBox="1"/>
          <p:nvPr/>
        </p:nvSpPr>
        <p:spPr>
          <a:xfrm>
            <a:off x="7684133" y="5816100"/>
            <a:ext cx="3489200" cy="369600"/>
          </a:xfrm>
          <a:prstGeom prst="rect">
            <a:avLst/>
          </a:prstGeom>
          <a:noFill/>
          <a:ln>
            <a:noFill/>
          </a:ln>
        </p:spPr>
        <p:txBody>
          <a:bodyPr spcFirstLastPara="1" wrap="square" lIns="91433" tIns="45700" rIns="91433" bIns="45700" anchor="t" anchorCtr="0">
            <a:noAutofit/>
          </a:bodyPr>
          <a:lstStyle/>
          <a:p>
            <a:pPr algn="ctr"/>
            <a:r>
              <a:rPr lang="en" sz="1867" b="1" dirty="0">
                <a:latin typeface="Calibri"/>
                <a:ea typeface="Calibri"/>
                <a:cs typeface="Calibri"/>
                <a:sym typeface="Calibri"/>
              </a:rPr>
              <a:t>Do you see a problem?</a:t>
            </a:r>
            <a:endParaRPr sz="1867" dirty="0">
              <a:latin typeface="Calibri"/>
              <a:ea typeface="Calibri"/>
              <a:cs typeface="Calibri"/>
              <a:sym typeface="Calibri"/>
            </a:endParaRPr>
          </a:p>
        </p:txBody>
      </p:sp>
      <p:sp>
        <p:nvSpPr>
          <p:cNvPr id="94" name="Google Shape;94;p14"/>
          <p:cNvSpPr txBox="1"/>
          <p:nvPr/>
        </p:nvSpPr>
        <p:spPr>
          <a:xfrm>
            <a:off x="7454885" y="4717312"/>
            <a:ext cx="3698400" cy="1200400"/>
          </a:xfrm>
          <a:prstGeom prst="rect">
            <a:avLst/>
          </a:prstGeom>
          <a:noFill/>
          <a:ln>
            <a:noFill/>
          </a:ln>
        </p:spPr>
        <p:txBody>
          <a:bodyPr spcFirstLastPara="1" wrap="square" lIns="91433" tIns="45700" rIns="91433" bIns="45700" anchor="t" anchorCtr="0">
            <a:noAutofit/>
          </a:bodyPr>
          <a:lstStyle/>
          <a:p>
            <a:r>
              <a:rPr lang="en" sz="7200" b="1">
                <a:solidFill>
                  <a:schemeClr val="accent1"/>
                </a:solidFill>
                <a:latin typeface="Calibri"/>
                <a:ea typeface="Calibri"/>
                <a:cs typeface="Calibri"/>
                <a:sym typeface="Calibri"/>
              </a:rPr>
              <a:t>$250,000</a:t>
            </a:r>
            <a:endParaRPr sz="1467" dirty="0">
              <a:solidFill>
                <a:schemeClr val="accent1"/>
              </a:solidFill>
            </a:endParaRPr>
          </a:p>
        </p:txBody>
      </p:sp>
      <p:sp>
        <p:nvSpPr>
          <p:cNvPr id="95" name="Google Shape;95;p14"/>
          <p:cNvSpPr txBox="1"/>
          <p:nvPr/>
        </p:nvSpPr>
        <p:spPr>
          <a:xfrm>
            <a:off x="6773500" y="3018100"/>
            <a:ext cx="5116400" cy="646400"/>
          </a:xfrm>
          <a:prstGeom prst="rect">
            <a:avLst/>
          </a:prstGeom>
          <a:noFill/>
          <a:ln>
            <a:noFill/>
          </a:ln>
        </p:spPr>
        <p:txBody>
          <a:bodyPr spcFirstLastPara="1" wrap="square" lIns="91433" tIns="45700" rIns="91433" bIns="45700" anchor="t" anchorCtr="0">
            <a:noAutofit/>
          </a:bodyPr>
          <a:lstStyle/>
          <a:p>
            <a:pPr algn="ctr"/>
            <a:r>
              <a:rPr lang="en" sz="1867" b="1">
                <a:latin typeface="Calibri"/>
                <a:ea typeface="Calibri"/>
                <a:cs typeface="Calibri"/>
                <a:sym typeface="Calibri"/>
              </a:rPr>
              <a:t>How much do most people know about earning</a:t>
            </a:r>
            <a:endParaRPr sz="1467" dirty="0"/>
          </a:p>
          <a:p>
            <a:pPr algn="ctr"/>
            <a:r>
              <a:rPr lang="en" sz="1867" b="1" dirty="0">
                <a:latin typeface="Calibri"/>
                <a:ea typeface="Calibri"/>
                <a:cs typeface="Calibri"/>
                <a:sym typeface="Calibri"/>
              </a:rPr>
              <a:t>a better return on their 401k’s, IRA’s, </a:t>
            </a:r>
            <a:r>
              <a:rPr lang="en" sz="1867" b="1" dirty="0" err="1">
                <a:latin typeface="Calibri"/>
                <a:ea typeface="Calibri"/>
                <a:cs typeface="Calibri"/>
                <a:sym typeface="Calibri"/>
              </a:rPr>
              <a:t>etc</a:t>
            </a:r>
            <a:r>
              <a:rPr lang="en" sz="1867" b="1" dirty="0">
                <a:latin typeface="Calibri"/>
                <a:ea typeface="Calibri"/>
                <a:cs typeface="Calibri"/>
                <a:sym typeface="Calibri"/>
              </a:rPr>
              <a:t>?</a:t>
            </a:r>
            <a:endParaRPr sz="1467" dirty="0"/>
          </a:p>
        </p:txBody>
      </p:sp>
      <p:sp>
        <p:nvSpPr>
          <p:cNvPr id="96" name="Google Shape;96;p14"/>
          <p:cNvSpPr txBox="1"/>
          <p:nvPr/>
        </p:nvSpPr>
        <p:spPr>
          <a:xfrm>
            <a:off x="3734085" y="1571278"/>
            <a:ext cx="4557200" cy="369200"/>
          </a:xfrm>
          <a:prstGeom prst="rect">
            <a:avLst/>
          </a:prstGeom>
          <a:noFill/>
          <a:ln>
            <a:noFill/>
          </a:ln>
        </p:spPr>
        <p:txBody>
          <a:bodyPr spcFirstLastPara="1" wrap="square" lIns="91433" tIns="45700" rIns="91433" bIns="45700" anchor="t" anchorCtr="0">
            <a:noAutofit/>
          </a:bodyPr>
          <a:lstStyle/>
          <a:p>
            <a:pPr algn="ctr"/>
            <a:r>
              <a:rPr lang="en" sz="1867" b="1">
                <a:solidFill>
                  <a:srgbClr val="0070C0"/>
                </a:solidFill>
                <a:latin typeface="Calibri"/>
                <a:ea typeface="Calibri"/>
                <a:cs typeface="Calibri"/>
                <a:sym typeface="Calibri"/>
              </a:rPr>
              <a:t>How long it takes to double money</a:t>
            </a:r>
            <a:endParaRPr sz="1467" b="1" dirty="0">
              <a:solidFill>
                <a:srgbClr val="0070C0"/>
              </a:solidFill>
            </a:endParaRPr>
          </a:p>
        </p:txBody>
      </p:sp>
    </p:spTree>
    <p:extLst>
      <p:ext uri="{BB962C8B-B14F-4D97-AF65-F5344CB8AC3E}">
        <p14:creationId xmlns:p14="http://schemas.microsoft.com/office/powerpoint/2010/main" val="19206681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500"/>
                                        <p:tgtEl>
                                          <p:spTgt spid="90"/>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childTnLst>
                          </p:cTn>
                        </p:par>
                        <p:par>
                          <p:cTn id="72" fill="hold">
                            <p:stCondLst>
                              <p:cond delay="2500"/>
                            </p:stCondLst>
                            <p:childTnLst>
                              <p:par>
                                <p:cTn id="73" presetID="10"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500"/>
                                        <p:tgtEl>
                                          <p:spTgt spid="7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500"/>
                                        <p:tgtEl>
                                          <p:spTgt spid="94"/>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fade">
                                      <p:cBhvr>
                                        <p:cTn id="94"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22"/>
          <p:cNvSpPr txBox="1">
            <a:spLocks noGrp="1"/>
          </p:cNvSpPr>
          <p:nvPr>
            <p:ph type="title"/>
          </p:nvPr>
        </p:nvSpPr>
        <p:spPr>
          <a:xfrm>
            <a:off x="609600" y="274639"/>
            <a:ext cx="10972800" cy="1143000"/>
          </a:xfrm>
          <a:prstGeom prst="rect">
            <a:avLst/>
          </a:prstGeom>
          <a:noFill/>
          <a:ln>
            <a:noFill/>
          </a:ln>
        </p:spPr>
        <p:txBody>
          <a:bodyPr spcFirstLastPara="1" wrap="square" lIns="121900" tIns="60933" rIns="121900" bIns="60933" anchor="ctr" anchorCtr="0">
            <a:noAutofit/>
          </a:bodyPr>
          <a:lstStyle/>
          <a:p>
            <a:pPr algn="ctr">
              <a:buClr>
                <a:schemeClr val="dk2"/>
              </a:buClr>
              <a:buSzPts val="2700"/>
            </a:pP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Where to Invest-How Mutual Funds Work</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14" name="Google Shape;1314;p122"/>
          <p:cNvSpPr txBox="1"/>
          <p:nvPr/>
        </p:nvSpPr>
        <p:spPr>
          <a:xfrm>
            <a:off x="2438409" y="1778000"/>
            <a:ext cx="7302500" cy="623245"/>
          </a:xfrm>
          <a:prstGeom prst="rect">
            <a:avLst/>
          </a:prstGeom>
          <a:noFill/>
          <a:ln>
            <a:noFill/>
          </a:ln>
        </p:spPr>
        <p:txBody>
          <a:bodyPr spcFirstLastPara="1" wrap="square" lIns="91400" tIns="45700" rIns="91400" bIns="45700" anchor="t" anchorCtr="0">
            <a:noAutofit/>
          </a:bodyPr>
          <a:lstStyle/>
          <a:p>
            <a:pPr defTabSz="1219170" hangingPunct="1">
              <a:lnSpc>
                <a:spcPct val="85000"/>
              </a:lnSpc>
              <a:buClr>
                <a:srgbClr val="37659D"/>
              </a:buClr>
              <a:buSzPts val="1500"/>
            </a:pPr>
            <a:r>
              <a:rPr lang="en" sz="2000" b="1">
                <a:solidFill>
                  <a:srgbClr val="37659D"/>
                </a:solidFill>
                <a:latin typeface="Trebuchet MS"/>
                <a:ea typeface="Trebuchet MS"/>
                <a:cs typeface="Trebuchet MS"/>
                <a:sym typeface="Trebuchet MS"/>
              </a:rPr>
              <a:t>A mutual fund is an opportunity for you, together with many other investors, to pool your money.</a:t>
            </a:r>
            <a:endParaRPr sz="2000" b="1">
              <a:solidFill>
                <a:srgbClr val="4F81BD"/>
              </a:solidFill>
              <a:latin typeface="Trebuchet MS"/>
              <a:ea typeface="Trebuchet MS"/>
              <a:cs typeface="Trebuchet MS"/>
              <a:sym typeface="Trebuchet MS"/>
            </a:endParaRPr>
          </a:p>
        </p:txBody>
      </p:sp>
      <p:sp>
        <p:nvSpPr>
          <p:cNvPr id="1315" name="Google Shape;1315;p122"/>
          <p:cNvSpPr txBox="1"/>
          <p:nvPr/>
        </p:nvSpPr>
        <p:spPr>
          <a:xfrm>
            <a:off x="2393963" y="6543675"/>
            <a:ext cx="7840663" cy="235960"/>
          </a:xfrm>
          <a:prstGeom prst="rect">
            <a:avLst/>
          </a:prstGeom>
          <a:noFill/>
          <a:ln>
            <a:noFill/>
          </a:ln>
        </p:spPr>
        <p:txBody>
          <a:bodyPr spcFirstLastPara="1" wrap="square" lIns="91400" tIns="45700" rIns="91400" bIns="45700" anchor="t" anchorCtr="0">
            <a:noAutofit/>
          </a:bodyPr>
          <a:lstStyle/>
          <a:p>
            <a:pPr defTabSz="1219170" hangingPunct="1">
              <a:lnSpc>
                <a:spcPct val="85000"/>
              </a:lnSpc>
              <a:buClr>
                <a:srgbClr val="000000"/>
              </a:buClr>
              <a:buSzPts val="800"/>
            </a:pPr>
            <a:r>
              <a:rPr lang="en" sz="1067">
                <a:latin typeface="Trebuchet MS"/>
                <a:ea typeface="Trebuchet MS"/>
                <a:cs typeface="Trebuchet MS"/>
                <a:sym typeface="Trebuchet MS"/>
              </a:rPr>
              <a:t>Investing entails risk including loss of principal. Shares, when redeemed, may be worth more or less than their original value.</a:t>
            </a:r>
            <a:endParaRPr sz="1867">
              <a:latin typeface="Arial"/>
              <a:cs typeface="Arial"/>
              <a:sym typeface="Arial"/>
            </a:endParaRPr>
          </a:p>
        </p:txBody>
      </p:sp>
      <p:sp>
        <p:nvSpPr>
          <p:cNvPr id="1316" name="Google Shape;1316;p122"/>
          <p:cNvSpPr txBox="1"/>
          <p:nvPr/>
        </p:nvSpPr>
        <p:spPr>
          <a:xfrm>
            <a:off x="3441107" y="2794009"/>
            <a:ext cx="4534968" cy="458584"/>
          </a:xfrm>
          <a:prstGeom prst="rect">
            <a:avLst/>
          </a:prstGeom>
          <a:noFill/>
          <a:ln>
            <a:noFill/>
          </a:ln>
        </p:spPr>
        <p:txBody>
          <a:bodyPr spcFirstLastPara="1" wrap="square" lIns="91400" tIns="45700" rIns="91400" bIns="45700" anchor="t" anchorCtr="0">
            <a:noAutofit/>
          </a:bodyPr>
          <a:lstStyle/>
          <a:p>
            <a:pPr algn="ctr" defTabSz="1219170" hangingPunct="1">
              <a:lnSpc>
                <a:spcPct val="85000"/>
              </a:lnSpc>
              <a:buClr>
                <a:srgbClr val="000000"/>
              </a:buClr>
              <a:buSzPts val="2100"/>
            </a:pPr>
            <a:r>
              <a:rPr lang="en" sz="2800" b="1">
                <a:latin typeface="Trebuchet MS"/>
                <a:ea typeface="Trebuchet MS"/>
                <a:cs typeface="Trebuchet MS"/>
                <a:sym typeface="Trebuchet MS"/>
              </a:rPr>
              <a:t>How Mutual Funds Work</a:t>
            </a:r>
            <a:endParaRPr sz="1867">
              <a:latin typeface="Arial"/>
              <a:cs typeface="Arial"/>
              <a:sym typeface="Arial"/>
            </a:endParaRPr>
          </a:p>
        </p:txBody>
      </p:sp>
      <p:grpSp>
        <p:nvGrpSpPr>
          <p:cNvPr id="1317" name="Google Shape;1317;p122"/>
          <p:cNvGrpSpPr/>
          <p:nvPr/>
        </p:nvGrpSpPr>
        <p:grpSpPr>
          <a:xfrm>
            <a:off x="4498981" y="4327527"/>
            <a:ext cx="3086100" cy="2312988"/>
            <a:chOff x="1842" y="2672"/>
            <a:chExt cx="1944" cy="1457"/>
          </a:xfrm>
        </p:grpSpPr>
        <p:sp>
          <p:nvSpPr>
            <p:cNvPr id="1318" name="Google Shape;1318;p122"/>
            <p:cNvSpPr txBox="1"/>
            <p:nvPr/>
          </p:nvSpPr>
          <p:spPr>
            <a:xfrm>
              <a:off x="1842" y="3552"/>
              <a:ext cx="1944" cy="57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500"/>
              </a:pPr>
              <a:r>
                <a:rPr lang="en" sz="2000" b="1">
                  <a:latin typeface="Trebuchet MS"/>
                  <a:ea typeface="Trebuchet MS"/>
                  <a:cs typeface="Trebuchet MS"/>
                  <a:sym typeface="Trebuchet MS"/>
                </a:rPr>
                <a:t>Pooled Assets</a:t>
              </a:r>
              <a:endParaRPr sz="1867">
                <a:latin typeface="Arial"/>
                <a:cs typeface="Arial"/>
                <a:sym typeface="Arial"/>
              </a:endParaRPr>
            </a:p>
            <a:p>
              <a:pPr algn="ctr" defTabSz="1219170" hangingPunct="1">
                <a:lnSpc>
                  <a:spcPct val="85000"/>
                </a:lnSpc>
                <a:buClr>
                  <a:srgbClr val="000000"/>
                </a:buClr>
                <a:buSzPts val="1500"/>
              </a:pPr>
              <a:r>
                <a:rPr lang="en" sz="2000" b="1">
                  <a:latin typeface="Trebuchet MS"/>
                  <a:ea typeface="Trebuchet MS"/>
                  <a:cs typeface="Trebuchet MS"/>
                  <a:sym typeface="Trebuchet MS"/>
                </a:rPr>
                <a:t>Means Professional Money Managers</a:t>
              </a:r>
              <a:endParaRPr sz="1867">
                <a:latin typeface="Arial"/>
                <a:cs typeface="Arial"/>
                <a:sym typeface="Arial"/>
              </a:endParaRPr>
            </a:p>
          </p:txBody>
        </p:sp>
        <p:pic>
          <p:nvPicPr>
            <p:cNvPr id="1319" name="Google Shape;1319;p122" descr="Mutual Fund - Pooled Assets"/>
            <p:cNvPicPr preferRelativeResize="0"/>
            <p:nvPr/>
          </p:nvPicPr>
          <p:blipFill rotWithShape="1">
            <a:blip r:embed="rId3">
              <a:alphaModFix/>
            </a:blip>
            <a:srcRect/>
            <a:stretch/>
          </p:blipFill>
          <p:spPr>
            <a:xfrm>
              <a:off x="2378" y="2672"/>
              <a:ext cx="912" cy="900"/>
            </a:xfrm>
            <a:prstGeom prst="rect">
              <a:avLst/>
            </a:prstGeom>
            <a:noFill/>
            <a:ln>
              <a:noFill/>
            </a:ln>
          </p:spPr>
        </p:pic>
      </p:grpSp>
      <p:pic>
        <p:nvPicPr>
          <p:cNvPr id="1320" name="Google Shape;1320;p122" descr="Mutual Fund - Arrow"/>
          <p:cNvPicPr preferRelativeResize="0"/>
          <p:nvPr/>
        </p:nvPicPr>
        <p:blipFill rotWithShape="1">
          <a:blip r:embed="rId4">
            <a:alphaModFix/>
          </a:blip>
          <a:srcRect/>
          <a:stretch/>
        </p:blipFill>
        <p:spPr>
          <a:xfrm>
            <a:off x="2987681" y="3175002"/>
            <a:ext cx="3009900" cy="1152525"/>
          </a:xfrm>
          <a:prstGeom prst="rect">
            <a:avLst/>
          </a:prstGeom>
          <a:noFill/>
          <a:ln>
            <a:noFill/>
          </a:ln>
        </p:spPr>
      </p:pic>
      <p:grpSp>
        <p:nvGrpSpPr>
          <p:cNvPr id="1321" name="Google Shape;1321;p122"/>
          <p:cNvGrpSpPr/>
          <p:nvPr/>
        </p:nvGrpSpPr>
        <p:grpSpPr>
          <a:xfrm>
            <a:off x="1514481" y="4102099"/>
            <a:ext cx="3086100" cy="2190751"/>
            <a:chOff x="-6" y="2584"/>
            <a:chExt cx="1944" cy="1380"/>
          </a:xfrm>
        </p:grpSpPr>
        <p:sp>
          <p:nvSpPr>
            <p:cNvPr id="1322" name="Google Shape;1322;p122"/>
            <p:cNvSpPr txBox="1"/>
            <p:nvPr/>
          </p:nvSpPr>
          <p:spPr>
            <a:xfrm>
              <a:off x="-6" y="3552"/>
              <a:ext cx="1944" cy="41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500"/>
              </a:pPr>
              <a:r>
                <a:rPr lang="en" sz="2000" b="1">
                  <a:latin typeface="Trebuchet MS"/>
                  <a:ea typeface="Trebuchet MS"/>
                  <a:cs typeface="Trebuchet MS"/>
                  <a:sym typeface="Trebuchet MS"/>
                </a:rPr>
                <a:t>Individual</a:t>
              </a:r>
              <a:br>
                <a:rPr lang="en" sz="2000" b="1">
                  <a:latin typeface="Trebuchet MS"/>
                  <a:ea typeface="Trebuchet MS"/>
                  <a:cs typeface="Trebuchet MS"/>
                  <a:sym typeface="Trebuchet MS"/>
                </a:rPr>
              </a:br>
              <a:r>
                <a:rPr lang="en" sz="2000" b="1">
                  <a:latin typeface="Trebuchet MS"/>
                  <a:ea typeface="Trebuchet MS"/>
                  <a:cs typeface="Trebuchet MS"/>
                  <a:sym typeface="Trebuchet MS"/>
                </a:rPr>
                <a:t>Investors</a:t>
              </a:r>
              <a:endParaRPr sz="1867">
                <a:latin typeface="Arial"/>
                <a:cs typeface="Arial"/>
                <a:sym typeface="Arial"/>
              </a:endParaRPr>
            </a:p>
          </p:txBody>
        </p:sp>
        <p:pic>
          <p:nvPicPr>
            <p:cNvPr id="1323" name="Google Shape;1323;p122" descr="Mutual Fund - peolpe"/>
            <p:cNvPicPr preferRelativeResize="0"/>
            <p:nvPr/>
          </p:nvPicPr>
          <p:blipFill rotWithShape="1">
            <a:blip r:embed="rId5">
              <a:alphaModFix/>
            </a:blip>
            <a:srcRect/>
            <a:stretch/>
          </p:blipFill>
          <p:spPr>
            <a:xfrm>
              <a:off x="602" y="2584"/>
              <a:ext cx="744" cy="972"/>
            </a:xfrm>
            <a:prstGeom prst="rect">
              <a:avLst/>
            </a:prstGeom>
            <a:noFill/>
            <a:ln>
              <a:noFill/>
            </a:ln>
          </p:spPr>
        </p:pic>
      </p:grpSp>
      <p:grpSp>
        <p:nvGrpSpPr>
          <p:cNvPr id="1324" name="Google Shape;1324;p122"/>
          <p:cNvGrpSpPr/>
          <p:nvPr/>
        </p:nvGrpSpPr>
        <p:grpSpPr>
          <a:xfrm>
            <a:off x="7534278" y="4370396"/>
            <a:ext cx="3086100" cy="1922461"/>
            <a:chOff x="3786" y="2753"/>
            <a:chExt cx="1944" cy="1211"/>
          </a:xfrm>
        </p:grpSpPr>
        <p:sp>
          <p:nvSpPr>
            <p:cNvPr id="1325" name="Google Shape;1325;p122"/>
            <p:cNvSpPr txBox="1"/>
            <p:nvPr/>
          </p:nvSpPr>
          <p:spPr>
            <a:xfrm>
              <a:off x="3786" y="3552"/>
              <a:ext cx="1944" cy="41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500"/>
              </a:pPr>
              <a:r>
                <a:rPr lang="en" sz="2000" b="1">
                  <a:latin typeface="Trebuchet MS"/>
                  <a:ea typeface="Trebuchet MS"/>
                  <a:cs typeface="Trebuchet MS"/>
                  <a:sym typeface="Trebuchet MS"/>
                </a:rPr>
                <a:t>Global</a:t>
              </a:r>
              <a:br>
                <a:rPr lang="en" sz="2000" b="1">
                  <a:latin typeface="Trebuchet MS"/>
                  <a:ea typeface="Trebuchet MS"/>
                  <a:cs typeface="Trebuchet MS"/>
                  <a:sym typeface="Trebuchet MS"/>
                </a:rPr>
              </a:br>
              <a:r>
                <a:rPr lang="en" sz="2000" b="1">
                  <a:latin typeface="Trebuchet MS"/>
                  <a:ea typeface="Trebuchet MS"/>
                  <a:cs typeface="Trebuchet MS"/>
                  <a:sym typeface="Trebuchet MS"/>
                </a:rPr>
                <a:t>Economy</a:t>
              </a:r>
              <a:endParaRPr sz="1867">
                <a:latin typeface="Arial"/>
                <a:cs typeface="Arial"/>
                <a:sym typeface="Arial"/>
              </a:endParaRPr>
            </a:p>
          </p:txBody>
        </p:sp>
        <p:pic>
          <p:nvPicPr>
            <p:cNvPr id="1326" name="Google Shape;1326;p122" descr="Bypass the Middleman - earth"/>
            <p:cNvPicPr preferRelativeResize="0"/>
            <p:nvPr/>
          </p:nvPicPr>
          <p:blipFill rotWithShape="1">
            <a:blip r:embed="rId6">
              <a:alphaModFix/>
            </a:blip>
            <a:srcRect/>
            <a:stretch/>
          </p:blipFill>
          <p:spPr>
            <a:xfrm>
              <a:off x="4339" y="2753"/>
              <a:ext cx="798" cy="798"/>
            </a:xfrm>
            <a:prstGeom prst="rect">
              <a:avLst/>
            </a:prstGeom>
            <a:noFill/>
            <a:ln>
              <a:noFill/>
            </a:ln>
          </p:spPr>
        </p:pic>
      </p:grpSp>
      <p:pic>
        <p:nvPicPr>
          <p:cNvPr id="1327" name="Google Shape;1327;p122" descr="Mutual Fund - Arrow"/>
          <p:cNvPicPr preferRelativeResize="0"/>
          <p:nvPr/>
        </p:nvPicPr>
        <p:blipFill rotWithShape="1">
          <a:blip r:embed="rId4">
            <a:alphaModFix/>
          </a:blip>
          <a:srcRect/>
          <a:stretch/>
        </p:blipFill>
        <p:spPr>
          <a:xfrm>
            <a:off x="5997581" y="3175002"/>
            <a:ext cx="3009900" cy="1152525"/>
          </a:xfrm>
          <a:prstGeom prst="rect">
            <a:avLst/>
          </a:prstGeom>
          <a:noFill/>
          <a:ln>
            <a:noFill/>
          </a:ln>
        </p:spPr>
      </p:pic>
    </p:spTree>
    <p:extLst>
      <p:ext uri="{BB962C8B-B14F-4D97-AF65-F5344CB8AC3E}">
        <p14:creationId xmlns:p14="http://schemas.microsoft.com/office/powerpoint/2010/main" val="21929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4"/>
                                        </p:tgtEl>
                                        <p:attrNameLst>
                                          <p:attrName>style.visibility</p:attrName>
                                        </p:attrNameLst>
                                      </p:cBhvr>
                                      <p:to>
                                        <p:strVal val="visible"/>
                                      </p:to>
                                    </p:set>
                                    <p:animEffect transition="in" filter="fade">
                                      <p:cBhvr>
                                        <p:cTn id="7" dur="500"/>
                                        <p:tgtEl>
                                          <p:spTgt spid="13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16"/>
                                        </p:tgtEl>
                                        <p:attrNameLst>
                                          <p:attrName>style.visibility</p:attrName>
                                        </p:attrNameLst>
                                      </p:cBhvr>
                                      <p:to>
                                        <p:strVal val="visible"/>
                                      </p:to>
                                    </p:set>
                                    <p:anim calcmode="lin" valueType="num">
                                      <p:cBhvr additive="base">
                                        <p:cTn id="12" dur="500"/>
                                        <p:tgtEl>
                                          <p:spTgt spid="1316"/>
                                        </p:tgtEl>
                                        <p:attrNameLst>
                                          <p:attrName>ppt_w</p:attrName>
                                        </p:attrNameLst>
                                      </p:cBhvr>
                                      <p:tavLst>
                                        <p:tav tm="0">
                                          <p:val>
                                            <p:strVal val="0"/>
                                          </p:val>
                                        </p:tav>
                                        <p:tav tm="100000">
                                          <p:val>
                                            <p:strVal val="#ppt_w"/>
                                          </p:val>
                                        </p:tav>
                                      </p:tavLst>
                                    </p:anim>
                                    <p:anim calcmode="lin" valueType="num">
                                      <p:cBhvr additive="base">
                                        <p:cTn id="13" dur="500"/>
                                        <p:tgtEl>
                                          <p:spTgt spid="1316"/>
                                        </p:tgtEl>
                                        <p:attrNameLst>
                                          <p:attrName>ppt_h</p:attrName>
                                        </p:attrNameLst>
                                      </p:cBhvr>
                                      <p:tavLst>
                                        <p:tav tm="0">
                                          <p:val>
                                            <p:strVal val="0"/>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1321"/>
                                        </p:tgtEl>
                                        <p:attrNameLst>
                                          <p:attrName>style.visibility</p:attrName>
                                        </p:attrNameLst>
                                      </p:cBhvr>
                                      <p:to>
                                        <p:strVal val="visible"/>
                                      </p:to>
                                    </p:set>
                                    <p:animEffect transition="in" filter="fade">
                                      <p:cBhvr>
                                        <p:cTn id="16" dur="1000"/>
                                        <p:tgtEl>
                                          <p:spTgt spid="13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20"/>
                                        </p:tgtEl>
                                        <p:attrNameLst>
                                          <p:attrName>style.visibility</p:attrName>
                                        </p:attrNameLst>
                                      </p:cBhvr>
                                      <p:to>
                                        <p:strVal val="visible"/>
                                      </p:to>
                                    </p:set>
                                    <p:animEffect transition="in" filter="fade">
                                      <p:cBhvr>
                                        <p:cTn id="21" dur="500"/>
                                        <p:tgtEl>
                                          <p:spTgt spid="132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17"/>
                                        </p:tgtEl>
                                        <p:attrNameLst>
                                          <p:attrName>style.visibility</p:attrName>
                                        </p:attrNameLst>
                                      </p:cBhvr>
                                      <p:to>
                                        <p:strVal val="visible"/>
                                      </p:to>
                                    </p:set>
                                    <p:animEffect transition="in" filter="fade">
                                      <p:cBhvr>
                                        <p:cTn id="25" dur="1000"/>
                                        <p:tgtEl>
                                          <p:spTgt spid="13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27"/>
                                        </p:tgtEl>
                                        <p:attrNameLst>
                                          <p:attrName>style.visibility</p:attrName>
                                        </p:attrNameLst>
                                      </p:cBhvr>
                                      <p:to>
                                        <p:strVal val="visible"/>
                                      </p:to>
                                    </p:set>
                                    <p:animEffect transition="in" filter="fade">
                                      <p:cBhvr>
                                        <p:cTn id="30" dur="500"/>
                                        <p:tgtEl>
                                          <p:spTgt spid="1327"/>
                                        </p:tgtEl>
                                      </p:cBhvr>
                                    </p:animEffect>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1324"/>
                                        </p:tgtEl>
                                        <p:attrNameLst>
                                          <p:attrName>style.visibility</p:attrName>
                                        </p:attrNameLst>
                                      </p:cBhvr>
                                      <p:to>
                                        <p:strVal val="visible"/>
                                      </p:to>
                                    </p:set>
                                    <p:anim calcmode="lin" valueType="num">
                                      <p:cBhvr additive="base">
                                        <p:cTn id="34" dur="500"/>
                                        <p:tgtEl>
                                          <p:spTgt spid="1324"/>
                                        </p:tgtEl>
                                        <p:attrNameLst>
                                          <p:attrName>ppt_w</p:attrName>
                                        </p:attrNameLst>
                                      </p:cBhvr>
                                      <p:tavLst>
                                        <p:tav tm="0">
                                          <p:val>
                                            <p:strVal val="0"/>
                                          </p:val>
                                        </p:tav>
                                        <p:tav tm="100000">
                                          <p:val>
                                            <p:strVal val="#ppt_w"/>
                                          </p:val>
                                        </p:tav>
                                      </p:tavLst>
                                    </p:anim>
                                    <p:anim calcmode="lin" valueType="num">
                                      <p:cBhvr additive="base">
                                        <p:cTn id="35" dur="500"/>
                                        <p:tgtEl>
                                          <p:spTgt spid="1324"/>
                                        </p:tgtEl>
                                        <p:attrNameLst>
                                          <p:attrName>ppt_h</p:attrName>
                                        </p:attrNameLst>
                                      </p:cBhvr>
                                      <p:tavLst>
                                        <p:tav tm="0">
                                          <p:val>
                                            <p:strVal val="0"/>
                                          </p:val>
                                        </p:tav>
                                        <p:tav tm="100000">
                                          <p:val>
                                            <p:strVal val="#ppt_h"/>
                                          </p:val>
                                        </p:tav>
                                      </p:tavLst>
                                    </p:anim>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1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6052D-6014-5142-BE37-E070B5814500}"/>
              </a:ext>
            </a:extLst>
          </p:cNvPr>
          <p:cNvSpPr>
            <a:spLocks noGrp="1"/>
          </p:cNvSpPr>
          <p:nvPr>
            <p:ph type="ctrTitle"/>
          </p:nvPr>
        </p:nvSpPr>
        <p:spPr>
          <a:xfrm>
            <a:off x="1524000" y="1005840"/>
            <a:ext cx="9031769" cy="2936382"/>
          </a:xfrm>
        </p:spPr>
        <p:txBody>
          <a:bodyPr>
            <a:normAutofit/>
          </a:bodyPr>
          <a:lstStyle/>
          <a:p>
            <a:r>
              <a:rPr lang="en-US" sz="6600" dirty="0"/>
              <a:t>What is the New Career Model?</a:t>
            </a:r>
          </a:p>
        </p:txBody>
      </p:sp>
      <p:sp>
        <p:nvSpPr>
          <p:cNvPr id="3" name="Subtitle 2">
            <a:extLst>
              <a:ext uri="{FF2B5EF4-FFF2-40B4-BE49-F238E27FC236}">
                <a16:creationId xmlns:a16="http://schemas.microsoft.com/office/drawing/2014/main" id="{A45FBE9B-E146-7C4C-95C5-981F331E450C}"/>
              </a:ext>
            </a:extLst>
          </p:cNvPr>
          <p:cNvSpPr>
            <a:spLocks noGrp="1"/>
          </p:cNvSpPr>
          <p:nvPr>
            <p:ph type="subTitle" idx="1"/>
          </p:nvPr>
        </p:nvSpPr>
        <p:spPr>
          <a:xfrm>
            <a:off x="1524000" y="4034297"/>
            <a:ext cx="9031769" cy="1655762"/>
          </a:xfrm>
        </p:spPr>
        <p:txBody>
          <a:bodyPr>
            <a:normAutofit/>
          </a:bodyPr>
          <a:lstStyle/>
          <a:p>
            <a:endParaRPr lang="en-US" sz="3200"/>
          </a:p>
        </p:txBody>
      </p:sp>
      <p:grpSp>
        <p:nvGrpSpPr>
          <p:cNvPr id="48" name="Group 47">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49"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63"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976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C411DD-A574-254F-93DF-BDD68C8958AB}"/>
              </a:ext>
            </a:extLst>
          </p:cNvPr>
          <p:cNvSpPr>
            <a:spLocks noGrp="1"/>
          </p:cNvSpPr>
          <p:nvPr>
            <p:ph type="title"/>
          </p:nvPr>
        </p:nvSpPr>
        <p:spPr>
          <a:xfrm>
            <a:off x="793662" y="386930"/>
            <a:ext cx="10066122" cy="1298448"/>
          </a:xfrm>
        </p:spPr>
        <p:txBody>
          <a:bodyPr anchor="b">
            <a:normAutofit/>
          </a:bodyPr>
          <a:lstStyle/>
          <a:p>
            <a:r>
              <a:rPr lang="en-US" b="1" dirty="0"/>
              <a:t>We help people build and protect wealth regardless of their net worth.</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F2BB46E-1D3D-264C-BB52-909C86A1BEA4}"/>
              </a:ext>
            </a:extLst>
          </p:cNvPr>
          <p:cNvSpPr>
            <a:spLocks noGrp="1"/>
          </p:cNvSpPr>
          <p:nvPr>
            <p:ph idx="1"/>
          </p:nvPr>
        </p:nvSpPr>
        <p:spPr>
          <a:xfrm>
            <a:off x="793661" y="2599509"/>
            <a:ext cx="4530898" cy="3639450"/>
          </a:xfrm>
        </p:spPr>
        <p:txBody>
          <a:bodyPr anchor="ctr">
            <a:normAutofit/>
          </a:bodyPr>
          <a:lstStyle/>
          <a:p>
            <a:endParaRPr lang="en-US" sz="3200" dirty="0"/>
          </a:p>
          <a:p>
            <a:pPr marL="0" indent="0">
              <a:buNone/>
            </a:pPr>
            <a:r>
              <a:rPr lang="en-US" sz="3200" dirty="0"/>
              <a:t>By educating consumers, every Family in North America can achieve Financial Freedom.</a:t>
            </a:r>
          </a:p>
        </p:txBody>
      </p:sp>
      <p:pic>
        <p:nvPicPr>
          <p:cNvPr id="7" name="Graphic 6" descr="Dollar">
            <a:extLst>
              <a:ext uri="{FF2B5EF4-FFF2-40B4-BE49-F238E27FC236}">
                <a16:creationId xmlns:a16="http://schemas.microsoft.com/office/drawing/2014/main" id="{E1480ECB-241A-4F64-AF5B-CD374E3325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5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D0B12105-94D6-45BD-B1BC-BAE77E358773}"/>
              </a:ext>
            </a:extLst>
          </p:cNvPr>
          <p:cNvSpPr>
            <a:spLocks noGrp="1"/>
          </p:cNvSpPr>
          <p:nvPr>
            <p:ph type="sldNum" sz="quarter" idx="12"/>
          </p:nvPr>
        </p:nvSpPr>
        <p:spPr/>
        <p:txBody>
          <a:bodyPr/>
          <a:lstStyle/>
          <a:p>
            <a:fld id="{0FA17902-E6C7-4548-816F-3C750E8578FA}" type="slidenum">
              <a:rPr lang="en-US" smtClean="0"/>
              <a:t>21</a:t>
            </a:fld>
            <a:endParaRPr lang="en-US" dirty="0"/>
          </a:p>
        </p:txBody>
      </p:sp>
      <p:sp>
        <p:nvSpPr>
          <p:cNvPr id="9" name="TextBox 22">
            <a:extLst>
              <a:ext uri="{FF2B5EF4-FFF2-40B4-BE49-F238E27FC236}">
                <a16:creationId xmlns:a16="http://schemas.microsoft.com/office/drawing/2014/main" id="{64D24845-71AD-47C9-85D9-07D7D7DC35EC}"/>
              </a:ext>
            </a:extLst>
          </p:cNvPr>
          <p:cNvSpPr txBox="1">
            <a:spLocks noChangeArrowheads="1"/>
          </p:cNvSpPr>
          <p:nvPr/>
        </p:nvSpPr>
        <p:spPr bwMode="auto">
          <a:xfrm>
            <a:off x="775591" y="5916253"/>
            <a:ext cx="10827267"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eaLnBrk="1" hangingPunct="1">
              <a:lnSpc>
                <a:spcPts val="1467"/>
              </a:lnSpc>
              <a:buClr>
                <a:srgbClr val="003399"/>
              </a:buClr>
            </a:pPr>
            <a:r>
              <a:rPr lang="en-US" sz="1333" dirty="0">
                <a:solidFill>
                  <a:schemeClr val="tx1">
                    <a:lumMod val="65000"/>
                    <a:lumOff val="35000"/>
                  </a:schemeClr>
                </a:solidFill>
                <a:latin typeface="Arial Narrow" panose="020B0606020202030204" pitchFamily="34" charset="0"/>
                <a:cs typeface="Arial" panose="020B0604020202020204" pitchFamily="34" charset="0"/>
              </a:rPr>
              <a:t>Not all products and services are available in all states, territories, or the District of Columbia. A representative's ability to offer products from the companies listed is subject to state and federal licensing and certification requirements. Please refer to the </a:t>
            </a:r>
            <a:r>
              <a:rPr lang="en-US" sz="1333" b="1" dirty="0">
                <a:solidFill>
                  <a:schemeClr val="tx1">
                    <a:lumMod val="65000"/>
                    <a:lumOff val="35000"/>
                  </a:schemeClr>
                </a:solidFill>
                <a:latin typeface="Arial Narrow" panose="020B0606020202030204" pitchFamily="34" charset="0"/>
                <a:cs typeface="Arial" panose="020B0604020202020204" pitchFamily="34" charset="0"/>
              </a:rPr>
              <a:t>Important End Notes</a:t>
            </a:r>
            <a:r>
              <a:rPr lang="en-US" sz="1333" dirty="0">
                <a:solidFill>
                  <a:schemeClr val="tx1">
                    <a:lumMod val="65000"/>
                    <a:lumOff val="35000"/>
                  </a:schemeClr>
                </a:solidFill>
                <a:latin typeface="Arial Narrow" panose="020B0606020202030204" pitchFamily="34" charset="0"/>
                <a:cs typeface="Arial" panose="020B0604020202020204" pitchFamily="34" charset="0"/>
              </a:rPr>
              <a:t> for additional details about the contractual arrangements and company affiliations detailed above.</a:t>
            </a:r>
            <a:endParaRPr lang="en-US" altLang="en-US" sz="1333" spc="-13" dirty="0">
              <a:solidFill>
                <a:schemeClr val="tx1">
                  <a:lumMod val="65000"/>
                  <a:lumOff val="35000"/>
                </a:schemeClr>
              </a:solidFill>
              <a:latin typeface="Arial Narrow" panose="020B0606020202030204" pitchFamily="34" charset="0"/>
              <a:ea typeface="Arial Unicode MS" panose="020B0604020202020204" pitchFamily="34" charset="-128"/>
              <a:cs typeface="Arial Narrow"/>
            </a:endParaRPr>
          </a:p>
        </p:txBody>
      </p:sp>
      <p:pic>
        <p:nvPicPr>
          <p:cNvPr id="10" name="Picture 9">
            <a:extLst>
              <a:ext uri="{FF2B5EF4-FFF2-40B4-BE49-F238E27FC236}">
                <a16:creationId xmlns:a16="http://schemas.microsoft.com/office/drawing/2014/main" id="{BB8F2772-9C96-4235-8011-B2CA58F00128}"/>
              </a:ext>
            </a:extLst>
          </p:cNvPr>
          <p:cNvPicPr>
            <a:picLocks noChangeAspect="1"/>
          </p:cNvPicPr>
          <p:nvPr/>
        </p:nvPicPr>
        <p:blipFill>
          <a:blip r:embed="rId2"/>
          <a:stretch>
            <a:fillRect/>
          </a:stretch>
        </p:blipFill>
        <p:spPr>
          <a:xfrm>
            <a:off x="1650045" y="321571"/>
            <a:ext cx="8310140" cy="5470384"/>
          </a:xfrm>
          <a:prstGeom prst="rect">
            <a:avLst/>
          </a:prstGeom>
        </p:spPr>
      </p:pic>
      <p:sp>
        <p:nvSpPr>
          <p:cNvPr id="2" name="Oval 1">
            <a:extLst>
              <a:ext uri="{FF2B5EF4-FFF2-40B4-BE49-F238E27FC236}">
                <a16:creationId xmlns:a16="http://schemas.microsoft.com/office/drawing/2014/main" id="{D62EB7AE-8B9C-4A79-B5F2-108D7751B3C2}"/>
              </a:ext>
            </a:extLst>
          </p:cNvPr>
          <p:cNvSpPr/>
          <p:nvPr/>
        </p:nvSpPr>
        <p:spPr>
          <a:xfrm>
            <a:off x="4598504" y="2372140"/>
            <a:ext cx="2782957" cy="12324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Google Shape;950;p112">
            <a:extLst>
              <a:ext uri="{FF2B5EF4-FFF2-40B4-BE49-F238E27FC236}">
                <a16:creationId xmlns:a16="http://schemas.microsoft.com/office/drawing/2014/main" id="{DDBC077B-DC92-4818-9D46-8A8D9994995D}"/>
              </a:ext>
            </a:extLst>
          </p:cNvPr>
          <p:cNvSpPr txBox="1"/>
          <p:nvPr/>
        </p:nvSpPr>
        <p:spPr>
          <a:xfrm>
            <a:off x="4668382" y="2658342"/>
            <a:ext cx="2643200" cy="861600"/>
          </a:xfrm>
          <a:prstGeom prst="rect">
            <a:avLst/>
          </a:prstGeom>
          <a:noFill/>
          <a:ln>
            <a:noFill/>
          </a:ln>
        </p:spPr>
        <p:txBody>
          <a:bodyPr spcFirstLastPara="1" wrap="square" lIns="121900" tIns="60933" rIns="121900" bIns="60933" anchor="t" anchorCtr="0">
            <a:noAutofit/>
          </a:bodyPr>
          <a:lstStyle/>
          <a:p>
            <a:pPr algn="ctr" defTabSz="1219170" hangingPunct="1">
              <a:buClr>
                <a:srgbClr val="000000"/>
              </a:buClr>
              <a:buSzPts val="1800"/>
            </a:pPr>
            <a:r>
              <a:rPr lang="en-US" b="1" dirty="0">
                <a:solidFill>
                  <a:schemeClr val="bg1"/>
                </a:solidFill>
                <a:latin typeface="Calibri"/>
                <a:ea typeface="Calibri"/>
                <a:cs typeface="Calibri"/>
                <a:sym typeface="Calibri"/>
              </a:rPr>
              <a:t>We Represent  Products from Major Providers</a:t>
            </a:r>
            <a:endParaRPr b="1"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29532625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09"/>
          <p:cNvSpPr/>
          <p:nvPr/>
        </p:nvSpPr>
        <p:spPr>
          <a:xfrm rot="-5400000">
            <a:off x="5767495" y="-3003975"/>
            <a:ext cx="657044" cy="10853819"/>
          </a:xfrm>
          <a:prstGeom prst="roundRect">
            <a:avLst>
              <a:gd name="adj" fmla="val 5850"/>
            </a:avLst>
          </a:prstGeom>
          <a:solidFill>
            <a:srgbClr val="1C7DB7"/>
          </a:solidFill>
          <a:ln w="38100" cap="flat" cmpd="sng">
            <a:solidFill>
              <a:srgbClr val="1C7DB7"/>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89" name="Google Shape;889;p109"/>
          <p:cNvSpPr txBox="1">
            <a:spLocks noGrp="1"/>
          </p:cNvSpPr>
          <p:nvPr>
            <p:ph idx="1"/>
          </p:nvPr>
        </p:nvSpPr>
        <p:spPr>
          <a:xfrm>
            <a:off x="1131291" y="2162657"/>
            <a:ext cx="9701496" cy="501347"/>
          </a:xfrm>
          <a:prstGeom prst="rect">
            <a:avLst/>
          </a:prstGeom>
          <a:noFill/>
          <a:ln>
            <a:noFill/>
          </a:ln>
        </p:spPr>
        <p:txBody>
          <a:bodyPr spcFirstLastPara="1" wrap="square" lIns="121900" tIns="60933" rIns="121900" bIns="60933" anchor="t" anchorCtr="0">
            <a:noAutofit/>
          </a:bodyPr>
          <a:lstStyle/>
          <a:p>
            <a:pPr marL="0" indent="0">
              <a:spcBef>
                <a:spcPts val="0"/>
              </a:spcBef>
              <a:buClr>
                <a:schemeClr val="lt1"/>
              </a:buClr>
              <a:buSzPts val="2000"/>
              <a:buNone/>
            </a:pPr>
            <a:r>
              <a:rPr lang="en" sz="2667" b="1">
                <a:solidFill>
                  <a:schemeClr val="lt1"/>
                </a:solidFill>
              </a:rPr>
              <a:t>1. We can deliver and present Online directly to their home</a:t>
            </a:r>
            <a:endParaRPr/>
          </a:p>
        </p:txBody>
      </p:sp>
      <p:sp>
        <p:nvSpPr>
          <p:cNvPr id="891" name="Google Shape;891;p109"/>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22</a:t>
            </a:fld>
            <a:endParaRPr/>
          </a:p>
        </p:txBody>
      </p:sp>
      <p:sp>
        <p:nvSpPr>
          <p:cNvPr id="890" name="Google Shape;890;p109"/>
          <p:cNvSpPr txBox="1"/>
          <p:nvPr/>
        </p:nvSpPr>
        <p:spPr>
          <a:xfrm>
            <a:off x="939800" y="1423478"/>
            <a:ext cx="103251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a:latin typeface="Helvetica Neue"/>
                <a:ea typeface="Helvetica Neue"/>
                <a:cs typeface="Helvetica Neue"/>
                <a:sym typeface="Helvetica Neue"/>
              </a:rPr>
              <a:t>Here’s what makes us different.</a:t>
            </a:r>
            <a:endParaRPr sz="2667" baseline="30000">
              <a:latin typeface="Helvetica Neue"/>
              <a:ea typeface="Helvetica Neue"/>
              <a:cs typeface="Helvetica Neue"/>
              <a:sym typeface="Helvetica Neue"/>
            </a:endParaRPr>
          </a:p>
        </p:txBody>
      </p:sp>
      <p:grpSp>
        <p:nvGrpSpPr>
          <p:cNvPr id="892" name="Google Shape;892;p109"/>
          <p:cNvGrpSpPr/>
          <p:nvPr/>
        </p:nvGrpSpPr>
        <p:grpSpPr>
          <a:xfrm>
            <a:off x="669097" y="3755424"/>
            <a:ext cx="10853819" cy="676501"/>
            <a:chOff x="501823" y="3213876"/>
            <a:chExt cx="8140364" cy="507376"/>
          </a:xfrm>
        </p:grpSpPr>
        <p:sp>
          <p:nvSpPr>
            <p:cNvPr id="893" name="Google Shape;893;p109"/>
            <p:cNvSpPr/>
            <p:nvPr/>
          </p:nvSpPr>
          <p:spPr>
            <a:xfrm rot="-5400000">
              <a:off x="4325613" y="-609914"/>
              <a:ext cx="492783" cy="8140364"/>
            </a:xfrm>
            <a:prstGeom prst="roundRect">
              <a:avLst>
                <a:gd name="adj" fmla="val 5850"/>
              </a:avLst>
            </a:prstGeom>
            <a:solidFill>
              <a:srgbClr val="1C7DB7"/>
            </a:solidFill>
            <a:ln w="38100" cap="flat" cmpd="sng">
              <a:solidFill>
                <a:srgbClr val="1C7DB7"/>
              </a:solidFill>
              <a:prstDash val="solid"/>
              <a:round/>
              <a:headEnd type="none" w="sm" len="sm"/>
              <a:tailEnd type="none" w="sm" len="sm"/>
            </a:ln>
          </p:spPr>
          <p:txBody>
            <a:bodyPr spcFirstLastPara="1" wrap="square" lIns="121900" tIns="60933" rIns="121900" bIns="60933" anchor="ctr" anchorCtr="0">
              <a:noAutofit/>
            </a:bodyPr>
            <a:lstStyle/>
            <a:p>
              <a:pP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894" name="Google Shape;894;p109"/>
            <p:cNvSpPr txBox="1"/>
            <p:nvPr/>
          </p:nvSpPr>
          <p:spPr>
            <a:xfrm>
              <a:off x="848467" y="3261458"/>
              <a:ext cx="7333576" cy="459794"/>
            </a:xfrm>
            <a:prstGeom prst="rect">
              <a:avLst/>
            </a:prstGeom>
            <a:noFill/>
            <a:ln>
              <a:noFill/>
            </a:ln>
          </p:spPr>
          <p:txBody>
            <a:bodyPr spcFirstLastPara="1" wrap="square" lIns="121900" tIns="60933" rIns="121900" bIns="60933" anchor="t" anchorCtr="0">
              <a:noAutofit/>
            </a:bodyPr>
            <a:lstStyle/>
            <a:p>
              <a:pPr defTabSz="1219170" hangingPunct="1">
                <a:buClr>
                  <a:srgbClr val="FFFFFF"/>
                </a:buClr>
                <a:buSzPts val="2000"/>
              </a:pPr>
              <a:r>
                <a:rPr lang="en" sz="2667" b="1" dirty="0">
                  <a:solidFill>
                    <a:srgbClr val="FFFFFF"/>
                  </a:solidFill>
                  <a:latin typeface="Helvetica Neue"/>
                  <a:ea typeface="Helvetica Neue"/>
                  <a:cs typeface="Helvetica Neue"/>
                  <a:sym typeface="Helvetica Neue"/>
                </a:rPr>
                <a:t>3. We provide Ongoing  Financial Education and Follow Up</a:t>
              </a:r>
              <a:endParaRPr sz="1867" dirty="0">
                <a:latin typeface="Arial"/>
                <a:cs typeface="Arial"/>
                <a:sym typeface="Arial"/>
              </a:endParaRPr>
            </a:p>
          </p:txBody>
        </p:sp>
      </p:grpSp>
      <p:grpSp>
        <p:nvGrpSpPr>
          <p:cNvPr id="895" name="Google Shape;895;p109"/>
          <p:cNvGrpSpPr/>
          <p:nvPr/>
        </p:nvGrpSpPr>
        <p:grpSpPr>
          <a:xfrm>
            <a:off x="669100" y="2924919"/>
            <a:ext cx="10853816" cy="657044"/>
            <a:chOff x="501825" y="2429638"/>
            <a:chExt cx="8140362" cy="492783"/>
          </a:xfrm>
        </p:grpSpPr>
        <p:sp>
          <p:nvSpPr>
            <p:cNvPr id="896" name="Google Shape;896;p109"/>
            <p:cNvSpPr/>
            <p:nvPr/>
          </p:nvSpPr>
          <p:spPr>
            <a:xfrm rot="-5400000">
              <a:off x="4325614" y="-1394151"/>
              <a:ext cx="492783" cy="8140362"/>
            </a:xfrm>
            <a:prstGeom prst="roundRect">
              <a:avLst>
                <a:gd name="adj" fmla="val 5850"/>
              </a:avLst>
            </a:prstGeom>
            <a:solidFill>
              <a:srgbClr val="1C7DB7"/>
            </a:solidFill>
            <a:ln w="38100" cap="flat" cmpd="sng">
              <a:solidFill>
                <a:srgbClr val="1C7DB7"/>
              </a:solidFill>
              <a:prstDash val="solid"/>
              <a:round/>
              <a:headEnd type="none" w="sm" len="sm"/>
              <a:tailEnd type="none" w="sm" len="sm"/>
            </a:ln>
          </p:spPr>
          <p:txBody>
            <a:bodyPr spcFirstLastPara="1" wrap="square" lIns="121900" tIns="60933" rIns="121900" bIns="60933" anchor="ctr" anchorCtr="0">
              <a:noAutofit/>
            </a:bodyPr>
            <a:lstStyle/>
            <a:p>
              <a:pP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897" name="Google Shape;897;p109"/>
            <p:cNvSpPr txBox="1"/>
            <p:nvPr/>
          </p:nvSpPr>
          <p:spPr>
            <a:xfrm>
              <a:off x="848467" y="2473807"/>
              <a:ext cx="7793718" cy="374238"/>
            </a:xfrm>
            <a:prstGeom prst="rect">
              <a:avLst/>
            </a:prstGeom>
            <a:noFill/>
            <a:ln>
              <a:noFill/>
            </a:ln>
          </p:spPr>
          <p:txBody>
            <a:bodyPr spcFirstLastPara="1" wrap="square" lIns="121900" tIns="60933" rIns="121900" bIns="60933" anchor="t" anchorCtr="0">
              <a:noAutofit/>
            </a:bodyPr>
            <a:lstStyle/>
            <a:p>
              <a:pPr defTabSz="1219170" hangingPunct="1">
                <a:buClr>
                  <a:srgbClr val="FFFFFF"/>
                </a:buClr>
                <a:buSzPts val="2000"/>
              </a:pPr>
              <a:r>
                <a:rPr lang="en" sz="2667" b="1">
                  <a:solidFill>
                    <a:srgbClr val="FFFFFF"/>
                  </a:solidFill>
                  <a:latin typeface="Helvetica Neue"/>
                  <a:ea typeface="Helvetica Neue"/>
                  <a:cs typeface="Helvetica Neue"/>
                  <a:sym typeface="Helvetica Neue"/>
                </a:rPr>
                <a:t>2. We have all the Financial Products </a:t>
              </a:r>
              <a:endParaRPr sz="1867">
                <a:latin typeface="Arial"/>
                <a:cs typeface="Arial"/>
                <a:sym typeface="Arial"/>
              </a:endParaRPr>
            </a:p>
          </p:txBody>
        </p:sp>
      </p:grpSp>
      <p:sp>
        <p:nvSpPr>
          <p:cNvPr id="898" name="Google Shape;898;p109"/>
          <p:cNvSpPr txBox="1"/>
          <p:nvPr/>
        </p:nvSpPr>
        <p:spPr>
          <a:xfrm>
            <a:off x="958844" y="442431"/>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a:solidFill>
                  <a:srgbClr val="34526F"/>
                </a:solidFill>
                <a:latin typeface="Helvetica Neue"/>
                <a:ea typeface="Helvetica Neue"/>
                <a:cs typeface="Helvetica Neue"/>
                <a:sym typeface="Helvetica Neue"/>
              </a:rPr>
              <a:t>In Summary for Clients</a:t>
            </a:r>
            <a:endParaRPr sz="1867">
              <a:latin typeface="Arial"/>
              <a:cs typeface="Arial"/>
              <a:sym typeface="Arial"/>
            </a:endParaRPr>
          </a:p>
        </p:txBody>
      </p:sp>
      <p:cxnSp>
        <p:nvCxnSpPr>
          <p:cNvPr id="899" name="Google Shape;899;p109"/>
          <p:cNvCxnSpPr/>
          <p:nvPr/>
        </p:nvCxnSpPr>
        <p:spPr>
          <a:xfrm>
            <a:off x="1202645" y="1239892"/>
            <a:ext cx="9786715" cy="0"/>
          </a:xfrm>
          <a:prstGeom prst="straightConnector1">
            <a:avLst/>
          </a:prstGeom>
          <a:noFill/>
          <a:ln w="9525" cap="flat" cmpd="sng">
            <a:solidFill>
              <a:srgbClr val="34526F"/>
            </a:solidFill>
            <a:prstDash val="solid"/>
            <a:round/>
            <a:headEnd type="none" w="sm" len="sm"/>
            <a:tailEnd type="none" w="sm" len="sm"/>
          </a:ln>
        </p:spPr>
      </p:cxnSp>
      <p:sp>
        <p:nvSpPr>
          <p:cNvPr id="900" name="Google Shape;900;p109"/>
          <p:cNvSpPr txBox="1"/>
          <p:nvPr/>
        </p:nvSpPr>
        <p:spPr>
          <a:xfrm>
            <a:off x="669107" y="6384842"/>
            <a:ext cx="10853820" cy="471924"/>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595959"/>
              </a:buClr>
              <a:buSzPts val="1000"/>
            </a:pPr>
            <a:r>
              <a:rPr lang="en" sz="1333">
                <a:solidFill>
                  <a:srgbClr val="595959"/>
                </a:solidFill>
                <a:latin typeface="Arial Narrow"/>
                <a:ea typeface="Arial Narrow"/>
                <a:cs typeface="Arial Narrow"/>
                <a:sym typeface="Arial Narrow"/>
              </a:rPr>
              <a:t>Ownership refers to the conditional right of an eligible RVP to transfer his or her code number to another eligible RVP, subject to the consent of Primerica and subject to terms, conditions and regulatory requirements. The Ownership Program Document and policies located on POL control in all respects.</a:t>
            </a:r>
            <a:endParaRPr sz="1867">
              <a:latin typeface="Arial"/>
              <a:cs typeface="Arial"/>
              <a:sym typeface="Arial"/>
            </a:endParaRPr>
          </a:p>
        </p:txBody>
      </p:sp>
    </p:spTree>
    <p:extLst>
      <p:ext uri="{BB962C8B-B14F-4D97-AF65-F5344CB8AC3E}">
        <p14:creationId xmlns:p14="http://schemas.microsoft.com/office/powerpoint/2010/main" val="1601101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8"/>
                                        </p:tgtEl>
                                        <p:attrNameLst>
                                          <p:attrName>style.visibility</p:attrName>
                                        </p:attrNameLst>
                                      </p:cBhvr>
                                      <p:to>
                                        <p:strVal val="visible"/>
                                      </p:to>
                                    </p:set>
                                    <p:animEffect transition="in" filter="fade">
                                      <p:cBhvr>
                                        <p:cTn id="7" dur="400"/>
                                        <p:tgtEl>
                                          <p:spTgt spid="898"/>
                                        </p:tgtEl>
                                      </p:cBhvr>
                                    </p:animEffect>
                                  </p:childTnLst>
                                </p:cTn>
                              </p:par>
                              <p:par>
                                <p:cTn id="8" presetID="10" presetClass="entr" presetSubtype="0" fill="hold" nodeType="withEffect">
                                  <p:stCondLst>
                                    <p:cond delay="0"/>
                                  </p:stCondLst>
                                  <p:childTnLst>
                                    <p:set>
                                      <p:cBhvr>
                                        <p:cTn id="9" dur="1" fill="hold">
                                          <p:stCondLst>
                                            <p:cond delay="0"/>
                                          </p:stCondLst>
                                        </p:cTn>
                                        <p:tgtEl>
                                          <p:spTgt spid="899"/>
                                        </p:tgtEl>
                                        <p:attrNameLst>
                                          <p:attrName>style.visibility</p:attrName>
                                        </p:attrNameLst>
                                      </p:cBhvr>
                                      <p:to>
                                        <p:strVal val="visible"/>
                                      </p:to>
                                    </p:set>
                                    <p:animEffect transition="in" filter="fade">
                                      <p:cBhvr>
                                        <p:cTn id="10" dur="700"/>
                                        <p:tgtEl>
                                          <p:spTgt spid="899"/>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90"/>
                                        </p:tgtEl>
                                        <p:attrNameLst>
                                          <p:attrName>style.visibility</p:attrName>
                                        </p:attrNameLst>
                                      </p:cBhvr>
                                      <p:to>
                                        <p:strVal val="visible"/>
                                      </p:to>
                                    </p:set>
                                    <p:animEffect transition="in" filter="fade">
                                      <p:cBhvr>
                                        <p:cTn id="14" dur="300"/>
                                        <p:tgtEl>
                                          <p:spTgt spid="89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89">
                                            <p:txEl>
                                              <p:pRg st="0" end="0"/>
                                            </p:txEl>
                                          </p:spTgt>
                                        </p:tgtEl>
                                        <p:attrNameLst>
                                          <p:attrName>style.visibility</p:attrName>
                                        </p:attrNameLst>
                                      </p:cBhvr>
                                      <p:to>
                                        <p:strVal val="visible"/>
                                      </p:to>
                                    </p:set>
                                    <p:animEffect transition="in" filter="fade">
                                      <p:cBhvr>
                                        <p:cTn id="19" dur="300"/>
                                        <p:tgtEl>
                                          <p:spTgt spid="88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88"/>
                                        </p:tgtEl>
                                        <p:attrNameLst>
                                          <p:attrName>style.visibility</p:attrName>
                                        </p:attrNameLst>
                                      </p:cBhvr>
                                      <p:to>
                                        <p:strVal val="visible"/>
                                      </p:to>
                                    </p:set>
                                    <p:animEffect transition="in" filter="fade">
                                      <p:cBhvr>
                                        <p:cTn id="22" dur="300"/>
                                        <p:tgtEl>
                                          <p:spTgt spid="8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5"/>
                                        </p:tgtEl>
                                        <p:attrNameLst>
                                          <p:attrName>style.visibility</p:attrName>
                                        </p:attrNameLst>
                                      </p:cBhvr>
                                      <p:to>
                                        <p:strVal val="visible"/>
                                      </p:to>
                                    </p:set>
                                    <p:animEffect transition="in" filter="fade">
                                      <p:cBhvr>
                                        <p:cTn id="27" dur="300"/>
                                        <p:tgtEl>
                                          <p:spTgt spid="8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2"/>
                                        </p:tgtEl>
                                        <p:attrNameLst>
                                          <p:attrName>style.visibility</p:attrName>
                                        </p:attrNameLst>
                                      </p:cBhvr>
                                      <p:to>
                                        <p:strVal val="visible"/>
                                      </p:to>
                                    </p:set>
                                    <p:animEffect transition="in" filter="fade">
                                      <p:cBhvr>
                                        <p:cTn id="32" dur="300"/>
                                        <p:tgtEl>
                                          <p:spTgt spid="892"/>
                                        </p:tgtEl>
                                      </p:cBhvr>
                                    </p:animEffect>
                                  </p:childTnLst>
                                </p:cTn>
                              </p:par>
                            </p:childTnLst>
                          </p:cTn>
                        </p:par>
                        <p:par>
                          <p:cTn id="33" fill="hold">
                            <p:stCondLst>
                              <p:cond delay="300"/>
                            </p:stCondLst>
                            <p:childTnLst>
                              <p:par>
                                <p:cTn id="34" presetID="1" presetClass="entr" presetSubtype="0" fill="hold" nodeType="afterEffect">
                                  <p:stCondLst>
                                    <p:cond delay="0"/>
                                  </p:stCondLst>
                                  <p:childTnLst>
                                    <p:set>
                                      <p:cBhvr>
                                        <p:cTn id="35" dur="1" fill="hold">
                                          <p:stCondLst>
                                            <p:cond delay="0"/>
                                          </p:stCondLst>
                                        </p:cTn>
                                        <p:tgtEl>
                                          <p:spTgt spid="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23</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a:solidFill>
                  <a:srgbClr val="34526F"/>
                </a:solidFill>
                <a:latin typeface="Helvetica Neue"/>
                <a:ea typeface="Helvetica Neue"/>
                <a:cs typeface="Helvetica Neue"/>
                <a:sym typeface="Helvetica Neue"/>
              </a:rPr>
              <a:t>Bottom Line: The Need Is There</a:t>
            </a:r>
            <a:endParaRPr sz="1867">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Business 101 says find a need and fill it, and Create Opportunities for Others and…</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a:solidFill>
                    <a:srgbClr val="FFFFFF"/>
                  </a:solidFill>
                  <a:latin typeface="Helvetica Neue"/>
                  <a:ea typeface="Helvetica Neue"/>
                  <a:cs typeface="Helvetica Neue"/>
                  <a:sym typeface="Helvetica Neue"/>
                </a:rPr>
                <a:t>Can you see why our clients love us?</a:t>
              </a:r>
              <a:endParaRPr sz="1867">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a:solidFill>
                    <a:srgbClr val="FFFFFF"/>
                  </a:solidFill>
                  <a:latin typeface="Helvetica Neue"/>
                  <a:ea typeface="Helvetica Neue"/>
                  <a:cs typeface="Helvetica Neue"/>
                  <a:sym typeface="Helvetica Neue"/>
                </a:rPr>
                <a:t>Are these financial concepts helpful for everyone?</a:t>
              </a:r>
              <a:endParaRPr sz="1867">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a:solidFill>
                    <a:srgbClr val="FFFFFF"/>
                  </a:solidFill>
                  <a:latin typeface="Helvetica Neue"/>
                  <a:ea typeface="Helvetica Neue"/>
                  <a:cs typeface="Helvetica Neue"/>
                  <a:sym typeface="Helvetica Neue"/>
                </a:rPr>
                <a:t>Is there a need for what we do?</a:t>
              </a:r>
              <a:endParaRPr sz="1867">
                <a:latin typeface="Arial"/>
                <a:cs typeface="Arial"/>
                <a:sym typeface="Arial"/>
              </a:endParaRPr>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a:solidFill>
                    <a:srgbClr val="FFFFFF"/>
                  </a:solidFill>
                  <a:latin typeface="Helvetica Neue"/>
                  <a:ea typeface="Helvetica Neue"/>
                  <a:cs typeface="Helvetica Neue"/>
                  <a:sym typeface="Helvetica Neue"/>
                </a:rPr>
                <a:t>Can you see the Opportunity it creates?</a:t>
              </a:r>
              <a:endParaRPr sz="1867">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a:solidFill>
                  <a:srgbClr val="E4021D"/>
                </a:solidFill>
                <a:latin typeface="Helvetica Neue"/>
                <a:ea typeface="Helvetica Neue"/>
                <a:cs typeface="Helvetica Neue"/>
                <a:sym typeface="Helvetica Neue"/>
              </a:rPr>
              <a:t>You make money. </a:t>
            </a:r>
            <a:endParaRPr sz="1867">
              <a:latin typeface="Arial"/>
              <a:cs typeface="Arial"/>
              <a:sym typeface="Arial"/>
            </a:endParaRPr>
          </a:p>
        </p:txBody>
      </p:sp>
    </p:spTree>
    <p:extLst>
      <p:ext uri="{BB962C8B-B14F-4D97-AF65-F5344CB8AC3E}">
        <p14:creationId xmlns:p14="http://schemas.microsoft.com/office/powerpoint/2010/main" val="2001617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F18E02-9FC0-49C2-BE57-195BEE392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744BE-D448-0549-AFB8-E3791F553465}"/>
              </a:ext>
            </a:extLst>
          </p:cNvPr>
          <p:cNvSpPr>
            <a:spLocks noGrp="1"/>
          </p:cNvSpPr>
          <p:nvPr>
            <p:ph type="ctrTitle"/>
          </p:nvPr>
        </p:nvSpPr>
        <p:spPr>
          <a:xfrm>
            <a:off x="6585882" y="4293517"/>
            <a:ext cx="4805996" cy="1401448"/>
          </a:xfrm>
        </p:spPr>
        <p:txBody>
          <a:bodyPr anchor="t">
            <a:normAutofit/>
          </a:bodyPr>
          <a:lstStyle/>
          <a:p>
            <a:pPr algn="l"/>
            <a:r>
              <a:rPr lang="en-US" sz="4000" dirty="0">
                <a:solidFill>
                  <a:schemeClr val="tx2"/>
                </a:solidFill>
              </a:rPr>
              <a:t>Recap</a:t>
            </a:r>
          </a:p>
        </p:txBody>
      </p:sp>
      <p:sp>
        <p:nvSpPr>
          <p:cNvPr id="3" name="Subtitle 2">
            <a:extLst>
              <a:ext uri="{FF2B5EF4-FFF2-40B4-BE49-F238E27FC236}">
                <a16:creationId xmlns:a16="http://schemas.microsoft.com/office/drawing/2014/main" id="{4C8D508A-F399-9449-94F8-2EA2CC427DB9}"/>
              </a:ext>
            </a:extLst>
          </p:cNvPr>
          <p:cNvSpPr>
            <a:spLocks noGrp="1"/>
          </p:cNvSpPr>
          <p:nvPr>
            <p:ph type="subTitle" idx="1"/>
          </p:nvPr>
        </p:nvSpPr>
        <p:spPr>
          <a:xfrm>
            <a:off x="6585882" y="3403314"/>
            <a:ext cx="4805691" cy="838831"/>
          </a:xfrm>
        </p:spPr>
        <p:txBody>
          <a:bodyPr anchor="b">
            <a:normAutofit/>
          </a:bodyPr>
          <a:lstStyle/>
          <a:p>
            <a:pPr algn="l"/>
            <a:endParaRPr lang="en-US" sz="2000">
              <a:solidFill>
                <a:schemeClr val="tx2"/>
              </a:solidFill>
            </a:endParaRPr>
          </a:p>
        </p:txBody>
      </p:sp>
      <p:pic>
        <p:nvPicPr>
          <p:cNvPr id="5" name="Picture 4">
            <a:extLst>
              <a:ext uri="{FF2B5EF4-FFF2-40B4-BE49-F238E27FC236}">
                <a16:creationId xmlns:a16="http://schemas.microsoft.com/office/drawing/2014/main" id="{BF732347-1E05-4CC1-9803-4A6FE4FA9F8D}"/>
              </a:ext>
            </a:extLst>
          </p:cNvPr>
          <p:cNvPicPr>
            <a:picLocks noChangeAspect="1"/>
          </p:cNvPicPr>
          <p:nvPr/>
        </p:nvPicPr>
        <p:blipFill rotWithShape="1">
          <a:blip r:embed="rId2">
            <a:alphaModFix/>
          </a:blip>
          <a:srcRect l="34134" r="7858"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grpSp>
        <p:nvGrpSpPr>
          <p:cNvPr id="11" name="Group 10">
            <a:extLst>
              <a:ext uri="{FF2B5EF4-FFF2-40B4-BE49-F238E27FC236}">
                <a16:creationId xmlns:a16="http://schemas.microsoft.com/office/drawing/2014/main" id="{DC9608D4-CD9C-4B8B-88DC-8055C0325C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11966"/>
            <a:ext cx="5736223" cy="6346033"/>
            <a:chOff x="4529137" y="1695450"/>
            <a:chExt cx="3134106" cy="3467289"/>
          </a:xfrm>
        </p:grpSpPr>
        <p:sp>
          <p:nvSpPr>
            <p:cNvPr id="16" name="Freeform: Shape 11">
              <a:extLst>
                <a:ext uri="{FF2B5EF4-FFF2-40B4-BE49-F238E27FC236}">
                  <a16:creationId xmlns:a16="http://schemas.microsoft.com/office/drawing/2014/main" id="{07B5C029-26B7-46E5-A729-AB2CB6EB6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811422"/>
              <a:ext cx="2961539" cy="3351127"/>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54AB4E0-C436-423A-9AF4-705F9D929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784984"/>
              <a:ext cx="2972634" cy="3377565"/>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3">
              <a:extLst>
                <a:ext uri="{FF2B5EF4-FFF2-40B4-BE49-F238E27FC236}">
                  <a16:creationId xmlns:a16="http://schemas.microsoft.com/office/drawing/2014/main" id="{3837BBAD-3D46-42DA-AB99-AB6C9739D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784984"/>
              <a:ext cx="2972700" cy="337775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3E86000F-91FB-495F-B2DF-F27198A43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695450"/>
              <a:ext cx="3134106" cy="3467100"/>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3875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B32DCA-5A1E-6942-BB9B-DE7BB1420E4C}"/>
              </a:ext>
            </a:extLst>
          </p:cNvPr>
          <p:cNvSpPr>
            <a:spLocks noGrp="1"/>
          </p:cNvSpPr>
          <p:nvPr>
            <p:ph type="title"/>
          </p:nvPr>
        </p:nvSpPr>
        <p:spPr>
          <a:xfrm>
            <a:off x="793662" y="386930"/>
            <a:ext cx="10066122" cy="1298448"/>
          </a:xfrm>
        </p:spPr>
        <p:txBody>
          <a:bodyPr anchor="b">
            <a:normAutofit/>
          </a:bodyPr>
          <a:lstStyle/>
          <a:p>
            <a:r>
              <a:rPr lang="en-US" dirty="0"/>
              <a:t>Plug into “The Marketing and Training System" and Earn Unlimited Income</a:t>
            </a:r>
          </a:p>
        </p:txBody>
      </p:sp>
      <p:sp>
        <p:nvSpPr>
          <p:cNvPr id="38" name="Rectangle 3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F1C405-A327-9A4A-A55F-C7B56A983AF9}"/>
              </a:ext>
            </a:extLst>
          </p:cNvPr>
          <p:cNvSpPr>
            <a:spLocks noGrp="1"/>
          </p:cNvSpPr>
          <p:nvPr>
            <p:ph idx="1"/>
          </p:nvPr>
        </p:nvSpPr>
        <p:spPr>
          <a:xfrm>
            <a:off x="793661" y="2599509"/>
            <a:ext cx="4530898" cy="3639450"/>
          </a:xfrm>
        </p:spPr>
        <p:txBody>
          <a:bodyPr anchor="ctr">
            <a:normAutofit/>
          </a:bodyPr>
          <a:lstStyle/>
          <a:p>
            <a:pPr lvl="0"/>
            <a:r>
              <a:rPr lang="en-US" sz="2000"/>
              <a:t>Monthly Kickoff First Saturday</a:t>
            </a:r>
          </a:p>
          <a:p>
            <a:pPr lvl="0"/>
            <a:r>
              <a:rPr lang="en-US" sz="2000"/>
              <a:t>Sunday Night Training</a:t>
            </a:r>
          </a:p>
          <a:p>
            <a:pPr lvl="0"/>
            <a:r>
              <a:rPr lang="en-US" sz="2000"/>
              <a:t>Monday- Thursday  Client Series-Links to Invite</a:t>
            </a:r>
          </a:p>
          <a:p>
            <a:pPr lvl="0"/>
            <a:r>
              <a:rPr lang="en-US" sz="2000"/>
              <a:t>Monday-Thursday Business-System Overview-Links to Invite</a:t>
            </a:r>
          </a:p>
          <a:p>
            <a:pPr lvl="0"/>
            <a:r>
              <a:rPr lang="en-US" sz="2000"/>
              <a:t>Tuesday Marketing Webinar</a:t>
            </a:r>
          </a:p>
          <a:p>
            <a:pPr lvl="0"/>
            <a:r>
              <a:rPr lang="en-US" sz="2000"/>
              <a:t>The Entire System is Online and can be accessed and worked from Anywhere</a:t>
            </a:r>
          </a:p>
          <a:p>
            <a:endParaRPr lang="en-US" sz="2000"/>
          </a:p>
        </p:txBody>
      </p:sp>
      <p:pic>
        <p:nvPicPr>
          <p:cNvPr id="24" name="Graphic 23" descr="Laptop">
            <a:extLst>
              <a:ext uri="{FF2B5EF4-FFF2-40B4-BE49-F238E27FC236}">
                <a16:creationId xmlns:a16="http://schemas.microsoft.com/office/drawing/2014/main" id="{E56ED551-38C9-4AD1-BC40-3979518945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48" name="Rectangle 4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00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26</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a:solidFill>
                  <a:srgbClr val="34526F"/>
                </a:solidFill>
                <a:latin typeface="Helvetica Neue"/>
                <a:ea typeface="Helvetica Neue"/>
                <a:cs typeface="Helvetica Neue"/>
                <a:sym typeface="Helvetica Neue"/>
              </a:rPr>
              <a:t>How the Appointment System Works</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Run the System from anywhere and You make Money</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667" b="1" dirty="0">
                  <a:solidFill>
                    <a:srgbClr val="FFFFFF"/>
                  </a:solidFill>
                  <a:latin typeface="Helvetica Neue"/>
                  <a:ea typeface="Helvetica Neue"/>
                  <a:cs typeface="Helvetica Neue"/>
                  <a:sym typeface="Helvetica Neue"/>
                </a:rPr>
                <a:t>Weekly Join the Team Presentation Online</a:t>
              </a:r>
              <a:endParaRPr lang="en-US"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 sz="2667" b="1" dirty="0">
                  <a:solidFill>
                    <a:srgbClr val="FFFFFF"/>
                  </a:solidFill>
                  <a:latin typeface="Helvetica Neue"/>
                  <a:ea typeface="Helvetica Neue"/>
                  <a:cs typeface="Helvetica Neue"/>
                  <a:sym typeface="Helvetica Neue"/>
                </a:rPr>
                <a:t>12 Week Customer Education Series Online</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a:solidFill>
                    <a:schemeClr val="lt1"/>
                  </a:solidFill>
                </a:rPr>
                <a:t>Technology drives the Business- Personal Links to Invite Prospects</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1-1 Follow Up with Zoom and Online Applications</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808951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04"/>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02" name="Google Shape;802;p104"/>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2000"/>
              <a:buNone/>
            </a:pPr>
            <a:r>
              <a:rPr lang="en" sz="2667" b="1">
                <a:solidFill>
                  <a:schemeClr val="lt1"/>
                </a:solidFill>
              </a:rPr>
              <a:t>Online Licensing Training- Life and Securities</a:t>
            </a:r>
            <a:endParaRPr/>
          </a:p>
        </p:txBody>
      </p:sp>
      <p:sp>
        <p:nvSpPr>
          <p:cNvPr id="803" name="Google Shape;803;p104"/>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888888"/>
              </a:buClr>
              <a:buSzPts val="1000"/>
            </a:pPr>
            <a:fld id="{00000000-1234-1234-1234-123412341234}" type="slidenum">
              <a:rPr lang="en">
                <a:solidFill>
                  <a:srgbClr val="888888"/>
                </a:solidFill>
                <a:latin typeface="Calibri"/>
                <a:ea typeface="Calibri"/>
                <a:cs typeface="Calibri"/>
                <a:sym typeface="Calibri"/>
              </a:rPr>
              <a:pPr defTabSz="1219170" hangingPunct="1">
                <a:buClr>
                  <a:srgbClr val="888888"/>
                </a:buClr>
                <a:buSzPts val="1000"/>
              </a:pPr>
              <a:t>27</a:t>
            </a:fld>
            <a:endParaRPr>
              <a:solidFill>
                <a:srgbClr val="888888"/>
              </a:solidFill>
              <a:latin typeface="Calibri"/>
              <a:ea typeface="Calibri"/>
              <a:cs typeface="Calibri"/>
              <a:sym typeface="Calibri"/>
            </a:endParaRPr>
          </a:p>
        </p:txBody>
      </p:sp>
      <p:grpSp>
        <p:nvGrpSpPr>
          <p:cNvPr id="804" name="Google Shape;804;p104"/>
          <p:cNvGrpSpPr/>
          <p:nvPr/>
        </p:nvGrpSpPr>
        <p:grpSpPr>
          <a:xfrm>
            <a:off x="669097" y="4385818"/>
            <a:ext cx="10853819" cy="690911"/>
            <a:chOff x="501823" y="3305744"/>
            <a:chExt cx="8140364" cy="518183"/>
          </a:xfrm>
        </p:grpSpPr>
        <p:sp>
          <p:nvSpPr>
            <p:cNvPr id="805" name="Google Shape;805;p104"/>
            <p:cNvSpPr/>
            <p:nvPr/>
          </p:nvSpPr>
          <p:spPr>
            <a:xfrm rot="-5400000">
              <a:off x="4312913" y="-505346"/>
              <a:ext cx="518183" cy="8140364"/>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06" name="Google Shape;806;p104"/>
            <p:cNvSpPr txBox="1"/>
            <p:nvPr/>
          </p:nvSpPr>
          <p:spPr>
            <a:xfrm>
              <a:off x="601656" y="3322724"/>
              <a:ext cx="794069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a:solidFill>
                    <a:srgbClr val="FFFFFF"/>
                  </a:solidFill>
                  <a:latin typeface="Helvetica Neue"/>
                  <a:ea typeface="Helvetica Neue"/>
                  <a:cs typeface="Helvetica Neue"/>
                  <a:sym typeface="Helvetica Neue"/>
                </a:rPr>
                <a:t>Weekly 1 Hour Marketing Training- Zoom</a:t>
              </a:r>
              <a:endParaRPr sz="1867">
                <a:latin typeface="Arial"/>
                <a:cs typeface="Arial"/>
                <a:sym typeface="Arial"/>
              </a:endParaRPr>
            </a:p>
          </p:txBody>
        </p:sp>
      </p:grpSp>
      <p:grpSp>
        <p:nvGrpSpPr>
          <p:cNvPr id="807" name="Google Shape;807;p104"/>
          <p:cNvGrpSpPr/>
          <p:nvPr/>
        </p:nvGrpSpPr>
        <p:grpSpPr>
          <a:xfrm>
            <a:off x="669087" y="3321470"/>
            <a:ext cx="10853827" cy="766743"/>
            <a:chOff x="501817" y="2532314"/>
            <a:chExt cx="8140370" cy="575057"/>
          </a:xfrm>
        </p:grpSpPr>
        <p:sp>
          <p:nvSpPr>
            <p:cNvPr id="808" name="Google Shape;808;p104"/>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09" name="Google Shape;809;p104"/>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a:solidFill>
                    <a:srgbClr val="FFFFFF"/>
                  </a:solidFill>
                  <a:latin typeface="Helvetica Neue"/>
                  <a:ea typeface="Helvetica Neue"/>
                  <a:cs typeface="Helvetica Neue"/>
                  <a:sym typeface="Helvetica Neue"/>
                </a:rPr>
                <a:t>Weekly 2 Hour Product Training Online- Zoom</a:t>
              </a:r>
              <a:endParaRPr sz="1867">
                <a:latin typeface="Arial"/>
                <a:cs typeface="Arial"/>
                <a:sym typeface="Arial"/>
              </a:endParaRPr>
            </a:p>
          </p:txBody>
        </p:sp>
      </p:grpSp>
      <p:sp>
        <p:nvSpPr>
          <p:cNvPr id="810" name="Google Shape;810;p104"/>
          <p:cNvSpPr txBox="1"/>
          <p:nvPr/>
        </p:nvSpPr>
        <p:spPr>
          <a:xfrm>
            <a:off x="401764" y="442422"/>
            <a:ext cx="11388477"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000"/>
            </a:pPr>
            <a:r>
              <a:rPr lang="en" sz="2667">
                <a:solidFill>
                  <a:srgbClr val="34526F"/>
                </a:solidFill>
                <a:latin typeface="Helvetica Neue"/>
                <a:ea typeface="Helvetica Neue"/>
                <a:cs typeface="Helvetica Neue"/>
                <a:sym typeface="Helvetica Neue"/>
              </a:rPr>
              <a:t>How the Training Works- Technology drives the Training- Zoom </a:t>
            </a:r>
            <a:endParaRPr sz="1867">
              <a:latin typeface="Arial"/>
              <a:cs typeface="Arial"/>
              <a:sym typeface="Arial"/>
            </a:endParaRPr>
          </a:p>
        </p:txBody>
      </p:sp>
      <p:cxnSp>
        <p:nvCxnSpPr>
          <p:cNvPr id="811" name="Google Shape;811;p104"/>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12" name="Google Shape;812;p104"/>
          <p:cNvSpPr txBox="1"/>
          <p:nvPr/>
        </p:nvSpPr>
        <p:spPr>
          <a:xfrm>
            <a:off x="508000" y="1459496"/>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endParaRPr sz="2667" baseline="30000">
              <a:latin typeface="Helvetica Neue"/>
              <a:ea typeface="Helvetica Neue"/>
              <a:cs typeface="Helvetica Neue"/>
              <a:sym typeface="Helvetica Neue"/>
            </a:endParaRPr>
          </a:p>
        </p:txBody>
      </p:sp>
      <p:sp>
        <p:nvSpPr>
          <p:cNvPr id="813" name="Google Shape;813;p104"/>
          <p:cNvSpPr txBox="1"/>
          <p:nvPr/>
        </p:nvSpPr>
        <p:spPr>
          <a:xfrm>
            <a:off x="0" y="5575121"/>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000000"/>
              </a:buClr>
              <a:buSzPts val="2000"/>
            </a:pPr>
            <a:endParaRPr sz="2667">
              <a:solidFill>
                <a:srgbClr val="FF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137252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fade">
                                      <p:cBhvr>
                                        <p:cTn id="7" dur="400"/>
                                        <p:tgtEl>
                                          <p:spTgt spid="810"/>
                                        </p:tgtEl>
                                      </p:cBhvr>
                                    </p:animEffect>
                                  </p:childTnLst>
                                </p:cTn>
                              </p:par>
                              <p:par>
                                <p:cTn id="8" presetID="10" presetClass="entr" presetSubtype="0" fill="hold" nodeType="withEffect">
                                  <p:stCondLst>
                                    <p:cond delay="0"/>
                                  </p:stCondLst>
                                  <p:childTnLst>
                                    <p:set>
                                      <p:cBhvr>
                                        <p:cTn id="9" dur="1" fill="hold">
                                          <p:stCondLst>
                                            <p:cond delay="0"/>
                                          </p:stCondLst>
                                        </p:cTn>
                                        <p:tgtEl>
                                          <p:spTgt spid="811"/>
                                        </p:tgtEl>
                                        <p:attrNameLst>
                                          <p:attrName>style.visibility</p:attrName>
                                        </p:attrNameLst>
                                      </p:cBhvr>
                                      <p:to>
                                        <p:strVal val="visible"/>
                                      </p:to>
                                    </p:set>
                                    <p:animEffect transition="in" filter="fade">
                                      <p:cBhvr>
                                        <p:cTn id="10" dur="700"/>
                                        <p:tgtEl>
                                          <p:spTgt spid="811"/>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12"/>
                                        </p:tgtEl>
                                        <p:attrNameLst>
                                          <p:attrName>style.visibility</p:attrName>
                                        </p:attrNameLst>
                                      </p:cBhvr>
                                      <p:to>
                                        <p:strVal val="visible"/>
                                      </p:to>
                                    </p:set>
                                    <p:animEffect transition="in" filter="fade">
                                      <p:cBhvr>
                                        <p:cTn id="14" dur="300"/>
                                        <p:tgtEl>
                                          <p:spTgt spid="8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02">
                                            <p:txEl>
                                              <p:pRg st="0" end="0"/>
                                            </p:txEl>
                                          </p:spTgt>
                                        </p:tgtEl>
                                        <p:attrNameLst>
                                          <p:attrName>style.visibility</p:attrName>
                                        </p:attrNameLst>
                                      </p:cBhvr>
                                      <p:to>
                                        <p:strVal val="visible"/>
                                      </p:to>
                                    </p:set>
                                    <p:animEffect transition="in" filter="fade">
                                      <p:cBhvr>
                                        <p:cTn id="19" dur="300"/>
                                        <p:tgtEl>
                                          <p:spTgt spid="80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01"/>
                                        </p:tgtEl>
                                        <p:attrNameLst>
                                          <p:attrName>style.visibility</p:attrName>
                                        </p:attrNameLst>
                                      </p:cBhvr>
                                      <p:to>
                                        <p:strVal val="visible"/>
                                      </p:to>
                                    </p:set>
                                    <p:animEffect transition="in" filter="fade">
                                      <p:cBhvr>
                                        <p:cTn id="22" dur="300"/>
                                        <p:tgtEl>
                                          <p:spTgt spid="8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7"/>
                                        </p:tgtEl>
                                        <p:attrNameLst>
                                          <p:attrName>style.visibility</p:attrName>
                                        </p:attrNameLst>
                                      </p:cBhvr>
                                      <p:to>
                                        <p:strVal val="visible"/>
                                      </p:to>
                                    </p:set>
                                    <p:animEffect transition="in" filter="fade">
                                      <p:cBhvr>
                                        <p:cTn id="27" dur="300"/>
                                        <p:tgtEl>
                                          <p:spTgt spid="8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4"/>
                                        </p:tgtEl>
                                        <p:attrNameLst>
                                          <p:attrName>style.visibility</p:attrName>
                                        </p:attrNameLst>
                                      </p:cBhvr>
                                      <p:to>
                                        <p:strVal val="visible"/>
                                      </p:to>
                                    </p:set>
                                    <p:animEffect transition="in" filter="fade">
                                      <p:cBhvr>
                                        <p:cTn id="32" dur="300"/>
                                        <p:tgtEl>
                                          <p:spTgt spid="8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3"/>
                                        </p:tgtEl>
                                        <p:attrNameLst>
                                          <p:attrName>style.visibility</p:attrName>
                                        </p:attrNameLst>
                                      </p:cBhvr>
                                      <p:to>
                                        <p:strVal val="visible"/>
                                      </p:to>
                                    </p:set>
                                    <p:animEffect transition="in" filter="fade">
                                      <p:cBhvr>
                                        <p:cTn id="37" dur="300"/>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9E11DD7-7FD1-F344-B5DE-C87F3743C5D8}"/>
              </a:ext>
            </a:extLst>
          </p:cNvPr>
          <p:cNvSpPr>
            <a:spLocks noGrp="1"/>
          </p:cNvSpPr>
          <p:nvPr>
            <p:ph type="ctrTitle"/>
          </p:nvPr>
        </p:nvSpPr>
        <p:spPr>
          <a:xfrm>
            <a:off x="1094095" y="851517"/>
            <a:ext cx="5238466" cy="2991416"/>
          </a:xfrm>
        </p:spPr>
        <p:txBody>
          <a:bodyPr anchor="b">
            <a:normAutofit/>
          </a:bodyPr>
          <a:lstStyle/>
          <a:p>
            <a:pPr algn="l"/>
            <a:r>
              <a:rPr lang="en-US"/>
              <a:t>Earnings Opportunities</a:t>
            </a:r>
          </a:p>
        </p:txBody>
      </p:sp>
      <p:sp>
        <p:nvSpPr>
          <p:cNvPr id="5" name="Subtitle 4">
            <a:extLst>
              <a:ext uri="{FF2B5EF4-FFF2-40B4-BE49-F238E27FC236}">
                <a16:creationId xmlns:a16="http://schemas.microsoft.com/office/drawing/2014/main" id="{81D82329-59CE-C44D-9E08-693AD00D003A}"/>
              </a:ext>
            </a:extLst>
          </p:cNvPr>
          <p:cNvSpPr>
            <a:spLocks noGrp="1"/>
          </p:cNvSpPr>
          <p:nvPr>
            <p:ph type="subTitle" idx="1"/>
          </p:nvPr>
        </p:nvSpPr>
        <p:spPr>
          <a:xfrm>
            <a:off x="1094096" y="3842932"/>
            <a:ext cx="4167115" cy="2163551"/>
          </a:xfrm>
        </p:spPr>
        <p:txBody>
          <a:bodyPr anchor="t">
            <a:normAutofit/>
          </a:bodyPr>
          <a:lstStyle/>
          <a:p>
            <a:pPr algn="l"/>
            <a:endParaRPr lang="en-US" dirty="0"/>
          </a:p>
        </p:txBody>
      </p:sp>
      <p:sp>
        <p:nvSpPr>
          <p:cNvPr id="16" name="Freeform: Shape 1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Money">
            <a:extLst>
              <a:ext uri="{FF2B5EF4-FFF2-40B4-BE49-F238E27FC236}">
                <a16:creationId xmlns:a16="http://schemas.microsoft.com/office/drawing/2014/main" id="{71F09775-C81F-4B5A-9542-3067F24E02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2830465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41AE-EF37-EF46-AE7B-495D91E442EC}"/>
              </a:ext>
            </a:extLst>
          </p:cNvPr>
          <p:cNvSpPr>
            <a:spLocks noGrp="1"/>
          </p:cNvSpPr>
          <p:nvPr>
            <p:ph type="title"/>
          </p:nvPr>
        </p:nvSpPr>
        <p:spPr/>
        <p:txBody>
          <a:bodyPr vert="horz" lIns="91440" tIns="45720" rIns="91440" bIns="45720" rtlCol="0" anchor="ctr">
            <a:normAutofit/>
          </a:bodyPr>
          <a:lstStyle/>
          <a:p>
            <a:r>
              <a:rPr lang="en-US" sz="3700"/>
              <a:t>Term Life Insurance Compensation</a:t>
            </a:r>
          </a:p>
        </p:txBody>
      </p:sp>
      <p:sp>
        <p:nvSpPr>
          <p:cNvPr id="8" name="Content Placeholder 7">
            <a:extLst>
              <a:ext uri="{FF2B5EF4-FFF2-40B4-BE49-F238E27FC236}">
                <a16:creationId xmlns:a16="http://schemas.microsoft.com/office/drawing/2014/main" id="{83C548C6-B26A-AF41-A416-EFBF021AE05A}"/>
              </a:ext>
            </a:extLst>
          </p:cNvPr>
          <p:cNvSpPr>
            <a:spLocks noGrp="1"/>
          </p:cNvSpPr>
          <p:nvPr>
            <p:ph sz="half" idx="1"/>
          </p:nvPr>
        </p:nvSpPr>
        <p:spPr/>
        <p:txBody>
          <a:bodyPr/>
          <a:lstStyle/>
          <a:p>
            <a:r>
              <a:rPr lang="en-US" dirty="0"/>
              <a:t>Age 35</a:t>
            </a:r>
          </a:p>
          <a:p>
            <a:r>
              <a:rPr lang="en-US" dirty="0"/>
              <a:t>30 Year level premium</a:t>
            </a:r>
          </a:p>
          <a:p>
            <a:endParaRPr lang="en-US" dirty="0"/>
          </a:p>
          <a:p>
            <a:r>
              <a:rPr lang="en-US" dirty="0">
                <a:highlight>
                  <a:srgbClr val="00FFFF"/>
                </a:highlight>
              </a:rPr>
              <a:t>$1,000,000 Death Benefit</a:t>
            </a:r>
          </a:p>
          <a:p>
            <a:pPr marL="0" indent="0">
              <a:buNone/>
            </a:pPr>
            <a:endParaRPr lang="en-US" dirty="0">
              <a:highlight>
                <a:srgbClr val="00FFFF"/>
              </a:highlight>
            </a:endParaRPr>
          </a:p>
          <a:p>
            <a:r>
              <a:rPr lang="en-US" dirty="0">
                <a:highlight>
                  <a:srgbClr val="FFFF00"/>
                </a:highlight>
              </a:rPr>
              <a:t>Monthly Cost $99.29 </a:t>
            </a:r>
            <a:endParaRPr lang="en-US" sz="2000" dirty="0">
              <a:highlight>
                <a:srgbClr val="FFFF00"/>
              </a:highlight>
            </a:endParaRPr>
          </a:p>
          <a:p>
            <a:endParaRPr lang="en-US" dirty="0"/>
          </a:p>
        </p:txBody>
      </p:sp>
      <p:pic>
        <p:nvPicPr>
          <p:cNvPr id="10" name="Content Placeholder 9" descr="A screenshot of a cell phone&#10;&#10;Description automatically generated">
            <a:extLst>
              <a:ext uri="{FF2B5EF4-FFF2-40B4-BE49-F238E27FC236}">
                <a16:creationId xmlns:a16="http://schemas.microsoft.com/office/drawing/2014/main" id="{9D03E77B-119E-4C40-BF2A-3506ED7C89B5}"/>
              </a:ext>
            </a:extLst>
          </p:cNvPr>
          <p:cNvPicPr>
            <a:picLocks noGrp="1" noChangeAspect="1"/>
          </p:cNvPicPr>
          <p:nvPr>
            <p:ph sz="half" idx="2"/>
          </p:nvPr>
        </p:nvPicPr>
        <p:blipFill>
          <a:blip r:embed="rId2"/>
          <a:stretch>
            <a:fillRect/>
          </a:stretch>
        </p:blipFill>
        <p:spPr>
          <a:xfrm>
            <a:off x="5756422" y="1825625"/>
            <a:ext cx="4752828" cy="3439319"/>
          </a:xfrm>
        </p:spPr>
      </p:pic>
      <p:pic>
        <p:nvPicPr>
          <p:cNvPr id="12" name="Picture 11">
            <a:extLst>
              <a:ext uri="{FF2B5EF4-FFF2-40B4-BE49-F238E27FC236}">
                <a16:creationId xmlns:a16="http://schemas.microsoft.com/office/drawing/2014/main" id="{4F696CFF-E91A-3341-B954-118E629F6C68}"/>
              </a:ext>
            </a:extLst>
          </p:cNvPr>
          <p:cNvPicPr>
            <a:picLocks noChangeAspect="1"/>
          </p:cNvPicPr>
          <p:nvPr/>
        </p:nvPicPr>
        <p:blipFill>
          <a:blip r:embed="rId3"/>
          <a:stretch>
            <a:fillRect/>
          </a:stretch>
        </p:blipFill>
        <p:spPr>
          <a:xfrm>
            <a:off x="5057922" y="2260998"/>
            <a:ext cx="698500" cy="2914650"/>
          </a:xfrm>
          <a:prstGeom prst="rect">
            <a:avLst/>
          </a:prstGeom>
        </p:spPr>
      </p:pic>
    </p:spTree>
    <p:extLst>
      <p:ext uri="{BB962C8B-B14F-4D97-AF65-F5344CB8AC3E}">
        <p14:creationId xmlns:p14="http://schemas.microsoft.com/office/powerpoint/2010/main" val="140831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BBF9EB-9754-9642-9152-5314656758B7}"/>
              </a:ext>
            </a:extLst>
          </p:cNvPr>
          <p:cNvSpPr>
            <a:spLocks noGrp="1"/>
          </p:cNvSpPr>
          <p:nvPr>
            <p:ph type="title"/>
          </p:nvPr>
        </p:nvSpPr>
        <p:spPr>
          <a:xfrm>
            <a:off x="7763256" y="1122363"/>
            <a:ext cx="3834384" cy="2902882"/>
          </a:xfrm>
        </p:spPr>
        <p:txBody>
          <a:bodyPr vert="horz" lIns="91440" tIns="45720" rIns="91440" bIns="45720" rtlCol="0" anchor="b">
            <a:normAutofit/>
          </a:bodyPr>
          <a:lstStyle/>
          <a:p>
            <a:r>
              <a:rPr lang="en-US" sz="4800" dirty="0"/>
              <a:t>The World is Changing……..Are you Changing?</a:t>
            </a:r>
          </a:p>
        </p:txBody>
      </p:sp>
      <p:pic>
        <p:nvPicPr>
          <p:cNvPr id="13" name="Content Placeholder 12" descr="A vase of flowers sitting on a desk&#10;&#10;Description automatically generated">
            <a:extLst>
              <a:ext uri="{FF2B5EF4-FFF2-40B4-BE49-F238E27FC236}">
                <a16:creationId xmlns:a16="http://schemas.microsoft.com/office/drawing/2014/main" id="{F1205E87-49AD-474C-ABD0-ABC4484A807D}"/>
              </a:ext>
            </a:extLst>
          </p:cNvPr>
          <p:cNvPicPr>
            <a:picLocks noGrp="1" noChangeAspect="1"/>
          </p:cNvPicPr>
          <p:nvPr>
            <p:ph idx="1"/>
          </p:nvPr>
        </p:nvPicPr>
        <p:blipFill rotWithShape="1">
          <a:blip r:embed="rId2"/>
          <a:srcRect r="3359" b="-2"/>
          <a:stretch/>
        </p:blipFill>
        <p:spPr>
          <a:xfrm>
            <a:off x="509517" y="576072"/>
            <a:ext cx="6692560" cy="5522976"/>
          </a:xfrm>
          <a:prstGeom prst="rect">
            <a:avLst/>
          </a:prstGeom>
        </p:spPr>
      </p:pic>
    </p:spTree>
    <p:extLst>
      <p:ext uri="{BB962C8B-B14F-4D97-AF65-F5344CB8AC3E}">
        <p14:creationId xmlns:p14="http://schemas.microsoft.com/office/powerpoint/2010/main" val="3391005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48134-3566-7A4C-91B7-95996755F0B3}"/>
              </a:ext>
            </a:extLst>
          </p:cNvPr>
          <p:cNvSpPr>
            <a:spLocks noGrp="1"/>
          </p:cNvSpPr>
          <p:nvPr>
            <p:ph type="ctrTitle"/>
          </p:nvPr>
        </p:nvSpPr>
        <p:spPr/>
        <p:txBody>
          <a:bodyPr vert="horz" lIns="91440" tIns="45720" rIns="91440" bIns="45720" rtlCol="0" anchor="b">
            <a:normAutofit fontScale="90000"/>
          </a:bodyPr>
          <a:lstStyle/>
          <a:p>
            <a:pPr algn="ctr"/>
            <a:r>
              <a:rPr lang="en-US" sz="4800" b="1" dirty="0">
                <a:solidFill>
                  <a:schemeClr val="accent1"/>
                </a:solidFill>
              </a:rPr>
              <a:t>Term Life Insurance Earnings </a:t>
            </a:r>
            <a:br>
              <a:rPr lang="en-US" sz="3600" b="1" dirty="0">
                <a:solidFill>
                  <a:schemeClr val="accent1"/>
                </a:solidFill>
              </a:rPr>
            </a:br>
            <a:r>
              <a:rPr lang="en-US" sz="3600" b="1" dirty="0">
                <a:solidFill>
                  <a:schemeClr val="accent1"/>
                </a:solidFill>
              </a:rPr>
              <a:t>Starting at  </a:t>
            </a:r>
            <a:r>
              <a:rPr lang="en-US" sz="3600" b="1" dirty="0">
                <a:solidFill>
                  <a:schemeClr val="accent1"/>
                </a:solidFill>
                <a:highlight>
                  <a:srgbClr val="FFFF00"/>
                </a:highlight>
              </a:rPr>
              <a:t>$276.45 </a:t>
            </a:r>
            <a:r>
              <a:rPr lang="en-US" sz="3600" b="1" dirty="0">
                <a:solidFill>
                  <a:schemeClr val="accent1"/>
                </a:solidFill>
              </a:rPr>
              <a:t>Per Transaction to </a:t>
            </a:r>
            <a:r>
              <a:rPr lang="en-US" sz="3600" b="1" dirty="0">
                <a:solidFill>
                  <a:schemeClr val="accent1"/>
                </a:solidFill>
                <a:highlight>
                  <a:srgbClr val="FFFF00"/>
                </a:highlight>
              </a:rPr>
              <a:t>$1,216.38 </a:t>
            </a:r>
            <a:r>
              <a:rPr lang="en-US" sz="3600" b="1" dirty="0">
                <a:solidFill>
                  <a:schemeClr val="accent1"/>
                </a:solidFill>
              </a:rPr>
              <a:t>as an RVP</a:t>
            </a:r>
            <a:br>
              <a:rPr lang="en-US" sz="3600" b="1" dirty="0">
                <a:solidFill>
                  <a:schemeClr val="accent1"/>
                </a:solidFill>
              </a:rPr>
            </a:br>
            <a:r>
              <a:rPr lang="en-US" sz="3600" b="1" dirty="0">
                <a:solidFill>
                  <a:schemeClr val="accent1"/>
                </a:solidFill>
                <a:highlight>
                  <a:srgbClr val="FFFF00"/>
                </a:highlight>
              </a:rPr>
              <a:t>The Entire Application is done online through Zoom</a:t>
            </a:r>
          </a:p>
        </p:txBody>
      </p:sp>
      <p:sp>
        <p:nvSpPr>
          <p:cNvPr id="6" name="Subtitle 5">
            <a:extLst>
              <a:ext uri="{FF2B5EF4-FFF2-40B4-BE49-F238E27FC236}">
                <a16:creationId xmlns:a16="http://schemas.microsoft.com/office/drawing/2014/main" id="{EE4095CA-F079-154A-81A8-3F368B2ED0B9}"/>
              </a:ext>
            </a:extLst>
          </p:cNvPr>
          <p:cNvSpPr>
            <a:spLocks noGrp="1"/>
          </p:cNvSpPr>
          <p:nvPr>
            <p:ph type="subTitle" idx="1"/>
          </p:nvPr>
        </p:nvSpPr>
        <p:spPr>
          <a:xfrm>
            <a:off x="1524000" y="4032250"/>
            <a:ext cx="9144000" cy="1655762"/>
          </a:xfrm>
        </p:spPr>
        <p:txBody>
          <a:bodyPr>
            <a:normAutofit/>
          </a:bodyPr>
          <a:lstStyle/>
          <a:p>
            <a:r>
              <a:rPr lang="en-US" sz="3600" dirty="0"/>
              <a:t>If you could Earn between $276 and $1,216 Each time you helped a family would that interest you?</a:t>
            </a:r>
          </a:p>
        </p:txBody>
      </p:sp>
    </p:spTree>
    <p:extLst>
      <p:ext uri="{BB962C8B-B14F-4D97-AF65-F5344CB8AC3E}">
        <p14:creationId xmlns:p14="http://schemas.microsoft.com/office/powerpoint/2010/main" val="102586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05"/>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20" name="Google Shape;820;p105"/>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1400"/>
              <a:buNone/>
            </a:pPr>
            <a:r>
              <a:rPr lang="en" sz="1867" b="1" dirty="0">
                <a:solidFill>
                  <a:schemeClr val="lt1"/>
                </a:solidFill>
              </a:rPr>
              <a:t>$99 Per Month Term Policy Pays a One Time Commission of $276-$1.216 </a:t>
            </a:r>
            <a:endParaRPr dirty="0"/>
          </a:p>
        </p:txBody>
      </p:sp>
      <p:sp>
        <p:nvSpPr>
          <p:cNvPr id="821" name="Google Shape;821;p105"/>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888888"/>
              </a:buClr>
              <a:buSzPts val="1000"/>
            </a:pPr>
            <a:fld id="{00000000-1234-1234-1234-123412341234}" type="slidenum">
              <a:rPr lang="en">
                <a:solidFill>
                  <a:srgbClr val="888888"/>
                </a:solidFill>
                <a:latin typeface="Calibri"/>
                <a:ea typeface="Calibri"/>
                <a:cs typeface="Calibri"/>
                <a:sym typeface="Calibri"/>
              </a:rPr>
              <a:pPr defTabSz="1219170" hangingPunct="1">
                <a:buClr>
                  <a:srgbClr val="888888"/>
                </a:buClr>
                <a:buSzPts val="1000"/>
              </a:pPr>
              <a:t>31</a:t>
            </a:fld>
            <a:endParaRPr>
              <a:solidFill>
                <a:srgbClr val="888888"/>
              </a:solidFill>
              <a:latin typeface="Calibri"/>
              <a:ea typeface="Calibri"/>
              <a:cs typeface="Calibri"/>
              <a:sym typeface="Calibri"/>
            </a:endParaRPr>
          </a:p>
        </p:txBody>
      </p:sp>
      <p:grpSp>
        <p:nvGrpSpPr>
          <p:cNvPr id="822" name="Google Shape;822;p105"/>
          <p:cNvGrpSpPr/>
          <p:nvPr/>
        </p:nvGrpSpPr>
        <p:grpSpPr>
          <a:xfrm>
            <a:off x="669087" y="3321470"/>
            <a:ext cx="10853827" cy="766743"/>
            <a:chOff x="501817" y="2532314"/>
            <a:chExt cx="8140370" cy="575057"/>
          </a:xfrm>
        </p:grpSpPr>
        <p:sp>
          <p:nvSpPr>
            <p:cNvPr id="823" name="Google Shape;823;p105"/>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24" name="Google Shape;824;p105"/>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1400"/>
              </a:pPr>
              <a:r>
                <a:rPr lang="en" sz="1867" b="1">
                  <a:solidFill>
                    <a:srgbClr val="FFFFFF"/>
                  </a:solidFill>
                  <a:latin typeface="Helvetica Neue"/>
                  <a:ea typeface="Helvetica Neue"/>
                  <a:cs typeface="Helvetica Neue"/>
                  <a:sym typeface="Helvetica Neue"/>
                </a:rPr>
                <a:t> $500 Per Month Investment Pays a Recurring Commission of $7-$15 per month</a:t>
              </a:r>
              <a:endParaRPr sz="1867">
                <a:latin typeface="Arial"/>
                <a:cs typeface="Arial"/>
                <a:sym typeface="Arial"/>
              </a:endParaRPr>
            </a:p>
          </p:txBody>
        </p:sp>
      </p:grpSp>
      <p:sp>
        <p:nvSpPr>
          <p:cNvPr id="825" name="Google Shape;825;p105"/>
          <p:cNvSpPr txBox="1"/>
          <p:nvPr/>
        </p:nvSpPr>
        <p:spPr>
          <a:xfrm>
            <a:off x="401764" y="442422"/>
            <a:ext cx="11388477"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2800" dirty="0">
                <a:solidFill>
                  <a:srgbClr val="34526F"/>
                </a:solidFill>
                <a:latin typeface="Helvetica Neue"/>
                <a:ea typeface="Helvetica Neue"/>
                <a:cs typeface="Helvetica Neue"/>
                <a:sym typeface="Helvetica Neue"/>
              </a:rPr>
              <a:t>Add a Mutual Fund to the Term Insurance</a:t>
            </a:r>
            <a:endParaRPr dirty="0">
              <a:latin typeface="Arial"/>
              <a:cs typeface="Arial"/>
              <a:sym typeface="Arial"/>
            </a:endParaRPr>
          </a:p>
        </p:txBody>
      </p:sp>
      <p:cxnSp>
        <p:nvCxnSpPr>
          <p:cNvPr id="826" name="Google Shape;826;p105"/>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27" name="Google Shape;827;p105"/>
          <p:cNvSpPr txBox="1"/>
          <p:nvPr/>
        </p:nvSpPr>
        <p:spPr>
          <a:xfrm>
            <a:off x="508000" y="1459496"/>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a:latin typeface="Helvetica Neue"/>
                <a:ea typeface="Helvetica Neue"/>
                <a:cs typeface="Helvetica Neue"/>
                <a:sym typeface="Helvetica Neue"/>
              </a:rPr>
              <a:t>Approximate Monthly Spend Per Client $500-$1,000 Per Month</a:t>
            </a:r>
            <a:endParaRPr sz="2667" baseline="30000" dirty="0">
              <a:latin typeface="Helvetica Neue"/>
              <a:ea typeface="Helvetica Neue"/>
              <a:cs typeface="Helvetica Neue"/>
              <a:sym typeface="Helvetica Neue"/>
            </a:endParaRPr>
          </a:p>
        </p:txBody>
      </p:sp>
      <p:sp>
        <p:nvSpPr>
          <p:cNvPr id="828" name="Google Shape;828;p105"/>
          <p:cNvSpPr txBox="1"/>
          <p:nvPr/>
        </p:nvSpPr>
        <p:spPr>
          <a:xfrm>
            <a:off x="0" y="5575121"/>
            <a:ext cx="12192000" cy="592667"/>
          </a:xfrm>
          <a:prstGeom prst="rect">
            <a:avLst/>
          </a:prstGeom>
          <a:noFill/>
          <a:ln>
            <a:noFill/>
          </a:ln>
        </p:spPr>
        <p:txBody>
          <a:bodyPr spcFirstLastPara="1" wrap="square" lIns="121900" tIns="60933" rIns="121900" bIns="60933" anchor="ctr" anchorCtr="0">
            <a:noAutofit/>
          </a:bodyPr>
          <a:lstStyle/>
          <a:p>
            <a:pPr>
              <a:lnSpc>
                <a:spcPts val="1000"/>
              </a:lnSpc>
              <a:spcBef>
                <a:spcPts val="600"/>
              </a:spcBef>
              <a:spcAft>
                <a:spcPts val="0"/>
              </a:spcAft>
            </a:pPr>
            <a:r>
              <a:rPr lang="en-US" sz="1200" i="1" dirty="0">
                <a:solidFill>
                  <a:schemeClr val="bg1">
                    <a:lumMod val="50000"/>
                  </a:schemeClr>
                </a:solidFill>
                <a:cs typeface="Arial Narrow"/>
              </a:rPr>
              <a:t>From January 1 through December 31, 2017, Primerica paid cash flow to its North American sales force at an average of $6,030, which includes commissions paid on all lines of business to licensed representatives. Figures include U.S. and Canadian dollars remaining in the local currency earned by the representative, not adjusted for exchange rates.</a:t>
            </a:r>
            <a:endParaRPr lang="en-US" sz="1200" dirty="0">
              <a:solidFill>
                <a:schemeClr val="bg1">
                  <a:lumMod val="50000"/>
                </a:schemeClr>
              </a:solidFill>
              <a:cs typeface="Arial Narrow"/>
            </a:endParaRPr>
          </a:p>
        </p:txBody>
      </p:sp>
    </p:spTree>
    <p:extLst>
      <p:ext uri="{BB962C8B-B14F-4D97-AF65-F5344CB8AC3E}">
        <p14:creationId xmlns:p14="http://schemas.microsoft.com/office/powerpoint/2010/main" val="4112668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5"/>
                                        </p:tgtEl>
                                        <p:attrNameLst>
                                          <p:attrName>style.visibility</p:attrName>
                                        </p:attrNameLst>
                                      </p:cBhvr>
                                      <p:to>
                                        <p:strVal val="visible"/>
                                      </p:to>
                                    </p:set>
                                    <p:animEffect transition="in" filter="fade">
                                      <p:cBhvr>
                                        <p:cTn id="7" dur="400"/>
                                        <p:tgtEl>
                                          <p:spTgt spid="825"/>
                                        </p:tgtEl>
                                      </p:cBhvr>
                                    </p:animEffect>
                                  </p:childTnLst>
                                </p:cTn>
                              </p:par>
                              <p:par>
                                <p:cTn id="8" presetID="10" presetClass="entr" presetSubtype="0" fill="hold" nodeType="withEffect">
                                  <p:stCondLst>
                                    <p:cond delay="0"/>
                                  </p:stCondLst>
                                  <p:childTnLst>
                                    <p:set>
                                      <p:cBhvr>
                                        <p:cTn id="9" dur="1" fill="hold">
                                          <p:stCondLst>
                                            <p:cond delay="0"/>
                                          </p:stCondLst>
                                        </p:cTn>
                                        <p:tgtEl>
                                          <p:spTgt spid="826"/>
                                        </p:tgtEl>
                                        <p:attrNameLst>
                                          <p:attrName>style.visibility</p:attrName>
                                        </p:attrNameLst>
                                      </p:cBhvr>
                                      <p:to>
                                        <p:strVal val="visible"/>
                                      </p:to>
                                    </p:set>
                                    <p:animEffect transition="in" filter="fade">
                                      <p:cBhvr>
                                        <p:cTn id="10" dur="700"/>
                                        <p:tgtEl>
                                          <p:spTgt spid="826"/>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27"/>
                                        </p:tgtEl>
                                        <p:attrNameLst>
                                          <p:attrName>style.visibility</p:attrName>
                                        </p:attrNameLst>
                                      </p:cBhvr>
                                      <p:to>
                                        <p:strVal val="visible"/>
                                      </p:to>
                                    </p:set>
                                    <p:animEffect transition="in" filter="fade">
                                      <p:cBhvr>
                                        <p:cTn id="14" dur="300"/>
                                        <p:tgtEl>
                                          <p:spTgt spid="8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20">
                                            <p:txEl>
                                              <p:pRg st="0" end="0"/>
                                            </p:txEl>
                                          </p:spTgt>
                                        </p:tgtEl>
                                        <p:attrNameLst>
                                          <p:attrName>style.visibility</p:attrName>
                                        </p:attrNameLst>
                                      </p:cBhvr>
                                      <p:to>
                                        <p:strVal val="visible"/>
                                      </p:to>
                                    </p:set>
                                    <p:animEffect transition="in" filter="fade">
                                      <p:cBhvr>
                                        <p:cTn id="19" dur="300"/>
                                        <p:tgtEl>
                                          <p:spTgt spid="82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19"/>
                                        </p:tgtEl>
                                        <p:attrNameLst>
                                          <p:attrName>style.visibility</p:attrName>
                                        </p:attrNameLst>
                                      </p:cBhvr>
                                      <p:to>
                                        <p:strVal val="visible"/>
                                      </p:to>
                                    </p:set>
                                    <p:animEffect transition="in" filter="fade">
                                      <p:cBhvr>
                                        <p:cTn id="22" dur="300"/>
                                        <p:tgtEl>
                                          <p:spTgt spid="8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2"/>
                                        </p:tgtEl>
                                        <p:attrNameLst>
                                          <p:attrName>style.visibility</p:attrName>
                                        </p:attrNameLst>
                                      </p:cBhvr>
                                      <p:to>
                                        <p:strVal val="visible"/>
                                      </p:to>
                                    </p:set>
                                    <p:animEffect transition="in" filter="fade">
                                      <p:cBhvr>
                                        <p:cTn id="27" dur="300"/>
                                        <p:tgtEl>
                                          <p:spTgt spid="8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8"/>
                                        </p:tgtEl>
                                        <p:attrNameLst>
                                          <p:attrName>style.visibility</p:attrName>
                                        </p:attrNameLst>
                                      </p:cBhvr>
                                      <p:to>
                                        <p:strVal val="visible"/>
                                      </p:to>
                                    </p:set>
                                    <p:animEffect transition="in" filter="fade">
                                      <p:cBhvr>
                                        <p:cTn id="32" dur="300"/>
                                        <p:tgtEl>
                                          <p:spTgt spid="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06"/>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35" name="Google Shape;835;p106"/>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1400"/>
              <a:buNone/>
            </a:pPr>
            <a:r>
              <a:rPr lang="en" sz="1867" b="1">
                <a:solidFill>
                  <a:schemeClr val="lt1"/>
                </a:solidFill>
              </a:rPr>
              <a:t>1-Term Life Policy Per Week - Personal Income Equals $26,000 Annual Income</a:t>
            </a:r>
            <a:endParaRPr/>
          </a:p>
        </p:txBody>
      </p:sp>
      <p:sp>
        <p:nvSpPr>
          <p:cNvPr id="836" name="Google Shape;836;p106"/>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888888"/>
              </a:buClr>
              <a:buSzPts val="1000"/>
            </a:pPr>
            <a:fld id="{00000000-1234-1234-1234-123412341234}" type="slidenum">
              <a:rPr lang="en">
                <a:solidFill>
                  <a:srgbClr val="888888"/>
                </a:solidFill>
                <a:latin typeface="Calibri"/>
                <a:ea typeface="Calibri"/>
                <a:cs typeface="Calibri"/>
                <a:sym typeface="Calibri"/>
              </a:rPr>
              <a:pPr defTabSz="1219170" hangingPunct="1">
                <a:buClr>
                  <a:srgbClr val="888888"/>
                </a:buClr>
                <a:buSzPts val="1000"/>
              </a:pPr>
              <a:t>32</a:t>
            </a:fld>
            <a:endParaRPr>
              <a:solidFill>
                <a:srgbClr val="888888"/>
              </a:solidFill>
              <a:latin typeface="Calibri"/>
              <a:ea typeface="Calibri"/>
              <a:cs typeface="Calibri"/>
              <a:sym typeface="Calibri"/>
            </a:endParaRPr>
          </a:p>
        </p:txBody>
      </p:sp>
      <p:grpSp>
        <p:nvGrpSpPr>
          <p:cNvPr id="837" name="Google Shape;837;p106"/>
          <p:cNvGrpSpPr/>
          <p:nvPr/>
        </p:nvGrpSpPr>
        <p:grpSpPr>
          <a:xfrm>
            <a:off x="669097" y="4385818"/>
            <a:ext cx="10853819" cy="690911"/>
            <a:chOff x="501823" y="3305744"/>
            <a:chExt cx="8140364" cy="518183"/>
          </a:xfrm>
        </p:grpSpPr>
        <p:sp>
          <p:nvSpPr>
            <p:cNvPr id="838" name="Google Shape;838;p106"/>
            <p:cNvSpPr/>
            <p:nvPr/>
          </p:nvSpPr>
          <p:spPr>
            <a:xfrm rot="-5400000">
              <a:off x="4312913" y="-505346"/>
              <a:ext cx="518183" cy="8140364"/>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39" name="Google Shape;839;p106"/>
            <p:cNvSpPr txBox="1"/>
            <p:nvPr/>
          </p:nvSpPr>
          <p:spPr>
            <a:xfrm>
              <a:off x="601656" y="3322724"/>
              <a:ext cx="794069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a:solidFill>
                    <a:srgbClr val="FFFFFF"/>
                  </a:solidFill>
                  <a:latin typeface="Helvetica Neue"/>
                  <a:ea typeface="Helvetica Neue"/>
                  <a:cs typeface="Helvetica Neue"/>
                  <a:sym typeface="Helvetica Neue"/>
                </a:rPr>
                <a:t>Total First Year Personal Income $29,000</a:t>
              </a:r>
              <a:endParaRPr sz="1867">
                <a:latin typeface="Arial"/>
                <a:cs typeface="Arial"/>
                <a:sym typeface="Arial"/>
              </a:endParaRPr>
            </a:p>
          </p:txBody>
        </p:sp>
      </p:grpSp>
      <p:grpSp>
        <p:nvGrpSpPr>
          <p:cNvPr id="840" name="Google Shape;840;p106"/>
          <p:cNvGrpSpPr/>
          <p:nvPr/>
        </p:nvGrpSpPr>
        <p:grpSpPr>
          <a:xfrm>
            <a:off x="669087" y="3321470"/>
            <a:ext cx="10853827" cy="766743"/>
            <a:chOff x="501817" y="2532314"/>
            <a:chExt cx="8140370" cy="575057"/>
          </a:xfrm>
        </p:grpSpPr>
        <p:sp>
          <p:nvSpPr>
            <p:cNvPr id="841" name="Google Shape;841;p106"/>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42" name="Google Shape;842;p106"/>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1400"/>
              </a:pPr>
              <a:r>
                <a:rPr lang="en" sz="1867" b="1">
                  <a:solidFill>
                    <a:srgbClr val="FFFFFF"/>
                  </a:solidFill>
                  <a:latin typeface="Helvetica Neue"/>
                  <a:ea typeface="Helvetica Neue"/>
                  <a:cs typeface="Helvetica Neue"/>
                  <a:sym typeface="Helvetica Neue"/>
                </a:rPr>
                <a:t>1- $500 per month Investment Per Week -Personal Income Equals $520 per month in Recurring Income</a:t>
              </a:r>
              <a:endParaRPr sz="1867">
                <a:latin typeface="Arial"/>
                <a:cs typeface="Arial"/>
                <a:sym typeface="Arial"/>
              </a:endParaRPr>
            </a:p>
          </p:txBody>
        </p:sp>
      </p:grpSp>
      <p:sp>
        <p:nvSpPr>
          <p:cNvPr id="843" name="Google Shape;843;p106"/>
          <p:cNvSpPr txBox="1"/>
          <p:nvPr/>
        </p:nvSpPr>
        <p:spPr>
          <a:xfrm>
            <a:off x="401764" y="442422"/>
            <a:ext cx="11388477"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3200" dirty="0">
                <a:solidFill>
                  <a:srgbClr val="34526F"/>
                </a:solidFill>
                <a:latin typeface="Helvetica Neue"/>
                <a:ea typeface="Helvetica Neue"/>
                <a:cs typeface="Helvetica Neue"/>
                <a:sym typeface="Helvetica Neue"/>
              </a:rPr>
              <a:t>Term Life and Mutual Fund Compensation</a:t>
            </a:r>
            <a:endParaRPr sz="1867" dirty="0">
              <a:latin typeface="Arial"/>
              <a:cs typeface="Arial"/>
              <a:sym typeface="Arial"/>
            </a:endParaRPr>
          </a:p>
        </p:txBody>
      </p:sp>
      <p:cxnSp>
        <p:nvCxnSpPr>
          <p:cNvPr id="844" name="Google Shape;844;p106"/>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45" name="Google Shape;845;p106"/>
          <p:cNvSpPr txBox="1"/>
          <p:nvPr/>
        </p:nvSpPr>
        <p:spPr>
          <a:xfrm>
            <a:off x="508000" y="1459496"/>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a:latin typeface="Helvetica Neue"/>
                <a:ea typeface="Helvetica Neue"/>
                <a:cs typeface="Helvetica Neue"/>
                <a:sym typeface="Helvetica Neue"/>
              </a:rPr>
              <a:t>Assumes You Help 1 Client Per Week- Done Online</a:t>
            </a:r>
            <a:endParaRPr sz="2667" baseline="30000" dirty="0">
              <a:latin typeface="Helvetica Neue"/>
              <a:ea typeface="Helvetica Neue"/>
              <a:cs typeface="Helvetica Neue"/>
              <a:sym typeface="Helvetica Neue"/>
            </a:endParaRPr>
          </a:p>
        </p:txBody>
      </p:sp>
      <p:sp>
        <p:nvSpPr>
          <p:cNvPr id="846" name="Google Shape;846;p106"/>
          <p:cNvSpPr txBox="1"/>
          <p:nvPr/>
        </p:nvSpPr>
        <p:spPr>
          <a:xfrm>
            <a:off x="-1" y="5398505"/>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000000"/>
              </a:buClr>
              <a:buSzPts val="2000"/>
            </a:pPr>
            <a:endParaRPr sz="2667">
              <a:solidFill>
                <a:srgbClr val="FF0000"/>
              </a:solidFill>
              <a:latin typeface="Helvetica Neue"/>
              <a:ea typeface="Helvetica Neue"/>
              <a:cs typeface="Helvetica Neue"/>
              <a:sym typeface="Helvetica Neue"/>
            </a:endParaRPr>
          </a:p>
        </p:txBody>
      </p:sp>
      <p:sp>
        <p:nvSpPr>
          <p:cNvPr id="3" name="Rectangle 2">
            <a:extLst>
              <a:ext uri="{FF2B5EF4-FFF2-40B4-BE49-F238E27FC236}">
                <a16:creationId xmlns:a16="http://schemas.microsoft.com/office/drawing/2014/main" id="{F23FA4AD-AEFB-F14B-9455-B7FEFCE3A1EE}"/>
              </a:ext>
            </a:extLst>
          </p:cNvPr>
          <p:cNvSpPr/>
          <p:nvPr/>
        </p:nvSpPr>
        <p:spPr>
          <a:xfrm>
            <a:off x="401764" y="5769749"/>
            <a:ext cx="11671173" cy="357406"/>
          </a:xfrm>
          <a:prstGeom prst="rect">
            <a:avLst/>
          </a:prstGeom>
        </p:spPr>
        <p:txBody>
          <a:bodyPr wrap="square">
            <a:spAutoFit/>
          </a:bodyPr>
          <a:lstStyle/>
          <a:p>
            <a:pPr>
              <a:lnSpc>
                <a:spcPts val="1000"/>
              </a:lnSpc>
              <a:spcBef>
                <a:spcPts val="600"/>
              </a:spcBef>
              <a:spcAft>
                <a:spcPts val="0"/>
              </a:spcAft>
            </a:pPr>
            <a:r>
              <a:rPr lang="en-US" sz="1200" i="1" dirty="0">
                <a:solidFill>
                  <a:schemeClr val="bg1">
                    <a:lumMod val="50000"/>
                  </a:schemeClr>
                </a:solidFill>
                <a:cs typeface="Arial Narrow"/>
              </a:rPr>
              <a:t>From January 1 through December 31, 2017, Primerica paid cash flow to its North American sales force at an average of $6,030, which includes commissions paid on all lines of business to licensed representatives. Figures include U.S. and Canadian dollars remaining in the local currency earned by the representative, not adjusted for exchange rates.</a:t>
            </a:r>
            <a:endParaRPr lang="en-US" sz="1200" dirty="0">
              <a:solidFill>
                <a:schemeClr val="bg1">
                  <a:lumMod val="50000"/>
                </a:schemeClr>
              </a:solidFill>
              <a:cs typeface="Arial Narrow"/>
            </a:endParaRPr>
          </a:p>
        </p:txBody>
      </p:sp>
    </p:spTree>
    <p:extLst>
      <p:ext uri="{BB962C8B-B14F-4D97-AF65-F5344CB8AC3E}">
        <p14:creationId xmlns:p14="http://schemas.microsoft.com/office/powerpoint/2010/main" val="1596851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3"/>
                                        </p:tgtEl>
                                        <p:attrNameLst>
                                          <p:attrName>style.visibility</p:attrName>
                                        </p:attrNameLst>
                                      </p:cBhvr>
                                      <p:to>
                                        <p:strVal val="visible"/>
                                      </p:to>
                                    </p:set>
                                    <p:animEffect transition="in" filter="fade">
                                      <p:cBhvr>
                                        <p:cTn id="7" dur="400"/>
                                        <p:tgtEl>
                                          <p:spTgt spid="843"/>
                                        </p:tgtEl>
                                      </p:cBhvr>
                                    </p:animEffect>
                                  </p:childTnLst>
                                </p:cTn>
                              </p:par>
                              <p:par>
                                <p:cTn id="8" presetID="10" presetClass="entr" presetSubtype="0" fill="hold"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fade">
                                      <p:cBhvr>
                                        <p:cTn id="10" dur="700"/>
                                        <p:tgtEl>
                                          <p:spTgt spid="8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45"/>
                                        </p:tgtEl>
                                        <p:attrNameLst>
                                          <p:attrName>style.visibility</p:attrName>
                                        </p:attrNameLst>
                                      </p:cBhvr>
                                      <p:to>
                                        <p:strVal val="visible"/>
                                      </p:to>
                                    </p:set>
                                    <p:animEffect transition="in" filter="fade">
                                      <p:cBhvr>
                                        <p:cTn id="14" dur="300"/>
                                        <p:tgtEl>
                                          <p:spTgt spid="84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35">
                                            <p:txEl>
                                              <p:pRg st="0" end="0"/>
                                            </p:txEl>
                                          </p:spTgt>
                                        </p:tgtEl>
                                        <p:attrNameLst>
                                          <p:attrName>style.visibility</p:attrName>
                                        </p:attrNameLst>
                                      </p:cBhvr>
                                      <p:to>
                                        <p:strVal val="visible"/>
                                      </p:to>
                                    </p:set>
                                    <p:animEffect transition="in" filter="fade">
                                      <p:cBhvr>
                                        <p:cTn id="19" dur="300"/>
                                        <p:tgtEl>
                                          <p:spTgt spid="835">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34"/>
                                        </p:tgtEl>
                                        <p:attrNameLst>
                                          <p:attrName>style.visibility</p:attrName>
                                        </p:attrNameLst>
                                      </p:cBhvr>
                                      <p:to>
                                        <p:strVal val="visible"/>
                                      </p:to>
                                    </p:set>
                                    <p:animEffect transition="in" filter="fade">
                                      <p:cBhvr>
                                        <p:cTn id="22" dur="300"/>
                                        <p:tgtEl>
                                          <p:spTgt spid="8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0"/>
                                        </p:tgtEl>
                                        <p:attrNameLst>
                                          <p:attrName>style.visibility</p:attrName>
                                        </p:attrNameLst>
                                      </p:cBhvr>
                                      <p:to>
                                        <p:strVal val="visible"/>
                                      </p:to>
                                    </p:set>
                                    <p:animEffect transition="in" filter="fade">
                                      <p:cBhvr>
                                        <p:cTn id="27" dur="300"/>
                                        <p:tgtEl>
                                          <p:spTgt spid="8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7"/>
                                        </p:tgtEl>
                                        <p:attrNameLst>
                                          <p:attrName>style.visibility</p:attrName>
                                        </p:attrNameLst>
                                      </p:cBhvr>
                                      <p:to>
                                        <p:strVal val="visible"/>
                                      </p:to>
                                    </p:set>
                                    <p:animEffect transition="in" filter="fade">
                                      <p:cBhvr>
                                        <p:cTn id="32" dur="300"/>
                                        <p:tgtEl>
                                          <p:spTgt spid="8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6"/>
                                        </p:tgtEl>
                                        <p:attrNameLst>
                                          <p:attrName>style.visibility</p:attrName>
                                        </p:attrNameLst>
                                      </p:cBhvr>
                                      <p:to>
                                        <p:strVal val="visible"/>
                                      </p:to>
                                    </p:set>
                                    <p:animEffect transition="in" filter="fade">
                                      <p:cBhvr>
                                        <p:cTn id="37" dur="300"/>
                                        <p:tgtEl>
                                          <p:spTgt spid="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33</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a:solidFill>
                  <a:srgbClr val="34526F"/>
                </a:solidFill>
                <a:latin typeface="Helvetica Neue"/>
                <a:ea typeface="Helvetica Neue"/>
                <a:cs typeface="Helvetica Neue"/>
                <a:sym typeface="Helvetica Neue"/>
              </a:rPr>
              <a:t>Investment Compensation</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We Represent The Largest Mutual Fund and Annuity Companies in North America </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667" b="1" dirty="0">
                  <a:solidFill>
                    <a:srgbClr val="FFFFFF"/>
                  </a:solidFill>
                  <a:latin typeface="Helvetica Neue"/>
                  <a:ea typeface="Helvetica Neue"/>
                  <a:cs typeface="Helvetica Neue"/>
                  <a:sym typeface="Helvetica Neue"/>
                </a:rPr>
                <a:t>No Limit to the Size of the Investment</a:t>
              </a:r>
              <a:endParaRPr lang="en-US"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 sz="2667" b="1" dirty="0">
                  <a:solidFill>
                    <a:srgbClr val="FFFFFF"/>
                  </a:solidFill>
                  <a:latin typeface="Helvetica Neue"/>
                  <a:ea typeface="Helvetica Neue"/>
                  <a:cs typeface="Helvetica Neue"/>
                  <a:sym typeface="Helvetica Neue"/>
                </a:rPr>
                <a:t>Recurring and Repeat Compensation</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a:solidFill>
                    <a:schemeClr val="lt1"/>
                  </a:solidFill>
                </a:rPr>
                <a:t>$68 Trillion Market </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Applications through Zoom and Online Applications</a:t>
              </a:r>
              <a:endParaRPr sz="1867" dirty="0">
                <a:latin typeface="Arial"/>
                <a:cs typeface="Arial"/>
                <a:sym typeface="Arial"/>
              </a:endParaRPr>
            </a:p>
          </p:txBody>
        </p:sp>
      </p:gr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167607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59"/>
                                        </p:tgtEl>
                                        <p:attrNameLst>
                                          <p:attrName>style.visibility</p:attrName>
                                        </p:attrNameLst>
                                      </p:cBhvr>
                                      <p:to>
                                        <p:strVal val="visible"/>
                                      </p:to>
                                    </p:set>
                                    <p:animEffect transition="in" filter="fade">
                                      <p:cBhvr>
                                        <p:cTn id="19" dur="300"/>
                                        <p:tgtEl>
                                          <p:spTgt spid="75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52"/>
                                        </p:tgtEl>
                                        <p:attrNameLst>
                                          <p:attrName>style.visibility</p:attrName>
                                        </p:attrNameLst>
                                      </p:cBhvr>
                                      <p:to>
                                        <p:strVal val="visible"/>
                                      </p:to>
                                    </p:set>
                                    <p:animEffect transition="in" filter="fade">
                                      <p:cBhvr>
                                        <p:cTn id="24" dur="300"/>
                                        <p:tgtEl>
                                          <p:spTgt spid="7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49"/>
                                        </p:tgtEl>
                                        <p:attrNameLst>
                                          <p:attrName>style.visibility</p:attrName>
                                        </p:attrNameLst>
                                      </p:cBhvr>
                                      <p:to>
                                        <p:strVal val="visible"/>
                                      </p:to>
                                    </p:set>
                                    <p:animEffect transition="in" filter="fade">
                                      <p:cBhvr>
                                        <p:cTn id="29" dur="300"/>
                                        <p:tgtEl>
                                          <p:spTgt spid="7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46"/>
                                        </p:tgtEl>
                                        <p:attrNameLst>
                                          <p:attrName>style.visibility</p:attrName>
                                        </p:attrNameLst>
                                      </p:cBhvr>
                                      <p:to>
                                        <p:strVal val="visible"/>
                                      </p:to>
                                    </p:set>
                                    <p:animEffect transition="in" filter="fade">
                                      <p:cBhvr>
                                        <p:cTn id="34" dur="300"/>
                                        <p:tgtEl>
                                          <p:spTgt spid="7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55"/>
                                        </p:tgtEl>
                                        <p:attrNameLst>
                                          <p:attrName>style.visibility</p:attrName>
                                        </p:attrNameLst>
                                      </p:cBhvr>
                                      <p:to>
                                        <p:strVal val="visible"/>
                                      </p:to>
                                    </p:set>
                                    <p:animEffect transition="in" filter="fade">
                                      <p:cBhvr>
                                        <p:cTn id="39"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34</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a:solidFill>
                  <a:srgbClr val="34526F"/>
                </a:solidFill>
                <a:latin typeface="Helvetica Neue"/>
                <a:ea typeface="Helvetica Neue"/>
                <a:cs typeface="Helvetica Neue"/>
                <a:sym typeface="Helvetica Neue"/>
              </a:rPr>
              <a:t>Investment Compensation</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What You Earn</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1800"/>
              </a:pPr>
              <a:r>
                <a:rPr lang="en-US" sz="2400" b="1" dirty="0">
                  <a:solidFill>
                    <a:srgbClr val="FFFFFF"/>
                  </a:solidFill>
                  <a:latin typeface="Helvetica Neue"/>
                  <a:ea typeface="Helvetica Neue"/>
                  <a:cs typeface="Helvetica Neue"/>
                  <a:sym typeface="Helvetica Neue"/>
                </a:rPr>
                <a:t>Does Not Include Residual, Recurring or Repeat Investments </a:t>
              </a:r>
              <a:endParaRPr lang="en-US" sz="2000"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a:buClr>
                  <a:schemeClr val="lt1"/>
                </a:buClr>
                <a:buSzPts val="1600"/>
              </a:pPr>
              <a:r>
                <a:rPr lang="en-US" sz="2400" b="1" dirty="0">
                  <a:solidFill>
                    <a:schemeClr val="lt1"/>
                  </a:solidFill>
                  <a:latin typeface="Helvetica Neue"/>
                  <a:ea typeface="Helvetica Neue"/>
                  <a:cs typeface="Helvetica Neue"/>
                  <a:sym typeface="Helvetica Neue"/>
                </a:rPr>
                <a:t>Produce One Rollover Per Month Earn Annual Income $53,550 </a:t>
              </a:r>
              <a:endParaRPr lang="en-US" sz="2400" dirty="0"/>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800" b="1" dirty="0">
                  <a:solidFill>
                    <a:schemeClr val="lt1"/>
                  </a:solidFill>
                </a:rPr>
                <a:t>Based on a $300,000 Rollover as a Regional Leader </a:t>
              </a:r>
              <a:endParaRPr lang="en-US" sz="28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Applications through Zoom and Online Applications</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3605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529881-3E33-8A40-80AF-F9AC08DC3DCF}"/>
              </a:ext>
            </a:extLst>
          </p:cNvPr>
          <p:cNvSpPr>
            <a:spLocks noGrp="1"/>
          </p:cNvSpPr>
          <p:nvPr>
            <p:ph type="title"/>
          </p:nvPr>
        </p:nvSpPr>
        <p:spPr>
          <a:xfrm>
            <a:off x="6094105" y="802955"/>
            <a:ext cx="4977976" cy="1454051"/>
          </a:xfrm>
        </p:spPr>
        <p:txBody>
          <a:bodyPr>
            <a:normAutofit/>
          </a:bodyPr>
          <a:lstStyle/>
          <a:p>
            <a:r>
              <a:rPr lang="en-US" sz="3100" b="1" dirty="0">
                <a:solidFill>
                  <a:srgbClr val="000000"/>
                </a:solidFill>
              </a:rPr>
              <a:t>Freedom Comes From Recurring and Residual Income</a:t>
            </a:r>
          </a:p>
        </p:txBody>
      </p:sp>
      <p:sp>
        <p:nvSpPr>
          <p:cNvPr id="3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Graphic 24" descr="Dollar">
            <a:extLst>
              <a:ext uri="{FF2B5EF4-FFF2-40B4-BE49-F238E27FC236}">
                <a16:creationId xmlns:a16="http://schemas.microsoft.com/office/drawing/2014/main" id="{62726295-2F91-4A44-BCC6-0BA49053FC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D62CC5DA-B896-AB4B-8271-80F02C3EB8F6}"/>
              </a:ext>
            </a:extLst>
          </p:cNvPr>
          <p:cNvSpPr>
            <a:spLocks noGrp="1"/>
          </p:cNvSpPr>
          <p:nvPr>
            <p:ph idx="1"/>
          </p:nvPr>
        </p:nvSpPr>
        <p:spPr>
          <a:xfrm>
            <a:off x="6090574" y="2421682"/>
            <a:ext cx="4977578" cy="3639289"/>
          </a:xfrm>
        </p:spPr>
        <p:txBody>
          <a:bodyPr anchor="ctr">
            <a:normAutofit/>
          </a:bodyPr>
          <a:lstStyle/>
          <a:p>
            <a:r>
              <a:rPr lang="en-US" sz="2400" dirty="0">
                <a:solidFill>
                  <a:srgbClr val="000000"/>
                </a:solidFill>
              </a:rPr>
              <a:t>You gain Freedom when you have both “Time and Money”</a:t>
            </a:r>
          </a:p>
          <a:p>
            <a:r>
              <a:rPr lang="en-US" sz="2400" dirty="0">
                <a:solidFill>
                  <a:srgbClr val="000000"/>
                </a:solidFill>
              </a:rPr>
              <a:t>Freedom Money is Recurring “Do Nothing Money”</a:t>
            </a:r>
          </a:p>
          <a:p>
            <a:r>
              <a:rPr lang="en-US" sz="2400" dirty="0">
                <a:solidFill>
                  <a:srgbClr val="000000"/>
                </a:solidFill>
              </a:rPr>
              <a:t>Freedom Comes from “Money Working for You or People Working for You”</a:t>
            </a:r>
          </a:p>
          <a:p>
            <a:r>
              <a:rPr lang="en-US" altLang="en-US" sz="2400" dirty="0">
                <a:solidFill>
                  <a:srgbClr val="000000"/>
                </a:solidFill>
              </a:rPr>
              <a:t>Do you have a Plan?</a:t>
            </a:r>
          </a:p>
          <a:p>
            <a:pPr marL="0" indent="0">
              <a:buNone/>
            </a:pPr>
            <a:endParaRPr lang="en-US" sz="2000" dirty="0">
              <a:solidFill>
                <a:srgbClr val="000000"/>
              </a:solidFill>
            </a:endParaRPr>
          </a:p>
        </p:txBody>
      </p:sp>
    </p:spTree>
    <p:extLst>
      <p:ext uri="{BB962C8B-B14F-4D97-AF65-F5344CB8AC3E}">
        <p14:creationId xmlns:p14="http://schemas.microsoft.com/office/powerpoint/2010/main" val="20641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08"/>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71" name="Google Shape;871;p108"/>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1400"/>
              <a:buNone/>
            </a:pPr>
            <a:r>
              <a:rPr lang="en" sz="1867" b="1" dirty="0">
                <a:solidFill>
                  <a:schemeClr val="lt1"/>
                </a:solidFill>
                <a:latin typeface="Helvetica Neue"/>
                <a:ea typeface="Helvetica Neue"/>
                <a:cs typeface="Helvetica Neue"/>
                <a:sym typeface="Helvetica Neue"/>
              </a:rPr>
              <a:t>10 Term Life Policies Per Week Life -RVP Income Equals $224,640 Annual Income</a:t>
            </a:r>
            <a:endParaRPr dirty="0"/>
          </a:p>
        </p:txBody>
      </p:sp>
      <p:sp>
        <p:nvSpPr>
          <p:cNvPr id="872" name="Google Shape;872;p108"/>
          <p:cNvSpPr txBox="1">
            <a:spLocks noGrp="1"/>
          </p:cNvSpPr>
          <p:nvPr>
            <p:ph type="sldNum" sz="quarter" idx="12"/>
          </p:nvPr>
        </p:nvSpPr>
        <p:spPr>
          <a:xfrm>
            <a:off x="331275" y="6301054"/>
            <a:ext cx="11058525" cy="365125"/>
          </a:xfrm>
          <a:prstGeom prst="rect">
            <a:avLst/>
          </a:prstGeom>
          <a:noFill/>
          <a:ln>
            <a:noFill/>
          </a:ln>
        </p:spPr>
        <p:txBody>
          <a:bodyPr spcFirstLastPara="1" wrap="square" lIns="121900" tIns="60933" rIns="121900" bIns="60933" anchor="ctr" anchorCtr="0">
            <a:noAutofit/>
          </a:bodyPr>
          <a:lstStyle/>
          <a:p>
            <a:pPr>
              <a:lnSpc>
                <a:spcPts val="1000"/>
              </a:lnSpc>
              <a:spcBef>
                <a:spcPts val="600"/>
              </a:spcBef>
              <a:spcAft>
                <a:spcPts val="0"/>
              </a:spcAft>
            </a:pPr>
            <a:r>
              <a:rPr lang="en-US" i="1" dirty="0">
                <a:solidFill>
                  <a:schemeClr val="bg1">
                    <a:lumMod val="50000"/>
                  </a:schemeClr>
                </a:solidFill>
                <a:cs typeface="Arial Narrow"/>
              </a:rPr>
              <a:t>From January 1 through December 31, 2017, Primerica paid cash flow to its North American sales force at an average of $6,030, which includes commissions paid on all lines of business to licensed representatives. Figures include U.S. and Canadian dollars remaining in the local currency earned by the representative, not adjusted for exchange rates.</a:t>
            </a:r>
            <a:endParaRPr lang="en-US" dirty="0">
              <a:solidFill>
                <a:schemeClr val="bg1">
                  <a:lumMod val="50000"/>
                </a:schemeClr>
              </a:solidFill>
              <a:cs typeface="Arial Narrow"/>
            </a:endParaRPr>
          </a:p>
        </p:txBody>
      </p:sp>
      <p:grpSp>
        <p:nvGrpSpPr>
          <p:cNvPr id="873" name="Google Shape;873;p108"/>
          <p:cNvGrpSpPr/>
          <p:nvPr/>
        </p:nvGrpSpPr>
        <p:grpSpPr>
          <a:xfrm>
            <a:off x="669097" y="4385818"/>
            <a:ext cx="10853819" cy="690911"/>
            <a:chOff x="501823" y="3305744"/>
            <a:chExt cx="8140364" cy="518183"/>
          </a:xfrm>
        </p:grpSpPr>
        <p:sp>
          <p:nvSpPr>
            <p:cNvPr id="874" name="Google Shape;874;p108"/>
            <p:cNvSpPr/>
            <p:nvPr/>
          </p:nvSpPr>
          <p:spPr>
            <a:xfrm rot="-5400000">
              <a:off x="4312913" y="-505346"/>
              <a:ext cx="518183" cy="8140364"/>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75" name="Google Shape;875;p108"/>
            <p:cNvSpPr txBox="1"/>
            <p:nvPr/>
          </p:nvSpPr>
          <p:spPr>
            <a:xfrm>
              <a:off x="601656" y="3322724"/>
              <a:ext cx="794069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Total Income $483,000</a:t>
              </a:r>
              <a:endParaRPr sz="1867" dirty="0">
                <a:latin typeface="Arial"/>
                <a:cs typeface="Arial"/>
                <a:sym typeface="Arial"/>
              </a:endParaRPr>
            </a:p>
          </p:txBody>
        </p:sp>
      </p:grpSp>
      <p:grpSp>
        <p:nvGrpSpPr>
          <p:cNvPr id="876" name="Google Shape;876;p108"/>
          <p:cNvGrpSpPr/>
          <p:nvPr/>
        </p:nvGrpSpPr>
        <p:grpSpPr>
          <a:xfrm>
            <a:off x="669087" y="3321470"/>
            <a:ext cx="10853827" cy="766743"/>
            <a:chOff x="501817" y="2532314"/>
            <a:chExt cx="8140370" cy="575057"/>
          </a:xfrm>
        </p:grpSpPr>
        <p:sp>
          <p:nvSpPr>
            <p:cNvPr id="877" name="Google Shape;877;p108"/>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78" name="Google Shape;878;p108"/>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1400"/>
              </a:pPr>
              <a:r>
                <a:rPr lang="en" sz="1867" b="1" dirty="0">
                  <a:solidFill>
                    <a:srgbClr val="FFFFFF"/>
                  </a:solidFill>
                  <a:latin typeface="Helvetica Neue"/>
                  <a:ea typeface="Helvetica Neue"/>
                  <a:cs typeface="Helvetica Neue"/>
                  <a:sym typeface="Helvetica Neue"/>
                </a:rPr>
                <a:t>10 Rollovers Per Month Investment -RVP Income Equals $258,360 Annual Income</a:t>
              </a:r>
              <a:endParaRPr sz="1867" dirty="0">
                <a:latin typeface="Arial"/>
                <a:cs typeface="Arial"/>
                <a:sym typeface="Arial"/>
              </a:endParaRPr>
            </a:p>
          </p:txBody>
        </p:sp>
      </p:grpSp>
      <p:sp>
        <p:nvSpPr>
          <p:cNvPr id="879" name="Google Shape;879;p108"/>
          <p:cNvSpPr txBox="1"/>
          <p:nvPr/>
        </p:nvSpPr>
        <p:spPr>
          <a:xfrm>
            <a:off x="401764" y="442422"/>
            <a:ext cx="11388477"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3600" dirty="0">
                <a:solidFill>
                  <a:srgbClr val="34526F"/>
                </a:solidFill>
                <a:latin typeface="Helvetica Neue"/>
                <a:ea typeface="Helvetica Neue"/>
                <a:cs typeface="Helvetica Neue"/>
                <a:sym typeface="Helvetica Neue"/>
              </a:rPr>
              <a:t>Build Your Own Brokerage Firm</a:t>
            </a:r>
            <a:endParaRPr sz="2400" dirty="0">
              <a:latin typeface="Arial"/>
              <a:cs typeface="Arial"/>
              <a:sym typeface="Arial"/>
            </a:endParaRPr>
          </a:p>
        </p:txBody>
      </p:sp>
      <p:cxnSp>
        <p:nvCxnSpPr>
          <p:cNvPr id="880" name="Google Shape;880;p108"/>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81" name="Google Shape;881;p108"/>
          <p:cNvSpPr txBox="1"/>
          <p:nvPr/>
        </p:nvSpPr>
        <p:spPr>
          <a:xfrm>
            <a:off x="508000" y="1459496"/>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a:latin typeface="Helvetica Neue"/>
                <a:ea typeface="Helvetica Neue"/>
                <a:cs typeface="Helvetica Neue"/>
                <a:sym typeface="Helvetica Neue"/>
              </a:rPr>
              <a:t>Assumes 10 Producers</a:t>
            </a:r>
            <a:endParaRPr sz="2667" baseline="30000" dirty="0">
              <a:latin typeface="Helvetica Neue"/>
              <a:ea typeface="Helvetica Neue"/>
              <a:cs typeface="Helvetica Neue"/>
              <a:sym typeface="Helvetica Neue"/>
            </a:endParaRPr>
          </a:p>
        </p:txBody>
      </p:sp>
      <p:sp>
        <p:nvSpPr>
          <p:cNvPr id="882" name="Google Shape;882;p108"/>
          <p:cNvSpPr txBox="1"/>
          <p:nvPr/>
        </p:nvSpPr>
        <p:spPr>
          <a:xfrm>
            <a:off x="0" y="5575121"/>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FF0000"/>
              </a:buClr>
              <a:buSzPts val="2000"/>
            </a:pPr>
            <a:r>
              <a:rPr lang="en" sz="2667" b="1">
                <a:solidFill>
                  <a:srgbClr val="FF0000"/>
                </a:solidFill>
                <a:latin typeface="Calibri"/>
                <a:ea typeface="Calibri"/>
                <a:cs typeface="Calibri"/>
                <a:sym typeface="Calibri"/>
              </a:rPr>
              <a:t>Does Not Include Personal Production, Residual, Recurring or Repeat Investments</a:t>
            </a:r>
            <a:endParaRPr sz="2667">
              <a:solidFill>
                <a:srgbClr val="FF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3276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9"/>
                                        </p:tgtEl>
                                        <p:attrNameLst>
                                          <p:attrName>style.visibility</p:attrName>
                                        </p:attrNameLst>
                                      </p:cBhvr>
                                      <p:to>
                                        <p:strVal val="visible"/>
                                      </p:to>
                                    </p:set>
                                    <p:animEffect transition="in" filter="fade">
                                      <p:cBhvr>
                                        <p:cTn id="7" dur="400"/>
                                        <p:tgtEl>
                                          <p:spTgt spid="879"/>
                                        </p:tgtEl>
                                      </p:cBhvr>
                                    </p:animEffect>
                                  </p:childTnLst>
                                </p:cTn>
                              </p:par>
                              <p:par>
                                <p:cTn id="8" presetID="10" presetClass="entr" presetSubtype="0" fill="hold" nodeType="withEffect">
                                  <p:stCondLst>
                                    <p:cond delay="0"/>
                                  </p:stCondLst>
                                  <p:childTnLst>
                                    <p:set>
                                      <p:cBhvr>
                                        <p:cTn id="9" dur="1" fill="hold">
                                          <p:stCondLst>
                                            <p:cond delay="0"/>
                                          </p:stCondLst>
                                        </p:cTn>
                                        <p:tgtEl>
                                          <p:spTgt spid="880"/>
                                        </p:tgtEl>
                                        <p:attrNameLst>
                                          <p:attrName>style.visibility</p:attrName>
                                        </p:attrNameLst>
                                      </p:cBhvr>
                                      <p:to>
                                        <p:strVal val="visible"/>
                                      </p:to>
                                    </p:set>
                                    <p:animEffect transition="in" filter="fade">
                                      <p:cBhvr>
                                        <p:cTn id="10" dur="700"/>
                                        <p:tgtEl>
                                          <p:spTgt spid="880"/>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81"/>
                                        </p:tgtEl>
                                        <p:attrNameLst>
                                          <p:attrName>style.visibility</p:attrName>
                                        </p:attrNameLst>
                                      </p:cBhvr>
                                      <p:to>
                                        <p:strVal val="visible"/>
                                      </p:to>
                                    </p:set>
                                    <p:animEffect transition="in" filter="fade">
                                      <p:cBhvr>
                                        <p:cTn id="14" dur="300"/>
                                        <p:tgtEl>
                                          <p:spTgt spid="88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71">
                                            <p:txEl>
                                              <p:pRg st="0" end="0"/>
                                            </p:txEl>
                                          </p:spTgt>
                                        </p:tgtEl>
                                        <p:attrNameLst>
                                          <p:attrName>style.visibility</p:attrName>
                                        </p:attrNameLst>
                                      </p:cBhvr>
                                      <p:to>
                                        <p:strVal val="visible"/>
                                      </p:to>
                                    </p:set>
                                    <p:animEffect transition="in" filter="fade">
                                      <p:cBhvr>
                                        <p:cTn id="19" dur="300"/>
                                        <p:tgtEl>
                                          <p:spTgt spid="871">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70"/>
                                        </p:tgtEl>
                                        <p:attrNameLst>
                                          <p:attrName>style.visibility</p:attrName>
                                        </p:attrNameLst>
                                      </p:cBhvr>
                                      <p:to>
                                        <p:strVal val="visible"/>
                                      </p:to>
                                    </p:set>
                                    <p:animEffect transition="in" filter="fade">
                                      <p:cBhvr>
                                        <p:cTn id="22" dur="300"/>
                                        <p:tgtEl>
                                          <p:spTgt spid="8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6"/>
                                        </p:tgtEl>
                                        <p:attrNameLst>
                                          <p:attrName>style.visibility</p:attrName>
                                        </p:attrNameLst>
                                      </p:cBhvr>
                                      <p:to>
                                        <p:strVal val="visible"/>
                                      </p:to>
                                    </p:set>
                                    <p:animEffect transition="in" filter="fade">
                                      <p:cBhvr>
                                        <p:cTn id="27" dur="300"/>
                                        <p:tgtEl>
                                          <p:spTgt spid="8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3"/>
                                        </p:tgtEl>
                                        <p:attrNameLst>
                                          <p:attrName>style.visibility</p:attrName>
                                        </p:attrNameLst>
                                      </p:cBhvr>
                                      <p:to>
                                        <p:strVal val="visible"/>
                                      </p:to>
                                    </p:set>
                                    <p:animEffect transition="in" filter="fade">
                                      <p:cBhvr>
                                        <p:cTn id="32" dur="300"/>
                                        <p:tgtEl>
                                          <p:spTgt spid="8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2"/>
                                        </p:tgtEl>
                                        <p:attrNameLst>
                                          <p:attrName>style.visibility</p:attrName>
                                        </p:attrNameLst>
                                      </p:cBhvr>
                                      <p:to>
                                        <p:strVal val="visible"/>
                                      </p:to>
                                    </p:set>
                                    <p:animEffect transition="in" filter="fade">
                                      <p:cBhvr>
                                        <p:cTn id="37" dur="300"/>
                                        <p:tgtEl>
                                          <p:spTgt spid="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44BE-D448-0549-AFB8-E3791F553465}"/>
              </a:ext>
            </a:extLst>
          </p:cNvPr>
          <p:cNvSpPr>
            <a:spLocks noGrp="1"/>
          </p:cNvSpPr>
          <p:nvPr>
            <p:ph type="ctrTitle"/>
          </p:nvPr>
        </p:nvSpPr>
        <p:spPr>
          <a:xfrm>
            <a:off x="6585882" y="4293517"/>
            <a:ext cx="4805996" cy="1401448"/>
          </a:xfrm>
        </p:spPr>
        <p:txBody>
          <a:bodyPr anchor="t">
            <a:normAutofit/>
          </a:bodyPr>
          <a:lstStyle/>
          <a:p>
            <a:pPr algn="l"/>
            <a:r>
              <a:rPr lang="en-US" sz="4000" dirty="0">
                <a:solidFill>
                  <a:schemeClr val="tx2"/>
                </a:solidFill>
              </a:rPr>
              <a:t>Recap</a:t>
            </a:r>
          </a:p>
        </p:txBody>
      </p:sp>
      <p:sp>
        <p:nvSpPr>
          <p:cNvPr id="3" name="Subtitle 2">
            <a:extLst>
              <a:ext uri="{FF2B5EF4-FFF2-40B4-BE49-F238E27FC236}">
                <a16:creationId xmlns:a16="http://schemas.microsoft.com/office/drawing/2014/main" id="{4C8D508A-F399-9449-94F8-2EA2CC427DB9}"/>
              </a:ext>
            </a:extLst>
          </p:cNvPr>
          <p:cNvSpPr>
            <a:spLocks noGrp="1"/>
          </p:cNvSpPr>
          <p:nvPr>
            <p:ph type="subTitle" idx="1"/>
          </p:nvPr>
        </p:nvSpPr>
        <p:spPr>
          <a:xfrm>
            <a:off x="6585882" y="3403314"/>
            <a:ext cx="4805691" cy="838831"/>
          </a:xfrm>
        </p:spPr>
        <p:txBody>
          <a:bodyPr anchor="b">
            <a:normAutofit/>
          </a:bodyPr>
          <a:lstStyle/>
          <a:p>
            <a:pPr algn="l"/>
            <a:endParaRPr lang="en-US" sz="2000">
              <a:solidFill>
                <a:schemeClr val="tx2"/>
              </a:solidFill>
            </a:endParaRPr>
          </a:p>
        </p:txBody>
      </p:sp>
      <p:pic>
        <p:nvPicPr>
          <p:cNvPr id="5" name="Picture 4">
            <a:extLst>
              <a:ext uri="{FF2B5EF4-FFF2-40B4-BE49-F238E27FC236}">
                <a16:creationId xmlns:a16="http://schemas.microsoft.com/office/drawing/2014/main" id="{BF732347-1E05-4CC1-9803-4A6FE4FA9F8D}"/>
              </a:ext>
            </a:extLst>
          </p:cNvPr>
          <p:cNvPicPr>
            <a:picLocks noChangeAspect="1"/>
          </p:cNvPicPr>
          <p:nvPr/>
        </p:nvPicPr>
        <p:blipFill rotWithShape="1">
          <a:blip r:embed="rId2">
            <a:alphaModFix/>
          </a:blip>
          <a:srcRect l="34134" r="7858"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441033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38</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a:solidFill>
                  <a:srgbClr val="34526F"/>
                </a:solidFill>
                <a:latin typeface="Helvetica Neue"/>
                <a:ea typeface="Helvetica Neue"/>
                <a:cs typeface="Helvetica Neue"/>
                <a:sym typeface="Helvetica Neue"/>
              </a:rPr>
              <a:t>99% of Our Reps Started Part Time</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We have 3 Career Paths</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000" b="1" dirty="0">
                  <a:solidFill>
                    <a:srgbClr val="FFFFFF"/>
                  </a:solidFill>
                  <a:latin typeface="Helvetica Neue"/>
                  <a:ea typeface="Helvetica Neue"/>
                  <a:cs typeface="Helvetica Neue"/>
                  <a:sym typeface="Helvetica Neue"/>
                </a:rPr>
                <a:t>Full Time- They Want to Change Careers Quickly and Earn $10K Plus Monthly </a:t>
              </a:r>
              <a:endParaRPr lang="en-US" sz="1600"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400" b="1" dirty="0">
                  <a:solidFill>
                    <a:srgbClr val="FFFFFF"/>
                  </a:solidFill>
                  <a:latin typeface="Helvetica Neue"/>
                  <a:ea typeface="Helvetica Neue"/>
                  <a:cs typeface="Helvetica Neue"/>
                  <a:sym typeface="Helvetica Neue"/>
                </a:rPr>
                <a:t>Part Time- They have a Consistent Weekly Income Goal </a:t>
              </a:r>
              <a:endParaRPr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a:solidFill>
                    <a:schemeClr val="lt1"/>
                  </a:solidFill>
                </a:rPr>
                <a:t>Spare Time- Help Friends and Family and Learn Themselves </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Plug in to The System</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85664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39</a:t>
            </a:fld>
            <a:endParaRPr/>
          </a:p>
        </p:txBody>
      </p:sp>
      <p:sp>
        <p:nvSpPr>
          <p:cNvPr id="743" name="Google Shape;743;p101"/>
          <p:cNvSpPr txBox="1"/>
          <p:nvPr/>
        </p:nvSpPr>
        <p:spPr>
          <a:xfrm>
            <a:off x="958844" y="488045"/>
            <a:ext cx="10274312" cy="56066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a:solidFill>
                  <a:srgbClr val="34526F"/>
                </a:solidFill>
                <a:latin typeface="Helvetica Neue"/>
                <a:ea typeface="Helvetica Neue"/>
                <a:cs typeface="Helvetica Neue"/>
                <a:sym typeface="Helvetica Neue"/>
              </a:rPr>
              <a:t>How To Get Started</a:t>
            </a:r>
            <a:endParaRPr lang="en-US" sz="2800" dirty="0">
              <a:latin typeface="Arial"/>
              <a:cs typeface="Arial"/>
              <a:sym typeface="Arial"/>
            </a:endParaRPr>
          </a:p>
        </p:txBody>
      </p:sp>
      <p:cxnSp>
        <p:nvCxnSpPr>
          <p:cNvPr id="744" name="Google Shape;744;p101"/>
          <p:cNvCxnSpPr/>
          <p:nvPr/>
        </p:nvCxnSpPr>
        <p:spPr>
          <a:xfrm>
            <a:off x="996441" y="1239893"/>
            <a:ext cx="10199132" cy="0"/>
          </a:xfrm>
          <a:prstGeom prst="straightConnector1">
            <a:avLst/>
          </a:prstGeom>
          <a:noFill/>
          <a:ln w="9525" cap="flat" cmpd="sng">
            <a:solidFill>
              <a:srgbClr val="34526F"/>
            </a:solidFill>
            <a:prstDash val="solid"/>
            <a:round/>
            <a:headEnd type="none" w="sm" len="sm"/>
            <a:tailEnd type="none" w="sm" len="sm"/>
          </a:ln>
        </p:spPr>
      </p:cxn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667" b="1" dirty="0">
                  <a:solidFill>
                    <a:srgbClr val="FFFFFF"/>
                  </a:solidFill>
                  <a:latin typeface="Helvetica Neue"/>
                  <a:ea typeface="Helvetica Neue"/>
                  <a:cs typeface="Helvetica Neue"/>
                  <a:sym typeface="Helvetica Neue"/>
                </a:rPr>
                <a:t>Implement Your Financial Plan</a:t>
              </a:r>
              <a:endParaRPr lang="en-US"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 sz="2667" b="1" dirty="0">
                  <a:solidFill>
                    <a:srgbClr val="FFFFFF"/>
                  </a:solidFill>
                  <a:latin typeface="Helvetica Neue"/>
                  <a:ea typeface="Helvetica Neue"/>
                  <a:cs typeface="Helvetica Neue"/>
                  <a:sym typeface="Helvetica Neue"/>
                </a:rPr>
                <a:t>Submit $99 for Background Check and $25 F</a:t>
              </a:r>
              <a:r>
                <a:rPr lang="en-US" sz="2667" b="1" dirty="0" err="1">
                  <a:solidFill>
                    <a:srgbClr val="FFFFFF"/>
                  </a:solidFill>
                  <a:latin typeface="Helvetica Neue"/>
                  <a:ea typeface="Helvetica Neue"/>
                  <a:cs typeface="Helvetica Neue"/>
                  <a:sym typeface="Helvetica Neue"/>
                </a:rPr>
                <a:t>irst</a:t>
              </a:r>
              <a:r>
                <a:rPr lang="en-US" sz="2667" b="1" dirty="0">
                  <a:solidFill>
                    <a:srgbClr val="FFFFFF"/>
                  </a:solidFill>
                  <a:latin typeface="Helvetica Neue"/>
                  <a:ea typeface="Helvetica Neue"/>
                  <a:cs typeface="Helvetica Neue"/>
                  <a:sym typeface="Helvetica Neue"/>
                </a:rPr>
                <a:t> Month</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a:solidFill>
                    <a:schemeClr val="lt1"/>
                  </a:solidFill>
                </a:rPr>
                <a:t>Complete an Independent Business Application</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Plug in to The System</a:t>
              </a:r>
              <a:endParaRPr sz="1867" dirty="0">
                <a:latin typeface="Arial"/>
                <a:cs typeface="Arial"/>
                <a:sym typeface="Arial"/>
              </a:endParaRPr>
            </a:p>
          </p:txBody>
        </p:sp>
      </p:gr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982380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9"/>
                                        </p:tgtEl>
                                        <p:attrNameLst>
                                          <p:attrName>style.visibility</p:attrName>
                                        </p:attrNameLst>
                                      </p:cBhvr>
                                      <p:to>
                                        <p:strVal val="visible"/>
                                      </p:to>
                                    </p:set>
                                    <p:animEffect transition="in" filter="fade">
                                      <p:cBhvr>
                                        <p:cTn id="15" dur="300"/>
                                        <p:tgtEl>
                                          <p:spTgt spid="7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2"/>
                                        </p:tgtEl>
                                        <p:attrNameLst>
                                          <p:attrName>style.visibility</p:attrName>
                                        </p:attrNameLst>
                                      </p:cBhvr>
                                      <p:to>
                                        <p:strVal val="visible"/>
                                      </p:to>
                                    </p:set>
                                    <p:animEffect transition="in" filter="fade">
                                      <p:cBhvr>
                                        <p:cTn id="20" dur="300"/>
                                        <p:tgtEl>
                                          <p:spTgt spid="7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49"/>
                                        </p:tgtEl>
                                        <p:attrNameLst>
                                          <p:attrName>style.visibility</p:attrName>
                                        </p:attrNameLst>
                                      </p:cBhvr>
                                      <p:to>
                                        <p:strVal val="visible"/>
                                      </p:to>
                                    </p:set>
                                    <p:animEffect transition="in" filter="fade">
                                      <p:cBhvr>
                                        <p:cTn id="25" dur="300"/>
                                        <p:tgtEl>
                                          <p:spTgt spid="7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46"/>
                                        </p:tgtEl>
                                        <p:attrNameLst>
                                          <p:attrName>style.visibility</p:attrName>
                                        </p:attrNameLst>
                                      </p:cBhvr>
                                      <p:to>
                                        <p:strVal val="visible"/>
                                      </p:to>
                                    </p:set>
                                    <p:animEffect transition="in" filter="fade">
                                      <p:cBhvr>
                                        <p:cTn id="30" dur="300"/>
                                        <p:tgtEl>
                                          <p:spTgt spid="7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55"/>
                                        </p:tgtEl>
                                        <p:attrNameLst>
                                          <p:attrName>style.visibility</p:attrName>
                                        </p:attrNameLst>
                                      </p:cBhvr>
                                      <p:to>
                                        <p:strVal val="visible"/>
                                      </p:to>
                                    </p:set>
                                    <p:animEffect transition="in" filter="fade">
                                      <p:cBhvr>
                                        <p:cTn id="35"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ADEC5-1C70-F74A-8352-61519ECB7D20}"/>
              </a:ext>
            </a:extLst>
          </p:cNvPr>
          <p:cNvSpPr>
            <a:spLocks noGrp="1"/>
          </p:cNvSpPr>
          <p:nvPr>
            <p:ph sz="half" idx="1"/>
          </p:nvPr>
        </p:nvSpPr>
        <p:spPr>
          <a:xfrm>
            <a:off x="704636" y="1112415"/>
            <a:ext cx="4706803" cy="4875789"/>
          </a:xfrm>
        </p:spPr>
        <p:txBody>
          <a:bodyPr vert="horz" lIns="91440" tIns="45720" rIns="91440" bIns="45720" rtlCol="0" anchor="ctr">
            <a:normAutofit fontScale="92500" lnSpcReduction="10000"/>
          </a:bodyPr>
          <a:lstStyle/>
          <a:p>
            <a:r>
              <a:rPr lang="en-US" sz="2200" dirty="0">
                <a:solidFill>
                  <a:srgbClr val="000000"/>
                </a:solidFill>
              </a:rPr>
              <a:t>IBM conducted a survey among 25,000 people to gauge how perspectives about work, transportation, and leisure changed since the outbreak of the coronavirus.</a:t>
            </a:r>
          </a:p>
          <a:p>
            <a:r>
              <a:rPr lang="en-US" sz="2200" dirty="0">
                <a:solidFill>
                  <a:srgbClr val="000000"/>
                </a:solidFill>
              </a:rPr>
              <a:t>54% of adults want to work remotely most of the time after the pandemic, according to a new study from IBM</a:t>
            </a:r>
          </a:p>
          <a:p>
            <a:r>
              <a:rPr lang="en-US" sz="2200" dirty="0">
                <a:solidFill>
                  <a:srgbClr val="000000"/>
                </a:solidFill>
              </a:rPr>
              <a:t>Working from home could make workers happier and save employees and employers money.</a:t>
            </a:r>
          </a:p>
          <a:p>
            <a:r>
              <a:rPr lang="en-US" sz="2200" dirty="0">
                <a:solidFill>
                  <a:srgbClr val="000000"/>
                </a:solidFill>
              </a:rPr>
              <a:t>Of those surveyed, 75% said they would like to continue to work from home in at least a partial capacity, while 40% of respondents said they feel strongly that their employer should give employees the choice to opt-in to remote work.</a:t>
            </a:r>
          </a:p>
          <a:p>
            <a:pPr marL="0" indent="0">
              <a:buNone/>
            </a:pPr>
            <a:endParaRPr lang="en-US" sz="2200" dirty="0">
              <a:solidFill>
                <a:srgbClr val="000000"/>
              </a:solidFill>
            </a:endParaRPr>
          </a:p>
          <a:p>
            <a:endParaRPr lang="en-US" sz="1400" dirty="0">
              <a:solidFill>
                <a:srgbClr val="000000"/>
              </a:solidFill>
            </a:endParaRPr>
          </a:p>
        </p:txBody>
      </p:sp>
      <p:pic>
        <p:nvPicPr>
          <p:cNvPr id="6" name="Content Placeholder 5" descr="A person sitting at a table using a computer&#10;&#10;Description automatically generated">
            <a:extLst>
              <a:ext uri="{FF2B5EF4-FFF2-40B4-BE49-F238E27FC236}">
                <a16:creationId xmlns:a16="http://schemas.microsoft.com/office/drawing/2014/main" id="{00337C78-8323-5640-8BA5-AC14E4317634}"/>
              </a:ext>
            </a:extLst>
          </p:cNvPr>
          <p:cNvPicPr>
            <a:picLocks noGrp="1" noChangeAspect="1"/>
          </p:cNvPicPr>
          <p:nvPr>
            <p:ph sz="half" idx="2"/>
          </p:nvPr>
        </p:nvPicPr>
        <p:blipFill rotWithShape="1">
          <a:blip r:embed="rId2"/>
          <a:srcRect l="8549" r="22801"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3660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30"/>
          <p:cNvSpPr txBox="1">
            <a:spLocks noGrp="1"/>
          </p:cNvSpPr>
          <p:nvPr>
            <p:ph idx="1"/>
          </p:nvPr>
        </p:nvSpPr>
        <p:spPr>
          <a:xfrm>
            <a:off x="1491581" y="1890153"/>
            <a:ext cx="4254740" cy="4565499"/>
          </a:xfrm>
          <a:prstGeom prst="rect">
            <a:avLst/>
          </a:prstGeom>
          <a:noFill/>
          <a:ln>
            <a:noFill/>
          </a:ln>
        </p:spPr>
        <p:txBody>
          <a:bodyPr spcFirstLastPara="1" wrap="square" lIns="121900" tIns="60933" rIns="121900" bIns="60933" anchor="t" anchorCtr="0">
            <a:noAutofit/>
          </a:bodyPr>
          <a:lstStyle/>
          <a:p>
            <a:pPr marL="0" indent="0">
              <a:spcBef>
                <a:spcPts val="0"/>
              </a:spcBef>
              <a:buSzPts val="1600"/>
              <a:buNone/>
            </a:pPr>
            <a:r>
              <a:rPr lang="en" sz="2133" dirty="0"/>
              <a:t>Schedule a follow-up one-on-one Zoom meeting with the person who invited  in the next 24-48 hours while this is still fresh in your mind.</a:t>
            </a:r>
            <a:endParaRPr dirty="0"/>
          </a:p>
          <a:p>
            <a:pPr marL="0" indent="0">
              <a:spcBef>
                <a:spcPts val="2027"/>
              </a:spcBef>
              <a:buSzPts val="1600"/>
              <a:buNone/>
            </a:pPr>
            <a:r>
              <a:rPr lang="en" sz="2133" dirty="0"/>
              <a:t>Run your complimentary Financial Needs Analysis.</a:t>
            </a:r>
            <a:endParaRPr dirty="0"/>
          </a:p>
          <a:p>
            <a:pPr marL="0" indent="0">
              <a:spcBef>
                <a:spcPts val="2027"/>
              </a:spcBef>
              <a:buSzPts val="1600"/>
              <a:buNone/>
            </a:pPr>
            <a:r>
              <a:rPr lang="en" sz="2133" dirty="0"/>
              <a:t>Fill out an Independent Business Application.</a:t>
            </a:r>
            <a:endParaRPr dirty="0"/>
          </a:p>
          <a:p>
            <a:pPr marL="0" indent="0">
              <a:spcBef>
                <a:spcPts val="2027"/>
              </a:spcBef>
              <a:buSzPts val="1600"/>
              <a:buNone/>
            </a:pPr>
            <a:r>
              <a:rPr lang="en" sz="2133" dirty="0"/>
              <a:t>Get Started.</a:t>
            </a:r>
            <a:endParaRPr dirty="0"/>
          </a:p>
        </p:txBody>
      </p:sp>
      <p:sp>
        <p:nvSpPr>
          <p:cNvPr id="1405" name="Google Shape;1405;p130"/>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40</a:t>
            </a:fld>
            <a:endParaRPr/>
          </a:p>
        </p:txBody>
      </p:sp>
      <p:sp>
        <p:nvSpPr>
          <p:cNvPr id="1401" name="Google Shape;1401;p130"/>
          <p:cNvSpPr txBox="1"/>
          <p:nvPr/>
        </p:nvSpPr>
        <p:spPr>
          <a:xfrm>
            <a:off x="6843777" y="1890153"/>
            <a:ext cx="4389379" cy="4354560"/>
          </a:xfrm>
          <a:prstGeom prst="rect">
            <a:avLst/>
          </a:prstGeom>
          <a:noFill/>
          <a:ln>
            <a:noFill/>
          </a:ln>
        </p:spPr>
        <p:txBody>
          <a:bodyPr spcFirstLastPara="1" wrap="square" lIns="121900" tIns="60933" rIns="121900" bIns="60933" anchor="t" anchorCtr="0">
            <a:noAutofit/>
          </a:bodyPr>
          <a:lstStyle/>
          <a:p>
            <a:pPr defTabSz="1219170" hangingPunct="1">
              <a:buClr>
                <a:srgbClr val="000000"/>
              </a:buClr>
              <a:buSzPts val="1600"/>
            </a:pPr>
            <a:r>
              <a:rPr lang="en" sz="2133" dirty="0">
                <a:latin typeface="Helvetica Neue"/>
                <a:ea typeface="Helvetica Neue"/>
                <a:cs typeface="Helvetica Neue"/>
                <a:sym typeface="Helvetica Neue"/>
              </a:rPr>
              <a:t>Schedule a 1-1 Zoom Follow up and get  your complimentary</a:t>
            </a:r>
            <a:br>
              <a:rPr lang="en" sz="2133" dirty="0">
                <a:latin typeface="Helvetica Neue"/>
                <a:ea typeface="Helvetica Neue"/>
                <a:cs typeface="Helvetica Neue"/>
                <a:sym typeface="Helvetica Neue"/>
              </a:rPr>
            </a:br>
            <a:r>
              <a:rPr lang="en" sz="2133" dirty="0">
                <a:latin typeface="Helvetica Neue"/>
                <a:ea typeface="Helvetica Neue"/>
                <a:cs typeface="Helvetica Neue"/>
                <a:sym typeface="Helvetica Neue"/>
              </a:rPr>
              <a:t>Financial Needs Analysis.</a:t>
            </a:r>
            <a:endParaRPr sz="1867" dirty="0">
              <a:latin typeface="Arial"/>
              <a:cs typeface="Arial"/>
              <a:sym typeface="Arial"/>
            </a:endParaRPr>
          </a:p>
          <a:p>
            <a:pPr defTabSz="1219170" hangingPunct="1">
              <a:spcBef>
                <a:spcPts val="2027"/>
              </a:spcBef>
              <a:buClr>
                <a:srgbClr val="000000"/>
              </a:buClr>
              <a:buSzPts val="1600"/>
            </a:pPr>
            <a:r>
              <a:rPr lang="en" sz="2133" dirty="0">
                <a:latin typeface="Helvetica Neue"/>
                <a:ea typeface="Helvetica Neue"/>
                <a:cs typeface="Helvetica Neue"/>
                <a:sym typeface="Helvetica Neue"/>
              </a:rPr>
              <a:t>Become a Client</a:t>
            </a:r>
            <a:endParaRPr sz="1867" dirty="0">
              <a:latin typeface="Arial"/>
              <a:cs typeface="Arial"/>
              <a:sym typeface="Arial"/>
            </a:endParaRPr>
          </a:p>
          <a:p>
            <a:pPr defTabSz="1219170" hangingPunct="1">
              <a:spcBef>
                <a:spcPts val="2027"/>
              </a:spcBef>
              <a:buClr>
                <a:srgbClr val="000000"/>
              </a:buClr>
              <a:buSzPts val="1600"/>
            </a:pPr>
            <a:r>
              <a:rPr lang="en" sz="2133" dirty="0">
                <a:latin typeface="Helvetica Neue"/>
                <a:ea typeface="Helvetica Neue"/>
                <a:cs typeface="Helvetica Neue"/>
                <a:sym typeface="Helvetica Neue"/>
              </a:rPr>
              <a:t>Attend our Educational Workshops and get Financially Independent</a:t>
            </a:r>
            <a:endParaRPr sz="1867" dirty="0">
              <a:latin typeface="Arial"/>
              <a:cs typeface="Arial"/>
              <a:sym typeface="Arial"/>
            </a:endParaRPr>
          </a:p>
        </p:txBody>
      </p:sp>
      <p:sp>
        <p:nvSpPr>
          <p:cNvPr id="1402" name="Google Shape;1402;p130"/>
          <p:cNvSpPr txBox="1"/>
          <p:nvPr/>
        </p:nvSpPr>
        <p:spPr>
          <a:xfrm>
            <a:off x="1282021" y="1397713"/>
            <a:ext cx="4893355" cy="492432"/>
          </a:xfrm>
          <a:prstGeom prst="rect">
            <a:avLst/>
          </a:prstGeom>
          <a:noFill/>
          <a:ln>
            <a:noFill/>
          </a:ln>
        </p:spPr>
        <p:txBody>
          <a:bodyPr spcFirstLastPara="1" wrap="square" lIns="121900" tIns="60933" rIns="121900" bIns="60933" anchor="t" anchorCtr="0">
            <a:noAutofit/>
          </a:bodyPr>
          <a:lstStyle/>
          <a:p>
            <a:pPr algn="ctr" defTabSz="1219170" hangingPunct="1">
              <a:buClr>
                <a:srgbClr val="E4021D"/>
              </a:buClr>
              <a:buSzPts val="1800"/>
            </a:pPr>
            <a:r>
              <a:rPr lang="en" sz="2400" b="1">
                <a:solidFill>
                  <a:srgbClr val="E4021D"/>
                </a:solidFill>
                <a:latin typeface="Helvetica Neue"/>
                <a:ea typeface="Helvetica Neue"/>
                <a:cs typeface="Helvetica Neue"/>
                <a:sym typeface="Helvetica Neue"/>
              </a:rPr>
              <a:t>Interested </a:t>
            </a:r>
            <a:endParaRPr sz="1867">
              <a:latin typeface="Arial"/>
              <a:cs typeface="Arial"/>
              <a:sym typeface="Arial"/>
            </a:endParaRPr>
          </a:p>
        </p:txBody>
      </p:sp>
      <p:cxnSp>
        <p:nvCxnSpPr>
          <p:cNvPr id="1403" name="Google Shape;1403;p130"/>
          <p:cNvCxnSpPr/>
          <p:nvPr/>
        </p:nvCxnSpPr>
        <p:spPr>
          <a:xfrm>
            <a:off x="6096000" y="1629491"/>
            <a:ext cx="0" cy="4437288"/>
          </a:xfrm>
          <a:prstGeom prst="straightConnector1">
            <a:avLst/>
          </a:prstGeom>
          <a:noFill/>
          <a:ln w="9525" cap="flat" cmpd="sng">
            <a:solidFill>
              <a:srgbClr val="BFBFBF"/>
            </a:solidFill>
            <a:prstDash val="solid"/>
            <a:round/>
            <a:headEnd type="none" w="sm" len="sm"/>
            <a:tailEnd type="none" w="sm" len="sm"/>
          </a:ln>
        </p:spPr>
      </p:cxnSp>
      <p:sp>
        <p:nvSpPr>
          <p:cNvPr id="1404" name="Google Shape;1404;p130"/>
          <p:cNvSpPr txBox="1"/>
          <p:nvPr/>
        </p:nvSpPr>
        <p:spPr>
          <a:xfrm>
            <a:off x="6096005" y="1397713"/>
            <a:ext cx="4893355" cy="492432"/>
          </a:xfrm>
          <a:prstGeom prst="rect">
            <a:avLst/>
          </a:prstGeom>
          <a:noFill/>
          <a:ln>
            <a:noFill/>
          </a:ln>
        </p:spPr>
        <p:txBody>
          <a:bodyPr spcFirstLastPara="1" wrap="square" lIns="121900" tIns="60933" rIns="121900" bIns="60933" anchor="t" anchorCtr="0">
            <a:noAutofit/>
          </a:bodyPr>
          <a:lstStyle/>
          <a:p>
            <a:pPr algn="ctr" defTabSz="1219170" hangingPunct="1">
              <a:buClr>
                <a:srgbClr val="E4021D"/>
              </a:buClr>
              <a:buSzPts val="1800"/>
            </a:pPr>
            <a:r>
              <a:rPr lang="en" sz="2400" b="1">
                <a:solidFill>
                  <a:srgbClr val="E4021D"/>
                </a:solidFill>
                <a:latin typeface="Helvetica Neue"/>
                <a:ea typeface="Helvetica Neue"/>
                <a:cs typeface="Helvetica Neue"/>
                <a:sym typeface="Helvetica Neue"/>
              </a:rPr>
              <a:t>Not Interested</a:t>
            </a:r>
            <a:endParaRPr sz="1867">
              <a:latin typeface="Arial"/>
              <a:cs typeface="Arial"/>
              <a:sym typeface="Arial"/>
            </a:endParaRPr>
          </a:p>
        </p:txBody>
      </p:sp>
      <p:sp>
        <p:nvSpPr>
          <p:cNvPr id="1406" name="Google Shape;1406;p130"/>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a:solidFill>
                  <a:srgbClr val="34526F"/>
                </a:solidFill>
                <a:latin typeface="Helvetica Neue"/>
                <a:ea typeface="Helvetica Neue"/>
                <a:cs typeface="Helvetica Neue"/>
                <a:sym typeface="Helvetica Neue"/>
              </a:rPr>
              <a:t>Your Next Step</a:t>
            </a:r>
            <a:endParaRPr sz="1867">
              <a:latin typeface="Arial"/>
              <a:cs typeface="Arial"/>
              <a:sym typeface="Arial"/>
            </a:endParaRPr>
          </a:p>
        </p:txBody>
      </p:sp>
      <p:cxnSp>
        <p:nvCxnSpPr>
          <p:cNvPr id="1407" name="Google Shape;1407;p130"/>
          <p:cNvCxnSpPr/>
          <p:nvPr/>
        </p:nvCxnSpPr>
        <p:spPr>
          <a:xfrm>
            <a:off x="1202645" y="1239892"/>
            <a:ext cx="9786715" cy="0"/>
          </a:xfrm>
          <a:prstGeom prst="straightConnector1">
            <a:avLst/>
          </a:prstGeom>
          <a:noFill/>
          <a:ln w="9525" cap="flat" cmpd="sng">
            <a:solidFill>
              <a:srgbClr val="34526F"/>
            </a:solidFill>
            <a:prstDash val="solid"/>
            <a:round/>
            <a:headEnd type="none" w="sm" len="sm"/>
            <a:tailEnd type="none" w="sm" len="sm"/>
          </a:ln>
        </p:spPr>
      </p:cxnSp>
    </p:spTree>
    <p:extLst>
      <p:ext uri="{BB962C8B-B14F-4D97-AF65-F5344CB8AC3E}">
        <p14:creationId xmlns:p14="http://schemas.microsoft.com/office/powerpoint/2010/main" val="1673909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6"/>
                                        </p:tgtEl>
                                        <p:attrNameLst>
                                          <p:attrName>style.visibility</p:attrName>
                                        </p:attrNameLst>
                                      </p:cBhvr>
                                      <p:to>
                                        <p:strVal val="visible"/>
                                      </p:to>
                                    </p:set>
                                    <p:animEffect transition="in" filter="fade">
                                      <p:cBhvr>
                                        <p:cTn id="7" dur="400"/>
                                        <p:tgtEl>
                                          <p:spTgt spid="1406"/>
                                        </p:tgtEl>
                                      </p:cBhvr>
                                    </p:animEffect>
                                  </p:childTnLst>
                                </p:cTn>
                              </p:par>
                              <p:par>
                                <p:cTn id="8" presetID="10" presetClass="entr" presetSubtype="0" fill="hold" nodeType="withEffect">
                                  <p:stCondLst>
                                    <p:cond delay="0"/>
                                  </p:stCondLst>
                                  <p:childTnLst>
                                    <p:set>
                                      <p:cBhvr>
                                        <p:cTn id="9" dur="1" fill="hold">
                                          <p:stCondLst>
                                            <p:cond delay="0"/>
                                          </p:stCondLst>
                                        </p:cTn>
                                        <p:tgtEl>
                                          <p:spTgt spid="1407"/>
                                        </p:tgtEl>
                                        <p:attrNameLst>
                                          <p:attrName>style.visibility</p:attrName>
                                        </p:attrNameLst>
                                      </p:cBhvr>
                                      <p:to>
                                        <p:strVal val="visible"/>
                                      </p:to>
                                    </p:set>
                                    <p:animEffect transition="in" filter="fade">
                                      <p:cBhvr>
                                        <p:cTn id="10" dur="700"/>
                                        <p:tgtEl>
                                          <p:spTgt spid="14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02"/>
                                        </p:tgtEl>
                                        <p:attrNameLst>
                                          <p:attrName>style.visibility</p:attrName>
                                        </p:attrNameLst>
                                      </p:cBhvr>
                                      <p:to>
                                        <p:strVal val="visible"/>
                                      </p:to>
                                    </p:set>
                                    <p:animEffect transition="in" filter="fade">
                                      <p:cBhvr>
                                        <p:cTn id="15" dur="300"/>
                                        <p:tgtEl>
                                          <p:spTgt spid="1402"/>
                                        </p:tgtEl>
                                      </p:cBhvr>
                                    </p:animEffect>
                                  </p:childTnLst>
                                </p:cTn>
                              </p:par>
                              <p:par>
                                <p:cTn id="16" presetID="10" presetClass="entr" presetSubtype="0" fill="hold" nodeType="withEffect">
                                  <p:stCondLst>
                                    <p:cond delay="0"/>
                                  </p:stCondLst>
                                  <p:childTnLst>
                                    <p:set>
                                      <p:cBhvr>
                                        <p:cTn id="17" dur="1" fill="hold">
                                          <p:stCondLst>
                                            <p:cond delay="0"/>
                                          </p:stCondLst>
                                        </p:cTn>
                                        <p:tgtEl>
                                          <p:spTgt spid="1400">
                                            <p:txEl>
                                              <p:pRg st="0" end="0"/>
                                            </p:txEl>
                                          </p:spTgt>
                                        </p:tgtEl>
                                        <p:attrNameLst>
                                          <p:attrName>style.visibility</p:attrName>
                                        </p:attrNameLst>
                                      </p:cBhvr>
                                      <p:to>
                                        <p:strVal val="visible"/>
                                      </p:to>
                                    </p:set>
                                    <p:animEffect transition="in" filter="fade">
                                      <p:cBhvr>
                                        <p:cTn id="18" dur="300"/>
                                        <p:tgtEl>
                                          <p:spTgt spid="140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00">
                                            <p:txEl>
                                              <p:pRg st="1" end="1"/>
                                            </p:txEl>
                                          </p:spTgt>
                                        </p:tgtEl>
                                        <p:attrNameLst>
                                          <p:attrName>style.visibility</p:attrName>
                                        </p:attrNameLst>
                                      </p:cBhvr>
                                      <p:to>
                                        <p:strVal val="visible"/>
                                      </p:to>
                                    </p:set>
                                    <p:animEffect transition="in" filter="fade">
                                      <p:cBhvr>
                                        <p:cTn id="21" dur="300"/>
                                        <p:tgtEl>
                                          <p:spTgt spid="1400">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00">
                                            <p:txEl>
                                              <p:pRg st="2" end="2"/>
                                            </p:txEl>
                                          </p:spTgt>
                                        </p:tgtEl>
                                        <p:attrNameLst>
                                          <p:attrName>style.visibility</p:attrName>
                                        </p:attrNameLst>
                                      </p:cBhvr>
                                      <p:to>
                                        <p:strVal val="visible"/>
                                      </p:to>
                                    </p:set>
                                    <p:animEffect transition="in" filter="fade">
                                      <p:cBhvr>
                                        <p:cTn id="24" dur="300"/>
                                        <p:tgtEl>
                                          <p:spTgt spid="1400">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400">
                                            <p:txEl>
                                              <p:pRg st="3" end="3"/>
                                            </p:txEl>
                                          </p:spTgt>
                                        </p:tgtEl>
                                        <p:attrNameLst>
                                          <p:attrName>style.visibility</p:attrName>
                                        </p:attrNameLst>
                                      </p:cBhvr>
                                      <p:to>
                                        <p:strVal val="visible"/>
                                      </p:to>
                                    </p:set>
                                    <p:animEffect transition="in" filter="fade">
                                      <p:cBhvr>
                                        <p:cTn id="27" dur="300"/>
                                        <p:tgtEl>
                                          <p:spTgt spid="14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04"/>
                                        </p:tgtEl>
                                        <p:attrNameLst>
                                          <p:attrName>style.visibility</p:attrName>
                                        </p:attrNameLst>
                                      </p:cBhvr>
                                      <p:to>
                                        <p:strVal val="visible"/>
                                      </p:to>
                                    </p:set>
                                    <p:animEffect transition="in" filter="fade">
                                      <p:cBhvr>
                                        <p:cTn id="32" dur="500"/>
                                        <p:tgtEl>
                                          <p:spTgt spid="1404"/>
                                        </p:tgtEl>
                                      </p:cBhvr>
                                    </p:animEffect>
                                  </p:childTnLst>
                                </p:cTn>
                              </p:par>
                              <p:par>
                                <p:cTn id="33" presetID="10" presetClass="entr" presetSubtype="0" fill="hold" nodeType="withEffect">
                                  <p:stCondLst>
                                    <p:cond delay="0"/>
                                  </p:stCondLst>
                                  <p:childTnLst>
                                    <p:set>
                                      <p:cBhvr>
                                        <p:cTn id="34" dur="1" fill="hold">
                                          <p:stCondLst>
                                            <p:cond delay="0"/>
                                          </p:stCondLst>
                                        </p:cTn>
                                        <p:tgtEl>
                                          <p:spTgt spid="1401"/>
                                        </p:tgtEl>
                                        <p:attrNameLst>
                                          <p:attrName>style.visibility</p:attrName>
                                        </p:attrNameLst>
                                      </p:cBhvr>
                                      <p:to>
                                        <p:strVal val="visible"/>
                                      </p:to>
                                    </p:set>
                                    <p:animEffect transition="in" filter="fade">
                                      <p:cBhvr>
                                        <p:cTn id="35" dur="500"/>
                                        <p:tgtEl>
                                          <p:spTgt spid="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a:spLocks noChangeArrowheads="1"/>
          </p:cNvSpPr>
          <p:nvPr/>
        </p:nvSpPr>
        <p:spPr bwMode="auto">
          <a:xfrm>
            <a:off x="0" y="0"/>
            <a:ext cx="12192000" cy="6858000"/>
          </a:xfrm>
          <a:prstGeom prst="rect">
            <a:avLst/>
          </a:prstGeom>
          <a:blipFill dpi="0" rotWithShape="1">
            <a:blip r:embed="rId3">
              <a:alphaModFix amt="50000"/>
            </a:blip>
            <a:srcRect/>
            <a:stretch>
              <a:fillRect/>
            </a:stretch>
          </a:bli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121909" tIns="60955" rIns="121909" bIns="60955"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grpSp>
        <p:nvGrpSpPr>
          <p:cNvPr id="9" name="Group 8"/>
          <p:cNvGrpSpPr>
            <a:grpSpLocks/>
          </p:cNvGrpSpPr>
          <p:nvPr/>
        </p:nvGrpSpPr>
        <p:grpSpPr bwMode="auto">
          <a:xfrm>
            <a:off x="8906943" y="1153593"/>
            <a:ext cx="2561167" cy="2559049"/>
            <a:chOff x="2616144" y="864546"/>
            <a:chExt cx="1920240" cy="1920240"/>
          </a:xfrm>
        </p:grpSpPr>
        <p:grpSp>
          <p:nvGrpSpPr>
            <p:cNvPr id="25620" name="Group 26"/>
            <p:cNvGrpSpPr>
              <a:grpSpLocks noChangeAspect="1"/>
            </p:cNvGrpSpPr>
            <p:nvPr/>
          </p:nvGrpSpPr>
          <p:grpSpPr bwMode="auto">
            <a:xfrm>
              <a:off x="2616144" y="864546"/>
              <a:ext cx="1920240" cy="1920240"/>
              <a:chOff x="7104260" y="1576373"/>
              <a:chExt cx="2496457" cy="2496457"/>
            </a:xfrm>
          </p:grpSpPr>
          <p:sp>
            <p:nvSpPr>
              <p:cNvPr id="28" name="Oval 27"/>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23" name="Picture 2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1" name="TextBox 20"/>
            <p:cNvSpPr txBox="1"/>
            <p:nvPr/>
          </p:nvSpPr>
          <p:spPr>
            <a:xfrm>
              <a:off x="2920843" y="2111352"/>
              <a:ext cx="1371147" cy="457427"/>
            </a:xfrm>
            <a:prstGeom prst="rect">
              <a:avLst/>
            </a:prstGeom>
            <a:noFill/>
          </p:spPr>
          <p:txBody>
            <a:bodyPr/>
            <a:lstStyle>
              <a:lvl1pPr>
                <a:defRPr sz="3200">
                  <a:solidFill>
                    <a:schemeClr val="tx1"/>
                  </a:solidFill>
                  <a:latin typeface="Calibri" charset="0"/>
                  <a:ea typeface="ＭＳ Ｐゴシック" charset="0"/>
                  <a:cs typeface="Arial Unicode MS" charset="0"/>
                </a:defRPr>
              </a:lvl1pPr>
              <a:lvl2pPr>
                <a:defRPr sz="2800">
                  <a:solidFill>
                    <a:schemeClr val="tx1"/>
                  </a:solidFill>
                  <a:latin typeface="Calibri" charset="0"/>
                  <a:ea typeface="Arial Unicode MS" charset="0"/>
                  <a:cs typeface="Arial Unicode MS" charset="0"/>
                </a:defRPr>
              </a:lvl2pPr>
              <a:lvl3pPr>
                <a:defRPr sz="2400">
                  <a:solidFill>
                    <a:schemeClr val="tx1"/>
                  </a:solidFill>
                  <a:latin typeface="Calibri" charset="0"/>
                  <a:ea typeface="Arial Unicode MS" charset="0"/>
                  <a:cs typeface="Arial Unicode MS" charset="0"/>
                </a:defRPr>
              </a:lvl3pPr>
              <a:lvl4pPr>
                <a:defRPr sz="2000">
                  <a:solidFill>
                    <a:schemeClr val="tx1"/>
                  </a:solidFill>
                  <a:latin typeface="Calibri" charset="0"/>
                  <a:ea typeface="Arial Unicode MS" charset="0"/>
                  <a:cs typeface="Arial Unicode MS" charset="0"/>
                </a:defRPr>
              </a:lvl4pPr>
              <a:lvl5pPr>
                <a:defRPr sz="2000">
                  <a:solidFill>
                    <a:schemeClr val="tx1"/>
                  </a:solidFill>
                  <a:latin typeface="Calibri" charset="0"/>
                  <a:ea typeface="Arial Unicode MS" charset="0"/>
                  <a:cs typeface="Arial Unicode MS" charset="0"/>
                </a:defRPr>
              </a:lvl5pPr>
              <a:lvl6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6pPr>
              <a:lvl7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7pPr>
              <a:lvl8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8pPr>
              <a:lvl9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9pPr>
            </a:lstStyle>
            <a:p>
              <a:pPr algn="ctr">
                <a:lnSpc>
                  <a:spcPct val="65000"/>
                </a:lnSpc>
                <a:defRPr/>
              </a:pPr>
              <a:r>
                <a:rPr lang="en-US" sz="2667" b="1" dirty="0">
                  <a:effectLst>
                    <a:outerShdw blurRad="38100" dist="38100" dir="2700000" algn="tl">
                      <a:srgbClr val="DDDDDD"/>
                    </a:outerShdw>
                  </a:effectLst>
                  <a:ea typeface="Arial Unicode MS" panose="020B0604020202020204" pitchFamily="34" charset="-128"/>
                  <a:cs typeface="Arial Unicode MS" panose="020B0604020202020204" pitchFamily="34" charset="-128"/>
                </a:rPr>
                <a:t>New Cars</a:t>
              </a:r>
            </a:p>
          </p:txBody>
        </p:sp>
      </p:grpSp>
      <p:grpSp>
        <p:nvGrpSpPr>
          <p:cNvPr id="10" name="Group 9"/>
          <p:cNvGrpSpPr>
            <a:grpSpLocks/>
          </p:cNvGrpSpPr>
          <p:nvPr/>
        </p:nvGrpSpPr>
        <p:grpSpPr bwMode="auto">
          <a:xfrm>
            <a:off x="3489426" y="1136660"/>
            <a:ext cx="2561167" cy="2559049"/>
            <a:chOff x="4654494" y="851846"/>
            <a:chExt cx="1920240" cy="1920240"/>
          </a:xfrm>
        </p:grpSpPr>
        <p:grpSp>
          <p:nvGrpSpPr>
            <p:cNvPr id="25612" name="Group 29"/>
            <p:cNvGrpSpPr>
              <a:grpSpLocks noChangeAspect="1"/>
            </p:cNvGrpSpPr>
            <p:nvPr/>
          </p:nvGrpSpPr>
          <p:grpSpPr bwMode="auto">
            <a:xfrm>
              <a:off x="4654494" y="851846"/>
              <a:ext cx="1920240" cy="1920240"/>
              <a:chOff x="7104260" y="1576373"/>
              <a:chExt cx="2496457" cy="2496457"/>
            </a:xfrm>
          </p:grpSpPr>
          <p:sp>
            <p:nvSpPr>
              <p:cNvPr id="31" name="Oval 30"/>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15" name="Picture 3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 name="TextBox 22"/>
            <p:cNvSpPr txBox="1"/>
            <p:nvPr/>
          </p:nvSpPr>
          <p:spPr>
            <a:xfrm>
              <a:off x="4911584" y="2222538"/>
              <a:ext cx="1371147" cy="274774"/>
            </a:xfrm>
            <a:prstGeom prst="rect">
              <a:avLst/>
            </a:prstGeom>
            <a:noFill/>
          </p:spPr>
          <p:txBody>
            <a:bodyPr/>
            <a:lstStyle/>
            <a:p>
              <a:pPr algn="ctr">
                <a:lnSpc>
                  <a:spcPct val="65000"/>
                </a:lnSpc>
                <a:defRPr/>
              </a:pPr>
              <a:r>
                <a:rPr lang="en-US" sz="2667" b="1"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Education</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grpSp>
        <p:nvGrpSpPr>
          <p:cNvPr id="12" name="Group 11"/>
          <p:cNvGrpSpPr>
            <a:grpSpLocks/>
          </p:cNvGrpSpPr>
          <p:nvPr/>
        </p:nvGrpSpPr>
        <p:grpSpPr bwMode="auto">
          <a:xfrm>
            <a:off x="735865" y="1134909"/>
            <a:ext cx="2561167" cy="2559049"/>
            <a:chOff x="1574744" y="2639371"/>
            <a:chExt cx="1920240" cy="1920240"/>
          </a:xfrm>
        </p:grpSpPr>
        <p:grpSp>
          <p:nvGrpSpPr>
            <p:cNvPr id="25628" name="Group 36"/>
            <p:cNvGrpSpPr>
              <a:grpSpLocks noChangeAspect="1"/>
            </p:cNvGrpSpPr>
            <p:nvPr/>
          </p:nvGrpSpPr>
          <p:grpSpPr bwMode="auto">
            <a:xfrm>
              <a:off x="1574744" y="2639371"/>
              <a:ext cx="1920240" cy="1920240"/>
              <a:chOff x="7104260" y="1576373"/>
              <a:chExt cx="2496457" cy="2496457"/>
            </a:xfrm>
          </p:grpSpPr>
          <p:sp>
            <p:nvSpPr>
              <p:cNvPr id="38" name="Oval 37"/>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31" name="Picture 38"/>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p:cNvSpPr txBox="1"/>
            <p:nvPr/>
          </p:nvSpPr>
          <p:spPr>
            <a:xfrm>
              <a:off x="1841356" y="4013240"/>
              <a:ext cx="1371147" cy="274774"/>
            </a:xfrm>
            <a:prstGeom prst="rect">
              <a:avLst/>
            </a:prstGeom>
            <a:noFill/>
          </p:spPr>
          <p:txBody>
            <a:bodyPr/>
            <a:lstStyle/>
            <a:p>
              <a:pPr algn="ctr">
                <a:lnSpc>
                  <a:spcPct val="65000"/>
                </a:lnSpc>
                <a:defRPr/>
              </a:pPr>
              <a:r>
                <a:rPr lang="en-US" sz="2667" b="1"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Travel</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sp>
        <p:nvSpPr>
          <p:cNvPr id="25602" name="Title 1"/>
          <p:cNvSpPr>
            <a:spLocks noGrp="1"/>
          </p:cNvSpPr>
          <p:nvPr>
            <p:ph type="title"/>
          </p:nvPr>
        </p:nvSpPr>
        <p:spPr>
          <a:xfrm>
            <a:off x="584200" y="4233"/>
            <a:ext cx="10972800" cy="975784"/>
          </a:xfrm>
        </p:spPr>
        <p:txBody>
          <a:bodyPr>
            <a:noAutofit/>
          </a:bodyPr>
          <a:lstStyle/>
          <a:p>
            <a:pPr eaLnBrk="1" hangingPunct="1"/>
            <a:r>
              <a:rPr lang="en-US" sz="3733" dirty="0">
                <a:latin typeface="Calibri" charset="0"/>
              </a:rPr>
              <a:t>The Goal is to become a 2% which allows you to live your life on your terms</a:t>
            </a:r>
            <a:endParaRPr lang="en-US" sz="3733" dirty="0">
              <a:solidFill>
                <a:srgbClr val="3E8DDD"/>
              </a:solidFill>
              <a:latin typeface="Calibri" charset="0"/>
            </a:endParaRPr>
          </a:p>
        </p:txBody>
      </p:sp>
      <p:sp>
        <p:nvSpPr>
          <p:cNvPr id="25604" name="Slide Number Placeholder 3"/>
          <p:cNvSpPr txBox="1">
            <a:spLocks noGrp="1"/>
          </p:cNvSpPr>
          <p:nvPr/>
        </p:nvSpPr>
        <p:spPr bwMode="auto">
          <a:xfrm>
            <a:off x="0" y="6527800"/>
            <a:ext cx="457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09" tIns="60955" rIns="121909" bIns="60955"/>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FFECB29-ACAE-1A46-A0C6-B3EFE47EBA50}" type="slidenum">
              <a:rPr lang="en-US" sz="1200">
                <a:solidFill>
                  <a:schemeClr val="bg1"/>
                </a:solidFill>
                <a:ea typeface="Arial Unicode MS" panose="020B0604020202020204" pitchFamily="34" charset="-128"/>
                <a:cs typeface="Arial Unicode MS" panose="020B0604020202020204" pitchFamily="34" charset="-128"/>
              </a:rPr>
              <a:pPr eaLnBrk="1" hangingPunct="1"/>
              <a:t>5</a:t>
            </a:fld>
            <a:endParaRPr lang="en-US" sz="1200" dirty="0">
              <a:solidFill>
                <a:schemeClr val="bg1"/>
              </a:solidFill>
              <a:ea typeface="Arial Unicode MS" panose="020B0604020202020204" pitchFamily="34" charset="-128"/>
              <a:cs typeface="Arial Unicode MS" panose="020B0604020202020204" pitchFamily="34" charset="-128"/>
            </a:endParaRPr>
          </a:p>
        </p:txBody>
      </p:sp>
      <p:grpSp>
        <p:nvGrpSpPr>
          <p:cNvPr id="8" name="Group 7"/>
          <p:cNvGrpSpPr>
            <a:grpSpLocks/>
          </p:cNvGrpSpPr>
          <p:nvPr/>
        </p:nvGrpSpPr>
        <p:grpSpPr bwMode="auto">
          <a:xfrm>
            <a:off x="4842943" y="3545426"/>
            <a:ext cx="2561167" cy="2559049"/>
            <a:chOff x="558744" y="855021"/>
            <a:chExt cx="1920240" cy="1920240"/>
          </a:xfrm>
        </p:grpSpPr>
        <p:grpSp>
          <p:nvGrpSpPr>
            <p:cNvPr id="25636" name="Group 17"/>
            <p:cNvGrpSpPr>
              <a:grpSpLocks noChangeAspect="1"/>
            </p:cNvGrpSpPr>
            <p:nvPr/>
          </p:nvGrpSpPr>
          <p:grpSpPr bwMode="auto">
            <a:xfrm>
              <a:off x="558744" y="855021"/>
              <a:ext cx="1920240" cy="1920240"/>
              <a:chOff x="7104260" y="1576373"/>
              <a:chExt cx="2496457" cy="2496457"/>
            </a:xfrm>
          </p:grpSpPr>
          <p:sp>
            <p:nvSpPr>
              <p:cNvPr id="19" name="Oval 18"/>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39" name="Picture 2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TextBox 3"/>
            <p:cNvSpPr txBox="1"/>
            <p:nvPr/>
          </p:nvSpPr>
          <p:spPr>
            <a:xfrm>
              <a:off x="841226" y="2109769"/>
              <a:ext cx="1371147" cy="457427"/>
            </a:xfrm>
            <a:prstGeom prst="rect">
              <a:avLst/>
            </a:prstGeom>
            <a:noFill/>
          </p:spPr>
          <p:txBody>
            <a:bodyPr/>
            <a:lstStyle>
              <a:lvl1pPr>
                <a:defRPr sz="3200">
                  <a:solidFill>
                    <a:schemeClr val="tx1"/>
                  </a:solidFill>
                  <a:latin typeface="Calibri" charset="0"/>
                  <a:ea typeface="ＭＳ Ｐゴシック" charset="0"/>
                  <a:cs typeface="Arial Unicode MS" charset="0"/>
                </a:defRPr>
              </a:lvl1pPr>
              <a:lvl2pPr>
                <a:defRPr sz="2800">
                  <a:solidFill>
                    <a:schemeClr val="tx1"/>
                  </a:solidFill>
                  <a:latin typeface="Calibri" charset="0"/>
                  <a:ea typeface="Arial Unicode MS" charset="0"/>
                  <a:cs typeface="Arial Unicode MS" charset="0"/>
                </a:defRPr>
              </a:lvl2pPr>
              <a:lvl3pPr>
                <a:defRPr sz="2400">
                  <a:solidFill>
                    <a:schemeClr val="tx1"/>
                  </a:solidFill>
                  <a:latin typeface="Calibri" charset="0"/>
                  <a:ea typeface="Arial Unicode MS" charset="0"/>
                  <a:cs typeface="Arial Unicode MS" charset="0"/>
                </a:defRPr>
              </a:lvl3pPr>
              <a:lvl4pPr>
                <a:defRPr sz="2000">
                  <a:solidFill>
                    <a:schemeClr val="tx1"/>
                  </a:solidFill>
                  <a:latin typeface="Calibri" charset="0"/>
                  <a:ea typeface="Arial Unicode MS" charset="0"/>
                  <a:cs typeface="Arial Unicode MS" charset="0"/>
                </a:defRPr>
              </a:lvl4pPr>
              <a:lvl5pPr>
                <a:defRPr sz="2000">
                  <a:solidFill>
                    <a:schemeClr val="tx1"/>
                  </a:solidFill>
                  <a:latin typeface="Calibri" charset="0"/>
                  <a:ea typeface="Arial Unicode MS" charset="0"/>
                  <a:cs typeface="Arial Unicode MS" charset="0"/>
                </a:defRPr>
              </a:lvl5pPr>
              <a:lvl6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6pPr>
              <a:lvl7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7pPr>
              <a:lvl8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8pPr>
              <a:lvl9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9pPr>
            </a:lstStyle>
            <a:p>
              <a:pPr algn="ctr">
                <a:lnSpc>
                  <a:spcPct val="65000"/>
                </a:lnSpc>
                <a:defRPr/>
              </a:pPr>
              <a:r>
                <a:rPr lang="en-US" sz="2667" b="1" dirty="0">
                  <a:solidFill>
                    <a:schemeClr val="bg1"/>
                  </a:solidFill>
                  <a:effectLst>
                    <a:outerShdw blurRad="38100" dist="38100" dir="2700000" algn="tl">
                      <a:srgbClr val="DDDDDD"/>
                    </a:outerShdw>
                  </a:effectLst>
                  <a:ea typeface="Arial Unicode MS" panose="020B0604020202020204" pitchFamily="34" charset="-128"/>
                  <a:cs typeface="Arial Unicode MS" panose="020B0604020202020204" pitchFamily="34" charset="-128"/>
                </a:rPr>
                <a:t>New </a:t>
              </a:r>
              <a:br>
                <a:rPr lang="en-US" sz="2667" b="1" dirty="0">
                  <a:solidFill>
                    <a:schemeClr val="bg1"/>
                  </a:solidFill>
                  <a:effectLst>
                    <a:outerShdw blurRad="38100" dist="38100" dir="2700000" algn="tl">
                      <a:srgbClr val="DDDDDD"/>
                    </a:outerShdw>
                  </a:effectLst>
                  <a:ea typeface="Arial Unicode MS" panose="020B0604020202020204" pitchFamily="34" charset="-128"/>
                  <a:cs typeface="Arial Unicode MS" panose="020B0604020202020204" pitchFamily="34" charset="-128"/>
                </a:rPr>
              </a:br>
              <a:r>
                <a:rPr lang="en-US" sz="2667" b="1" dirty="0">
                  <a:solidFill>
                    <a:schemeClr val="bg1"/>
                  </a:solidFill>
                  <a:effectLst>
                    <a:outerShdw blurRad="38100" dist="38100" dir="2700000" algn="tl">
                      <a:srgbClr val="DDDDDD"/>
                    </a:outerShdw>
                  </a:effectLst>
                  <a:ea typeface="Arial Unicode MS" panose="020B0604020202020204" pitchFamily="34" charset="-128"/>
                  <a:cs typeface="Arial Unicode MS" panose="020B0604020202020204" pitchFamily="34" charset="-128"/>
                </a:rPr>
                <a:t>Homes</a:t>
              </a:r>
            </a:p>
          </p:txBody>
        </p:sp>
      </p:grpSp>
      <p:grpSp>
        <p:nvGrpSpPr>
          <p:cNvPr id="47" name="Group 46"/>
          <p:cNvGrpSpPr>
            <a:grpSpLocks/>
          </p:cNvGrpSpPr>
          <p:nvPr/>
        </p:nvGrpSpPr>
        <p:grpSpPr bwMode="auto">
          <a:xfrm>
            <a:off x="7560745" y="3515793"/>
            <a:ext cx="2561167" cy="2559049"/>
            <a:chOff x="5670494" y="2636196"/>
            <a:chExt cx="1920240" cy="1920240"/>
          </a:xfrm>
        </p:grpSpPr>
        <p:grpSp>
          <p:nvGrpSpPr>
            <p:cNvPr id="25632" name="Group 42"/>
            <p:cNvGrpSpPr>
              <a:grpSpLocks noChangeAspect="1"/>
            </p:cNvGrpSpPr>
            <p:nvPr/>
          </p:nvGrpSpPr>
          <p:grpSpPr bwMode="auto">
            <a:xfrm>
              <a:off x="5670494" y="2636196"/>
              <a:ext cx="1920240" cy="1920240"/>
              <a:chOff x="7104260" y="1576373"/>
              <a:chExt cx="2496457" cy="2496457"/>
            </a:xfrm>
          </p:grpSpPr>
          <p:sp>
            <p:nvSpPr>
              <p:cNvPr id="44" name="Oval 43"/>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35" name="Picture 44"/>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7" name="TextBox 16"/>
            <p:cNvSpPr txBox="1"/>
            <p:nvPr/>
          </p:nvSpPr>
          <p:spPr>
            <a:xfrm>
              <a:off x="5945041" y="4016418"/>
              <a:ext cx="1371147" cy="274774"/>
            </a:xfrm>
            <a:prstGeom prst="rect">
              <a:avLst/>
            </a:prstGeom>
            <a:noFill/>
          </p:spPr>
          <p:txBody>
            <a:bodyPr/>
            <a:lstStyle/>
            <a:p>
              <a:pPr algn="ctr">
                <a:lnSpc>
                  <a:spcPct val="65000"/>
                </a:lnSpc>
                <a:defRPr/>
              </a:pPr>
              <a:r>
                <a:rPr lang="en-US" sz="2667" b="1" dirty="0">
                  <a:effectLst>
                    <a:outerShdw blurRad="50800" dist="38100" dir="2700000" algn="tl"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Charities</a:t>
              </a:r>
              <a:endParaRPr lang="en-US" sz="2667" dirty="0">
                <a:effectLst>
                  <a:outerShdw blurRad="50800" dist="38100" dir="2700000" algn="tl"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grpSp>
        <p:nvGrpSpPr>
          <p:cNvPr id="11" name="Group 10"/>
          <p:cNvGrpSpPr>
            <a:grpSpLocks/>
          </p:cNvGrpSpPr>
          <p:nvPr/>
        </p:nvGrpSpPr>
        <p:grpSpPr bwMode="auto">
          <a:xfrm>
            <a:off x="6198183" y="1145126"/>
            <a:ext cx="2561167" cy="2559049"/>
            <a:chOff x="6680144" y="858196"/>
            <a:chExt cx="1920240" cy="1920240"/>
          </a:xfrm>
        </p:grpSpPr>
        <p:grpSp>
          <p:nvGrpSpPr>
            <p:cNvPr id="25624" name="Group 32"/>
            <p:cNvGrpSpPr>
              <a:grpSpLocks noChangeAspect="1"/>
            </p:cNvGrpSpPr>
            <p:nvPr/>
          </p:nvGrpSpPr>
          <p:grpSpPr bwMode="auto">
            <a:xfrm>
              <a:off x="6680144" y="858196"/>
              <a:ext cx="1920240" cy="1920240"/>
              <a:chOff x="7104260" y="1576373"/>
              <a:chExt cx="2496457" cy="2496457"/>
            </a:xfrm>
          </p:grpSpPr>
          <p:sp>
            <p:nvSpPr>
              <p:cNvPr id="34" name="Oval 33"/>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27" name="Picture 34"/>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0" name="TextBox 19"/>
            <p:cNvSpPr txBox="1"/>
            <p:nvPr/>
          </p:nvSpPr>
          <p:spPr>
            <a:xfrm>
              <a:off x="6978495" y="2222535"/>
              <a:ext cx="1371147" cy="274774"/>
            </a:xfrm>
            <a:prstGeom prst="rect">
              <a:avLst/>
            </a:prstGeom>
            <a:noFill/>
          </p:spPr>
          <p:txBody>
            <a:bodyPr/>
            <a:lstStyle/>
            <a:p>
              <a:pPr algn="ctr">
                <a:lnSpc>
                  <a:spcPct val="65000"/>
                </a:lnSpc>
                <a:defRPr/>
              </a:pPr>
              <a:r>
                <a:rPr lang="en-US" sz="2667" b="1"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Hobbies </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grpSp>
        <p:nvGrpSpPr>
          <p:cNvPr id="13" name="Group 12"/>
          <p:cNvGrpSpPr>
            <a:grpSpLocks/>
          </p:cNvGrpSpPr>
          <p:nvPr/>
        </p:nvGrpSpPr>
        <p:grpSpPr bwMode="auto">
          <a:xfrm>
            <a:off x="2090530" y="3532726"/>
            <a:ext cx="2561167" cy="2559049"/>
            <a:chOff x="3632144" y="2648896"/>
            <a:chExt cx="1920240" cy="1920240"/>
          </a:xfrm>
        </p:grpSpPr>
        <p:grpSp>
          <p:nvGrpSpPr>
            <p:cNvPr id="25616" name="Group 39"/>
            <p:cNvGrpSpPr>
              <a:grpSpLocks noChangeAspect="1"/>
            </p:cNvGrpSpPr>
            <p:nvPr/>
          </p:nvGrpSpPr>
          <p:grpSpPr bwMode="auto">
            <a:xfrm>
              <a:off x="3632144" y="2648896"/>
              <a:ext cx="1920240" cy="1920240"/>
              <a:chOff x="7104260" y="1576373"/>
              <a:chExt cx="2496457" cy="2496457"/>
            </a:xfrm>
          </p:grpSpPr>
          <p:sp>
            <p:nvSpPr>
              <p:cNvPr id="41" name="Oval 40"/>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19" name="Picture 41"/>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2" name="TextBox 21"/>
            <p:cNvSpPr txBox="1"/>
            <p:nvPr/>
          </p:nvSpPr>
          <p:spPr>
            <a:xfrm>
              <a:off x="3916213" y="3930644"/>
              <a:ext cx="1371147" cy="457427"/>
            </a:xfrm>
            <a:prstGeom prst="rect">
              <a:avLst/>
            </a:prstGeom>
            <a:noFill/>
          </p:spPr>
          <p:txBody>
            <a:bodyPr/>
            <a:lstStyle/>
            <a:p>
              <a:pPr algn="ctr">
                <a:lnSpc>
                  <a:spcPct val="65000"/>
                </a:lnSpc>
                <a:defRPr/>
              </a:pPr>
              <a:r>
                <a:rPr lang="en-US" sz="2667" b="1"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Family &amp; Friends</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pic>
        <p:nvPicPr>
          <p:cNvPr id="42" name="Picture 25"/>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0" y="6096000"/>
            <a:ext cx="1219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36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Box 22"/>
          <p:cNvSpPr txBox="1">
            <a:spLocks noChangeArrowheads="1"/>
          </p:cNvSpPr>
          <p:nvPr/>
        </p:nvSpPr>
        <p:spPr bwMode="auto">
          <a:xfrm>
            <a:off x="0" y="6355164"/>
            <a:ext cx="12192000" cy="506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09" tIns="60955" rIns="121909" bIns="60955">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a:lnSpc>
                <a:spcPct val="85000"/>
              </a:lnSpc>
              <a:spcAft>
                <a:spcPts val="800"/>
              </a:spcAft>
            </a:pPr>
            <a:r>
              <a:rPr lang="en-US" altLang="en-US" sz="1467" spc="-13" dirty="0">
                <a:solidFill>
                  <a:srgbClr val="595959"/>
                </a:solidFill>
                <a:latin typeface="Arial Narrow"/>
                <a:ea typeface="Arial Unicode MS" panose="020B0604020202020204" pitchFamily="34" charset="-128"/>
                <a:cs typeface="Arial Narrow"/>
              </a:rPr>
              <a:t>*The Cash Flow Quadrant, CASH FLOW Technologies, Inc.; used with permission. </a:t>
            </a:r>
            <a:br>
              <a:rPr lang="en-US" altLang="en-US" sz="1467" spc="-13" dirty="0">
                <a:solidFill>
                  <a:srgbClr val="595959"/>
                </a:solidFill>
                <a:latin typeface="Arial Narrow"/>
                <a:ea typeface="Arial Unicode MS" panose="020B0604020202020204" pitchFamily="34" charset="-128"/>
                <a:cs typeface="Arial Narrow"/>
              </a:rPr>
            </a:br>
            <a:r>
              <a:rPr lang="en-US" altLang="en-US" sz="1467" spc="-13" dirty="0">
                <a:solidFill>
                  <a:srgbClr val="595959"/>
                </a:solidFill>
                <a:latin typeface="Arial Narrow"/>
                <a:ea typeface="Arial Unicode MS" panose="020B0604020202020204" pitchFamily="34" charset="-128"/>
                <a:cs typeface="Arial Narrow"/>
              </a:rPr>
              <a:t> The Cash Flow Quadrant and ESBI are trademarks of CASH FLOW Technologies, Inc. For informational purposes only.</a:t>
            </a:r>
          </a:p>
        </p:txBody>
      </p:sp>
      <p:sp>
        <p:nvSpPr>
          <p:cNvPr id="8" name="Rectangle 3"/>
          <p:cNvSpPr txBox="1">
            <a:spLocks noChangeArrowheads="1"/>
          </p:cNvSpPr>
          <p:nvPr/>
        </p:nvSpPr>
        <p:spPr bwMode="auto">
          <a:xfrm>
            <a:off x="939800" y="1459501"/>
            <a:ext cx="10325101" cy="564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09" tIns="60955" rIns="121909" bIns="60955"/>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a:lnSpc>
                <a:spcPct val="85000"/>
              </a:lnSpc>
              <a:spcAft>
                <a:spcPts val="800"/>
              </a:spcAft>
              <a:buClr>
                <a:srgbClr val="003399"/>
              </a:buClr>
            </a:pPr>
            <a:r>
              <a:rPr lang="en-US" altLang="en-US" sz="2667" b="1" dirty="0">
                <a:solidFill>
                  <a:schemeClr val="tx1"/>
                </a:solidFill>
                <a:latin typeface="Helvetica"/>
                <a:ea typeface="Arial Unicode MS" pitchFamily="34" charset="-128"/>
                <a:cs typeface="Helvetica"/>
              </a:rPr>
              <a:t>CASH FLOW QUADRANT</a:t>
            </a:r>
            <a:r>
              <a:rPr lang="en-US" altLang="en-US" sz="2667" baseline="30000" dirty="0">
                <a:solidFill>
                  <a:schemeClr val="tx1"/>
                </a:solidFill>
                <a:latin typeface="Helvetica"/>
                <a:ea typeface="Arial Unicode MS" pitchFamily="34" charset="-128"/>
                <a:cs typeface="Helvetica"/>
              </a:rPr>
              <a:t>*</a:t>
            </a:r>
          </a:p>
        </p:txBody>
      </p:sp>
      <p:sp>
        <p:nvSpPr>
          <p:cNvPr id="14" name="Content Placeholder 2"/>
          <p:cNvSpPr txBox="1">
            <a:spLocks/>
          </p:cNvSpPr>
          <p:nvPr/>
        </p:nvSpPr>
        <p:spPr bwMode="auto">
          <a:xfrm>
            <a:off x="958844" y="442427"/>
            <a:ext cx="10274312" cy="678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09" tIns="60955" rIns="121909" bIns="60955"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indent="0" algn="ctr">
              <a:buNone/>
            </a:pPr>
            <a:r>
              <a:rPr lang="en-US" altLang="en-US" sz="3733" dirty="0">
                <a:solidFill>
                  <a:srgbClr val="34526F"/>
                </a:solidFill>
                <a:latin typeface="Helvetica"/>
                <a:cs typeface="Helvetica"/>
              </a:rPr>
              <a:t>How to </a:t>
            </a:r>
            <a:r>
              <a:rPr lang="is-IS" altLang="en-US" sz="3733" dirty="0">
                <a:solidFill>
                  <a:srgbClr val="34526F"/>
                </a:solidFill>
                <a:latin typeface="Helvetica"/>
                <a:cs typeface="Helvetica"/>
              </a:rPr>
              <a:t>Become a 2%- Become an Owner</a:t>
            </a:r>
            <a:endParaRPr lang="en-US" altLang="en-US" sz="3733" dirty="0">
              <a:solidFill>
                <a:srgbClr val="34526F"/>
              </a:solidFill>
              <a:latin typeface="Helvetica"/>
              <a:cs typeface="Helvetica"/>
            </a:endParaRPr>
          </a:p>
        </p:txBody>
      </p:sp>
      <p:cxnSp>
        <p:nvCxnSpPr>
          <p:cNvPr id="16" name="Straight Connector 15"/>
          <p:cNvCxnSpPr/>
          <p:nvPr/>
        </p:nvCxnSpPr>
        <p:spPr bwMode="auto">
          <a:xfrm>
            <a:off x="1202645" y="1239892"/>
            <a:ext cx="9786715" cy="0"/>
          </a:xfrm>
          <a:prstGeom prst="line">
            <a:avLst/>
          </a:prstGeom>
          <a:noFill/>
          <a:ln w="9525" cap="flat" cmpd="sng" algn="ctr">
            <a:solidFill>
              <a:srgbClr val="34526F"/>
            </a:solidFill>
            <a:prstDash val="solid"/>
            <a:round/>
            <a:headEnd type="none" w="med" len="med"/>
            <a:tailEnd type="none" w="med" len="med"/>
          </a:ln>
          <a:effectLst/>
        </p:spPr>
      </p:cxnSp>
      <p:grpSp>
        <p:nvGrpSpPr>
          <p:cNvPr id="21" name="Group 20"/>
          <p:cNvGrpSpPr/>
          <p:nvPr/>
        </p:nvGrpSpPr>
        <p:grpSpPr>
          <a:xfrm>
            <a:off x="6168581" y="2072315"/>
            <a:ext cx="5160636" cy="1693332"/>
            <a:chOff x="4571999" y="1554236"/>
            <a:chExt cx="3870477" cy="1269999"/>
          </a:xfrm>
        </p:grpSpPr>
        <p:sp>
          <p:nvSpPr>
            <p:cNvPr id="18" name="Rounded Rectangle 17"/>
            <p:cNvSpPr/>
            <p:nvPr/>
          </p:nvSpPr>
          <p:spPr bwMode="auto">
            <a:xfrm>
              <a:off x="4571999" y="1554236"/>
              <a:ext cx="3870477" cy="1269999"/>
            </a:xfrm>
            <a:prstGeom prst="roundRect">
              <a:avLst/>
            </a:prstGeom>
            <a:solidFill>
              <a:srgbClr val="9AC0A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3" name="Rectangle 2"/>
            <p:cNvSpPr/>
            <p:nvPr/>
          </p:nvSpPr>
          <p:spPr>
            <a:xfrm>
              <a:off x="4680861" y="1705961"/>
              <a:ext cx="3676952" cy="932660"/>
            </a:xfrm>
            <a:prstGeom prst="rect">
              <a:avLst/>
            </a:prstGeom>
          </p:spPr>
          <p:txBody>
            <a:bodyPr wrap="square">
              <a:spAutoFit/>
            </a:bodyPr>
            <a:lstStyle/>
            <a:p>
              <a:pPr>
                <a:lnSpc>
                  <a:spcPct val="85000"/>
                </a:lnSpc>
                <a:spcAft>
                  <a:spcPts val="800"/>
                </a:spcAft>
              </a:pPr>
              <a:r>
                <a:rPr lang="en-US" sz="2400" b="1" u="sng" dirty="0">
                  <a:latin typeface="Helvetica"/>
                  <a:cs typeface="Helvetica"/>
                </a:rPr>
                <a:t>BUSINESS</a:t>
              </a:r>
            </a:p>
            <a:p>
              <a:pPr>
                <a:lnSpc>
                  <a:spcPct val="85000"/>
                </a:lnSpc>
                <a:spcAft>
                  <a:spcPts val="800"/>
                </a:spcAft>
              </a:pPr>
              <a:r>
                <a:rPr lang="en-US" sz="1600" b="1" dirty="0">
                  <a:latin typeface="Helvetica"/>
                  <a:cs typeface="Helvetica"/>
                </a:rPr>
                <a:t>Owns a system. Has others working for him/her.</a:t>
              </a:r>
            </a:p>
            <a:p>
              <a:pPr>
                <a:lnSpc>
                  <a:spcPct val="85000"/>
                </a:lnSpc>
                <a:spcAft>
                  <a:spcPts val="800"/>
                </a:spcAft>
              </a:pPr>
              <a:r>
                <a:rPr lang="en-US" sz="1600" dirty="0">
                  <a:latin typeface="Helvetica"/>
                  <a:cs typeface="Helvetica"/>
                </a:rPr>
                <a:t>Unlimited income potential via manufacturing, marketing, etc.</a:t>
              </a:r>
            </a:p>
          </p:txBody>
        </p:sp>
      </p:grpSp>
      <p:grpSp>
        <p:nvGrpSpPr>
          <p:cNvPr id="22" name="Group 21"/>
          <p:cNvGrpSpPr/>
          <p:nvPr/>
        </p:nvGrpSpPr>
        <p:grpSpPr>
          <a:xfrm>
            <a:off x="6168581" y="3902730"/>
            <a:ext cx="5160636" cy="1693332"/>
            <a:chOff x="4571999" y="2927046"/>
            <a:chExt cx="3870477" cy="1269999"/>
          </a:xfrm>
        </p:grpSpPr>
        <p:sp>
          <p:nvSpPr>
            <p:cNvPr id="19" name="Rounded Rectangle 18"/>
            <p:cNvSpPr/>
            <p:nvPr/>
          </p:nvSpPr>
          <p:spPr bwMode="auto">
            <a:xfrm>
              <a:off x="4571999" y="2927046"/>
              <a:ext cx="3870477" cy="1269999"/>
            </a:xfrm>
            <a:prstGeom prst="roundRect">
              <a:avLst/>
            </a:prstGeom>
            <a:solidFill>
              <a:srgbClr val="5B9BA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5" name="Rectangle 4"/>
            <p:cNvSpPr/>
            <p:nvPr/>
          </p:nvSpPr>
          <p:spPr>
            <a:xfrm>
              <a:off x="4680860" y="3068862"/>
              <a:ext cx="3701139" cy="802143"/>
            </a:xfrm>
            <a:prstGeom prst="rect">
              <a:avLst/>
            </a:prstGeom>
          </p:spPr>
          <p:txBody>
            <a:bodyPr wrap="square">
              <a:spAutoFit/>
            </a:bodyPr>
            <a:lstStyle/>
            <a:p>
              <a:pPr>
                <a:lnSpc>
                  <a:spcPct val="85000"/>
                </a:lnSpc>
                <a:spcAft>
                  <a:spcPts val="800"/>
                </a:spcAft>
              </a:pPr>
              <a:r>
                <a:rPr lang="en-US" sz="2400" b="1" u="sng" dirty="0">
                  <a:solidFill>
                    <a:schemeClr val="dk1"/>
                  </a:solidFill>
                  <a:latin typeface="Helvetica"/>
                  <a:cs typeface="Helvetica"/>
                </a:rPr>
                <a:t>INVESTOR</a:t>
              </a:r>
              <a:endParaRPr lang="en-US" sz="2400" u="sng" dirty="0">
                <a:solidFill>
                  <a:schemeClr val="dk1"/>
                </a:solidFill>
                <a:latin typeface="Helvetica"/>
                <a:cs typeface="Helvetica"/>
              </a:endParaRPr>
            </a:p>
            <a:p>
              <a:pPr>
                <a:lnSpc>
                  <a:spcPct val="85000"/>
                </a:lnSpc>
                <a:spcAft>
                  <a:spcPts val="800"/>
                </a:spcAft>
              </a:pPr>
              <a:r>
                <a:rPr lang="en-US" sz="1733" b="1" dirty="0">
                  <a:solidFill>
                    <a:schemeClr val="dk1"/>
                  </a:solidFill>
                  <a:latin typeface="Helvetica"/>
                  <a:cs typeface="Helvetica"/>
                </a:rPr>
                <a:t>Has money working for him/her.</a:t>
              </a:r>
            </a:p>
            <a:p>
              <a:pPr>
                <a:lnSpc>
                  <a:spcPct val="85000"/>
                </a:lnSpc>
                <a:spcAft>
                  <a:spcPts val="800"/>
                </a:spcAft>
              </a:pPr>
              <a:r>
                <a:rPr lang="en-US" sz="1733" dirty="0">
                  <a:solidFill>
                    <a:schemeClr val="dk1"/>
                  </a:solidFill>
                  <a:latin typeface="Helvetica"/>
                  <a:cs typeface="Helvetica"/>
                </a:rPr>
                <a:t>Enjoys complete freedom and lives the dream.</a:t>
              </a:r>
            </a:p>
          </p:txBody>
        </p:sp>
      </p:grpSp>
      <p:grpSp>
        <p:nvGrpSpPr>
          <p:cNvPr id="20" name="Group 19"/>
          <p:cNvGrpSpPr/>
          <p:nvPr/>
        </p:nvGrpSpPr>
        <p:grpSpPr>
          <a:xfrm>
            <a:off x="854737" y="3902729"/>
            <a:ext cx="5168699" cy="1693332"/>
            <a:chOff x="586620" y="2927046"/>
            <a:chExt cx="3876524" cy="1269999"/>
          </a:xfrm>
        </p:grpSpPr>
        <p:sp>
          <p:nvSpPr>
            <p:cNvPr id="17" name="Rounded Rectangle 16"/>
            <p:cNvSpPr/>
            <p:nvPr/>
          </p:nvSpPr>
          <p:spPr bwMode="auto">
            <a:xfrm>
              <a:off x="586620" y="2927046"/>
              <a:ext cx="3876524" cy="1269999"/>
            </a:xfrm>
            <a:prstGeom prst="roundRect">
              <a:avLst/>
            </a:prstGeom>
            <a:solidFill>
              <a:srgbClr val="A2A2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6" name="Rectangle 5"/>
            <p:cNvSpPr/>
            <p:nvPr/>
          </p:nvSpPr>
          <p:spPr>
            <a:xfrm>
              <a:off x="731762" y="3065592"/>
              <a:ext cx="2870123" cy="972142"/>
            </a:xfrm>
            <a:prstGeom prst="rect">
              <a:avLst/>
            </a:prstGeom>
          </p:spPr>
          <p:txBody>
            <a:bodyPr wrap="square">
              <a:spAutoFit/>
            </a:bodyPr>
            <a:lstStyle/>
            <a:p>
              <a:pPr>
                <a:lnSpc>
                  <a:spcPct val="85000"/>
                </a:lnSpc>
                <a:spcAft>
                  <a:spcPts val="800"/>
                </a:spcAft>
              </a:pPr>
              <a:r>
                <a:rPr lang="en-US" sz="2400" b="1" u="sng" dirty="0">
                  <a:solidFill>
                    <a:schemeClr val="dk1"/>
                  </a:solidFill>
                  <a:latin typeface="Helvetica"/>
                  <a:cs typeface="Helvetica"/>
                </a:rPr>
                <a:t>SELF-EMPLOYED</a:t>
              </a:r>
            </a:p>
            <a:p>
              <a:pPr>
                <a:lnSpc>
                  <a:spcPct val="85000"/>
                </a:lnSpc>
                <a:spcAft>
                  <a:spcPts val="800"/>
                </a:spcAft>
              </a:pPr>
              <a:r>
                <a:rPr lang="en-US" sz="1733" b="1" dirty="0">
                  <a:solidFill>
                    <a:schemeClr val="dk1"/>
                  </a:solidFill>
                  <a:latin typeface="Helvetica"/>
                  <a:cs typeface="Helvetica"/>
                </a:rPr>
                <a:t>Owns a job.</a:t>
              </a:r>
            </a:p>
            <a:p>
              <a:pPr>
                <a:lnSpc>
                  <a:spcPct val="85000"/>
                </a:lnSpc>
                <a:spcAft>
                  <a:spcPts val="800"/>
                </a:spcAft>
              </a:pPr>
              <a:r>
                <a:rPr lang="en-US" sz="1733" dirty="0">
                  <a:solidFill>
                    <a:schemeClr val="dk1"/>
                  </a:solidFill>
                  <a:latin typeface="Helvetica"/>
                  <a:cs typeface="Helvetica"/>
                </a:rPr>
                <a:t>Dentist, doctor, lawyer, hair stylist, real estate agent, salesperson.</a:t>
              </a:r>
            </a:p>
          </p:txBody>
        </p:sp>
      </p:grpSp>
      <p:grpSp>
        <p:nvGrpSpPr>
          <p:cNvPr id="9" name="Group 8"/>
          <p:cNvGrpSpPr/>
          <p:nvPr/>
        </p:nvGrpSpPr>
        <p:grpSpPr>
          <a:xfrm>
            <a:off x="854737" y="2072315"/>
            <a:ext cx="5168699" cy="1693332"/>
            <a:chOff x="586620" y="1554236"/>
            <a:chExt cx="3876524" cy="1269999"/>
          </a:xfrm>
        </p:grpSpPr>
        <p:sp>
          <p:nvSpPr>
            <p:cNvPr id="2" name="Rounded Rectangle 1"/>
            <p:cNvSpPr/>
            <p:nvPr/>
          </p:nvSpPr>
          <p:spPr bwMode="auto">
            <a:xfrm>
              <a:off x="586620" y="1554236"/>
              <a:ext cx="3876524" cy="1269999"/>
            </a:xfrm>
            <a:prstGeom prst="roundRect">
              <a:avLst/>
            </a:prstGeom>
            <a:solidFill>
              <a:srgbClr val="C7C7C7"/>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7" name="Rectangle 6"/>
            <p:cNvSpPr/>
            <p:nvPr/>
          </p:nvSpPr>
          <p:spPr>
            <a:xfrm>
              <a:off x="742534" y="1708148"/>
              <a:ext cx="3442419" cy="802143"/>
            </a:xfrm>
            <a:prstGeom prst="rect">
              <a:avLst/>
            </a:prstGeom>
          </p:spPr>
          <p:txBody>
            <a:bodyPr wrap="square">
              <a:spAutoFit/>
            </a:bodyPr>
            <a:lstStyle/>
            <a:p>
              <a:pPr>
                <a:lnSpc>
                  <a:spcPct val="85000"/>
                </a:lnSpc>
                <a:spcAft>
                  <a:spcPts val="800"/>
                </a:spcAft>
              </a:pPr>
              <a:r>
                <a:rPr lang="en-US" altLang="en-US" sz="2400" b="1" u="sng" dirty="0">
                  <a:latin typeface="Helvetica"/>
                  <a:ea typeface="Calibri" pitchFamily="34" charset="0"/>
                  <a:cs typeface="Helvetica"/>
                </a:rPr>
                <a:t>EMPLOYEE</a:t>
              </a:r>
            </a:p>
            <a:p>
              <a:pPr>
                <a:lnSpc>
                  <a:spcPct val="85000"/>
                </a:lnSpc>
                <a:spcAft>
                  <a:spcPts val="800"/>
                </a:spcAft>
              </a:pPr>
              <a:r>
                <a:rPr lang="en-US" altLang="en-US" sz="1733" b="1" dirty="0">
                  <a:latin typeface="Helvetica"/>
                  <a:ea typeface="Calibri" pitchFamily="34" charset="0"/>
                  <a:cs typeface="Helvetica"/>
                </a:rPr>
                <a:t>Has a job.</a:t>
              </a:r>
            </a:p>
            <a:p>
              <a:pPr>
                <a:lnSpc>
                  <a:spcPct val="85000"/>
                </a:lnSpc>
                <a:spcAft>
                  <a:spcPts val="800"/>
                </a:spcAft>
              </a:pPr>
              <a:r>
                <a:rPr lang="en-US" altLang="en-US" sz="1733" dirty="0">
                  <a:latin typeface="Helvetica"/>
                  <a:ea typeface="Calibri" pitchFamily="34" charset="0"/>
                  <a:cs typeface="Helvetica"/>
                </a:rPr>
                <a:t>Income based on position, not the person.</a:t>
              </a:r>
            </a:p>
          </p:txBody>
        </p:sp>
      </p:grpSp>
      <p:sp>
        <p:nvSpPr>
          <p:cNvPr id="10" name="Slide Number Placeholder 9"/>
          <p:cNvSpPr>
            <a:spLocks noGrp="1"/>
          </p:cNvSpPr>
          <p:nvPr>
            <p:ph type="sldNum" sz="quarter" idx="12"/>
          </p:nvPr>
        </p:nvSpPr>
        <p:spPr/>
        <p:txBody>
          <a:bodyPr/>
          <a:lstStyle/>
          <a:p>
            <a:fld id="{0FA17902-E6C7-4548-816F-3C750E8578FA}" type="slidenum">
              <a:rPr lang="en-US" smtClean="0"/>
              <a:t>6</a:t>
            </a:fld>
            <a:endParaRPr lang="en-US"/>
          </a:p>
        </p:txBody>
      </p:sp>
    </p:spTree>
    <p:extLst>
      <p:ext uri="{BB962C8B-B14F-4D97-AF65-F5344CB8AC3E}">
        <p14:creationId xmlns:p14="http://schemas.microsoft.com/office/powerpoint/2010/main" val="3673143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700"/>
                                        <p:tgtEl>
                                          <p:spTgt spid="16"/>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3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3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6"/>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7</a:t>
            </a:fld>
            <a:endParaRPr/>
          </a:p>
        </p:txBody>
      </p:sp>
      <p:sp>
        <p:nvSpPr>
          <p:cNvPr id="654" name="Google Shape;654;p96"/>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a:solidFill>
                  <a:srgbClr val="34526F"/>
                </a:solidFill>
                <a:latin typeface="Helvetica Neue"/>
                <a:ea typeface="Helvetica Neue"/>
                <a:cs typeface="Helvetica Neue"/>
                <a:sym typeface="Helvetica Neue"/>
              </a:rPr>
              <a:t>Our Business Model </a:t>
            </a:r>
            <a:endParaRPr sz="1867" dirty="0">
              <a:latin typeface="Arial"/>
              <a:cs typeface="Arial"/>
              <a:sym typeface="Arial"/>
            </a:endParaRPr>
          </a:p>
        </p:txBody>
      </p:sp>
      <p:cxnSp>
        <p:nvCxnSpPr>
          <p:cNvPr id="655" name="Google Shape;655;p96"/>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656" name="Google Shape;656;p96"/>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What if you could find a legitimate professional business that:</a:t>
            </a:r>
            <a:endParaRPr sz="2667" b="1" dirty="0">
              <a:solidFill>
                <a:srgbClr val="E4021D"/>
              </a:solidFill>
              <a:latin typeface="Helvetica Neue"/>
              <a:ea typeface="Helvetica Neue"/>
              <a:cs typeface="Helvetica Neue"/>
              <a:sym typeface="Helvetica Neue"/>
            </a:endParaRPr>
          </a:p>
        </p:txBody>
      </p:sp>
      <p:grpSp>
        <p:nvGrpSpPr>
          <p:cNvPr id="657" name="Google Shape;657;p96"/>
          <p:cNvGrpSpPr/>
          <p:nvPr/>
        </p:nvGrpSpPr>
        <p:grpSpPr>
          <a:xfrm>
            <a:off x="133820" y="4832082"/>
            <a:ext cx="11924365" cy="690911"/>
            <a:chOff x="100364" y="3305744"/>
            <a:chExt cx="8943274" cy="518183"/>
          </a:xfrm>
        </p:grpSpPr>
        <p:sp>
          <p:nvSpPr>
            <p:cNvPr id="658" name="Google Shape;658;p96"/>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59" name="Google Shape;659;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a:solidFill>
                    <a:srgbClr val="FFFFFF"/>
                  </a:solidFill>
                  <a:latin typeface="Helvetica Neue"/>
                  <a:ea typeface="Helvetica Neue"/>
                  <a:cs typeface="Helvetica Neue"/>
                  <a:sym typeface="Helvetica Neue"/>
                </a:rPr>
                <a:t>No Product to Buy, Assemble or Ship</a:t>
              </a:r>
              <a:endParaRPr sz="1867">
                <a:latin typeface="Arial"/>
                <a:cs typeface="Arial"/>
                <a:sym typeface="Arial"/>
              </a:endParaRPr>
            </a:p>
          </p:txBody>
        </p:sp>
      </p:grpSp>
      <p:grpSp>
        <p:nvGrpSpPr>
          <p:cNvPr id="660" name="Google Shape;660;p96"/>
          <p:cNvGrpSpPr/>
          <p:nvPr/>
        </p:nvGrpSpPr>
        <p:grpSpPr>
          <a:xfrm>
            <a:off x="669089" y="3897839"/>
            <a:ext cx="10853827" cy="690911"/>
            <a:chOff x="501817" y="2532314"/>
            <a:chExt cx="8140370" cy="518183"/>
          </a:xfrm>
        </p:grpSpPr>
        <p:sp>
          <p:nvSpPr>
            <p:cNvPr id="661" name="Google Shape;661;p96"/>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62" name="Google Shape;662;p96"/>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a:solidFill>
                    <a:srgbClr val="FFFFFF"/>
                  </a:solidFill>
                  <a:latin typeface="Helvetica Neue"/>
                  <a:ea typeface="Helvetica Neue"/>
                  <a:cs typeface="Helvetica Neue"/>
                  <a:sym typeface="Helvetica Neue"/>
                </a:rPr>
                <a:t>You can work from home -Totally Online- No Overhead</a:t>
              </a:r>
              <a:endParaRPr sz="1867">
                <a:latin typeface="Arial"/>
                <a:cs typeface="Arial"/>
                <a:sym typeface="Arial"/>
              </a:endParaRPr>
            </a:p>
          </p:txBody>
        </p:sp>
      </p:grpSp>
      <p:grpSp>
        <p:nvGrpSpPr>
          <p:cNvPr id="663" name="Google Shape;663;p96"/>
          <p:cNvGrpSpPr/>
          <p:nvPr/>
        </p:nvGrpSpPr>
        <p:grpSpPr>
          <a:xfrm>
            <a:off x="484177" y="2963597"/>
            <a:ext cx="11223648" cy="690911"/>
            <a:chOff x="363133" y="1766097"/>
            <a:chExt cx="8417736" cy="518183"/>
          </a:xfrm>
        </p:grpSpPr>
        <p:sp>
          <p:nvSpPr>
            <p:cNvPr id="664" name="Google Shape;664;p96"/>
            <p:cNvSpPr/>
            <p:nvPr/>
          </p:nvSpPr>
          <p:spPr>
            <a:xfrm rot="162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65" name="Google Shape;665;p96"/>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80% of North America is in your Market</a:t>
              </a:r>
              <a:endParaRPr sz="1867" dirty="0">
                <a:latin typeface="Arial"/>
                <a:cs typeface="Arial"/>
                <a:sym typeface="Arial"/>
              </a:endParaRPr>
            </a:p>
          </p:txBody>
        </p:sp>
      </p:grpSp>
      <p:grpSp>
        <p:nvGrpSpPr>
          <p:cNvPr id="666" name="Google Shape;666;p96"/>
          <p:cNvGrpSpPr/>
          <p:nvPr/>
        </p:nvGrpSpPr>
        <p:grpSpPr>
          <a:xfrm>
            <a:off x="133820" y="5766325"/>
            <a:ext cx="11924365" cy="690911"/>
            <a:chOff x="100364" y="3305744"/>
            <a:chExt cx="8943274" cy="518183"/>
          </a:xfrm>
        </p:grpSpPr>
        <p:sp>
          <p:nvSpPr>
            <p:cNvPr id="667" name="Google Shape;667;p96"/>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68" name="Google Shape;668;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Work when you want and as often as you want</a:t>
              </a:r>
              <a:endParaRPr sz="1867" dirty="0">
                <a:latin typeface="Arial"/>
                <a:cs typeface="Arial"/>
                <a:sym typeface="Arial"/>
              </a:endParaRPr>
            </a:p>
          </p:txBody>
        </p:sp>
      </p:grpSp>
      <p:sp>
        <p:nvSpPr>
          <p:cNvPr id="669" name="Google Shape;669;p96"/>
          <p:cNvSpPr txBox="1"/>
          <p:nvPr/>
        </p:nvSpPr>
        <p:spPr>
          <a:xfrm>
            <a:off x="352166" y="587647"/>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dirty="0">
              <a:solidFill>
                <a:srgbClr val="E4021D"/>
              </a:solidFill>
              <a:latin typeface="Helvetica Neue"/>
              <a:ea typeface="Helvetica Neue"/>
              <a:cs typeface="Helvetica Neue"/>
              <a:sym typeface="Helvetica Neue"/>
            </a:endParaRPr>
          </a:p>
        </p:txBody>
      </p:sp>
      <p:sp>
        <p:nvSpPr>
          <p:cNvPr id="670" name="Google Shape;670;p96"/>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2667" b="1">
              <a:solidFill>
                <a:srgbClr val="E4021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89319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400"/>
                                        <p:tgtEl>
                                          <p:spTgt spid="654"/>
                                        </p:tgtEl>
                                      </p:cBhvr>
                                    </p:animEffect>
                                  </p:childTnLst>
                                </p:cTn>
                              </p:par>
                              <p:par>
                                <p:cTn id="8" presetID="10" presetClass="entr" presetSubtype="0" fill="hold" nodeType="withEffect">
                                  <p:stCondLst>
                                    <p:cond delay="0"/>
                                  </p:stCondLst>
                                  <p:childTnLst>
                                    <p:set>
                                      <p:cBhvr>
                                        <p:cTn id="9" dur="1" fill="hold">
                                          <p:stCondLst>
                                            <p:cond delay="0"/>
                                          </p:stCondLst>
                                        </p:cTn>
                                        <p:tgtEl>
                                          <p:spTgt spid="655"/>
                                        </p:tgtEl>
                                        <p:attrNameLst>
                                          <p:attrName>style.visibility</p:attrName>
                                        </p:attrNameLst>
                                      </p:cBhvr>
                                      <p:to>
                                        <p:strVal val="visible"/>
                                      </p:to>
                                    </p:set>
                                    <p:animEffect transition="in" filter="fade">
                                      <p:cBhvr>
                                        <p:cTn id="10" dur="700"/>
                                        <p:tgtEl>
                                          <p:spTgt spid="655"/>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656"/>
                                        </p:tgtEl>
                                        <p:attrNameLst>
                                          <p:attrName>style.visibility</p:attrName>
                                        </p:attrNameLst>
                                      </p:cBhvr>
                                      <p:to>
                                        <p:strVal val="visible"/>
                                      </p:to>
                                    </p:set>
                                    <p:animEffect transition="in" filter="fade">
                                      <p:cBhvr>
                                        <p:cTn id="14" dur="300"/>
                                        <p:tgtEl>
                                          <p:spTgt spid="656"/>
                                        </p:tgtEl>
                                      </p:cBhvr>
                                    </p:animEffect>
                                  </p:childTnLst>
                                </p:cTn>
                              </p:par>
                              <p:par>
                                <p:cTn id="15" presetID="10" presetClass="entr" presetSubtype="0" fill="hold" nodeType="withEffect">
                                  <p:stCondLst>
                                    <p:cond delay="0"/>
                                  </p:stCondLst>
                                  <p:childTnLst>
                                    <p:set>
                                      <p:cBhvr>
                                        <p:cTn id="16" dur="1" fill="hold">
                                          <p:stCondLst>
                                            <p:cond delay="0"/>
                                          </p:stCondLst>
                                        </p:cTn>
                                        <p:tgtEl>
                                          <p:spTgt spid="669"/>
                                        </p:tgtEl>
                                        <p:attrNameLst>
                                          <p:attrName>style.visibility</p:attrName>
                                        </p:attrNameLst>
                                      </p:cBhvr>
                                      <p:to>
                                        <p:strVal val="visible"/>
                                      </p:to>
                                    </p:set>
                                    <p:animEffect transition="in" filter="fade">
                                      <p:cBhvr>
                                        <p:cTn id="17" dur="300"/>
                                        <p:tgtEl>
                                          <p:spTgt spid="6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0"/>
                                        </p:tgtEl>
                                        <p:attrNameLst>
                                          <p:attrName>style.visibility</p:attrName>
                                        </p:attrNameLst>
                                      </p:cBhvr>
                                      <p:to>
                                        <p:strVal val="visible"/>
                                      </p:to>
                                    </p:set>
                                    <p:animEffect transition="in" filter="fade">
                                      <p:cBhvr>
                                        <p:cTn id="22" dur="300"/>
                                        <p:tgtEl>
                                          <p:spTgt spid="6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3"/>
                                        </p:tgtEl>
                                        <p:attrNameLst>
                                          <p:attrName>style.visibility</p:attrName>
                                        </p:attrNameLst>
                                      </p:cBhvr>
                                      <p:to>
                                        <p:strVal val="visible"/>
                                      </p:to>
                                    </p:set>
                                    <p:animEffect transition="in" filter="fade">
                                      <p:cBhvr>
                                        <p:cTn id="27" dur="300"/>
                                        <p:tgtEl>
                                          <p:spTgt spid="6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0"/>
                                        </p:tgtEl>
                                        <p:attrNameLst>
                                          <p:attrName>style.visibility</p:attrName>
                                        </p:attrNameLst>
                                      </p:cBhvr>
                                      <p:to>
                                        <p:strVal val="visible"/>
                                      </p:to>
                                    </p:set>
                                    <p:animEffect transition="in" filter="fade">
                                      <p:cBhvr>
                                        <p:cTn id="32" dur="300"/>
                                        <p:tgtEl>
                                          <p:spTgt spid="6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7"/>
                                        </p:tgtEl>
                                        <p:attrNameLst>
                                          <p:attrName>style.visibility</p:attrName>
                                        </p:attrNameLst>
                                      </p:cBhvr>
                                      <p:to>
                                        <p:strVal val="visible"/>
                                      </p:to>
                                    </p:set>
                                    <p:animEffect transition="in" filter="fade">
                                      <p:cBhvr>
                                        <p:cTn id="37" dur="300"/>
                                        <p:tgtEl>
                                          <p:spTgt spid="6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6"/>
                                        </p:tgtEl>
                                        <p:attrNameLst>
                                          <p:attrName>style.visibility</p:attrName>
                                        </p:attrNameLst>
                                      </p:cBhvr>
                                      <p:to>
                                        <p:strVal val="visible"/>
                                      </p:to>
                                    </p:set>
                                    <p:animEffect transition="in" filter="fade">
                                      <p:cBhvr>
                                        <p:cTn id="42" dur="3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6"/>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A5A5A5"/>
              </a:buClr>
              <a:buSzPts val="1000"/>
              <a:buFontTx/>
              <a:buNone/>
              <a:tabLst/>
              <a:defRPr/>
            </a:pPr>
            <a:fld id="{00000000-1234-1234-1234-123412341234}" type="slidenum">
              <a:rPr kumimoji="0" lang="en" sz="1333" b="0" i="0" u="none" strike="noStrike" kern="0" cap="none" spc="0" normalizeH="0" baseline="0" noProof="0">
                <a:ln>
                  <a:noFill/>
                </a:ln>
                <a:solidFill>
                  <a:srgbClr val="A5A5A5"/>
                </a:solidFill>
                <a:effectLst/>
                <a:uLnTx/>
                <a:uFillTx/>
                <a:latin typeface="Arial Narrow"/>
                <a:cs typeface="Arial Narrow"/>
                <a:sym typeface="Arial Narrow"/>
              </a:rPr>
              <a:pPr marL="0" marR="0" lvl="0" indent="0" algn="l" defTabSz="1219170" rtl="0" eaLnBrk="1" fontAlgn="auto" latinLnBrk="0" hangingPunct="1">
                <a:lnSpc>
                  <a:spcPct val="100000"/>
                </a:lnSpc>
                <a:spcBef>
                  <a:spcPts val="0"/>
                </a:spcBef>
                <a:spcAft>
                  <a:spcPts val="0"/>
                </a:spcAft>
                <a:buClr>
                  <a:srgbClr val="A5A5A5"/>
                </a:buClr>
                <a:buSzPts val="1000"/>
                <a:buFontTx/>
                <a:buNone/>
                <a:tabLst/>
                <a:defRPr/>
              </a:pPr>
              <a:t>8</a:t>
            </a:fld>
            <a:endParaRPr kumimoji="0" sz="1333" b="0" i="0" u="none" strike="noStrike" kern="0" cap="none" spc="0" normalizeH="0" baseline="0" noProof="0">
              <a:ln>
                <a:noFill/>
              </a:ln>
              <a:solidFill>
                <a:srgbClr val="A5A5A5"/>
              </a:solidFill>
              <a:effectLst/>
              <a:uLnTx/>
              <a:uFillTx/>
              <a:latin typeface="Arial Narrow"/>
              <a:cs typeface="Arial Narrow"/>
              <a:sym typeface="Arial Narrow"/>
            </a:endParaRPr>
          </a:p>
        </p:txBody>
      </p:sp>
      <p:sp>
        <p:nvSpPr>
          <p:cNvPr id="654" name="Google Shape;654;p96"/>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85000"/>
              </a:lnSpc>
              <a:spcBef>
                <a:spcPts val="0"/>
              </a:spcBef>
              <a:spcAft>
                <a:spcPts val="0"/>
              </a:spcAft>
              <a:buClr>
                <a:srgbClr val="003366"/>
              </a:buClr>
              <a:buSzPts val="2800"/>
              <a:buFontTx/>
              <a:buNone/>
              <a:tabLst/>
              <a:defRPr/>
            </a:pPr>
            <a:r>
              <a:rPr lang="en" sz="3733" kern="0" dirty="0">
                <a:solidFill>
                  <a:srgbClr val="34526F"/>
                </a:solidFill>
                <a:latin typeface="Helvetica Neue"/>
                <a:ea typeface="Helvetica Neue"/>
                <a:cs typeface="Helvetica Neue"/>
                <a:sym typeface="Helvetica Neue"/>
              </a:rPr>
              <a:t>Our</a:t>
            </a:r>
            <a:r>
              <a:rPr kumimoji="0" lang="en" sz="3733" b="0" i="0" u="none" strike="noStrike" kern="0" cap="none" spc="0" normalizeH="0" baseline="0" noProof="0" dirty="0">
                <a:ln>
                  <a:noFill/>
                </a:ln>
                <a:solidFill>
                  <a:srgbClr val="34526F"/>
                </a:solidFill>
                <a:effectLst/>
                <a:uLnTx/>
                <a:uFillTx/>
                <a:latin typeface="Helvetica Neue"/>
                <a:ea typeface="Helvetica Neue"/>
                <a:cs typeface="Helvetica Neue"/>
                <a:sym typeface="Helvetica Neue"/>
              </a:rPr>
              <a:t> Business Model </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655" name="Google Shape;655;p96"/>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656" name="Google Shape;656;p96"/>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90000"/>
              </a:lnSpc>
              <a:spcBef>
                <a:spcPts val="0"/>
              </a:spcBef>
              <a:spcAft>
                <a:spcPts val="0"/>
              </a:spcAft>
              <a:buClr>
                <a:srgbClr val="003399"/>
              </a:buClr>
              <a:buSzPts val="2000"/>
              <a:buFontTx/>
              <a:buNone/>
              <a:tabLst/>
              <a:defRPr/>
            </a:pPr>
            <a:r>
              <a:rPr kumimoji="0" lang="en" sz="2667"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What if you could find a legitimate professional business that:</a:t>
            </a:r>
            <a:endParaRPr kumimoji="0" sz="2667" b="1" i="0" u="none" strike="noStrike" kern="0" cap="none" spc="0" normalizeH="0" baseline="0" noProof="0" dirty="0">
              <a:ln>
                <a:noFill/>
              </a:ln>
              <a:solidFill>
                <a:srgbClr val="E4021D"/>
              </a:solidFill>
              <a:effectLst/>
              <a:uLnTx/>
              <a:uFillTx/>
              <a:latin typeface="Helvetica Neue"/>
              <a:ea typeface="Helvetica Neue"/>
              <a:cs typeface="Helvetica Neue"/>
              <a:sym typeface="Helvetica Neue"/>
            </a:endParaRPr>
          </a:p>
        </p:txBody>
      </p:sp>
      <p:grpSp>
        <p:nvGrpSpPr>
          <p:cNvPr id="657" name="Google Shape;657;p96"/>
          <p:cNvGrpSpPr/>
          <p:nvPr/>
        </p:nvGrpSpPr>
        <p:grpSpPr>
          <a:xfrm>
            <a:off x="133820" y="4832082"/>
            <a:ext cx="11924365" cy="690911"/>
            <a:chOff x="100364" y="3305744"/>
            <a:chExt cx="8943274" cy="518183"/>
          </a:xfrm>
        </p:grpSpPr>
        <p:sp>
          <p:nvSpPr>
            <p:cNvPr id="658" name="Google Shape;658;p96"/>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59" name="Google Shape;659;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US" sz="2800" b="1" dirty="0">
                  <a:solidFill>
                    <a:srgbClr val="FFFFFF"/>
                  </a:solidFill>
                  <a:latin typeface="Helvetica Neue"/>
                  <a:ea typeface="Helvetica Neue"/>
                  <a:cs typeface="Helvetica Neue"/>
                  <a:sym typeface="Helvetica Neue"/>
                </a:rPr>
                <a:t>Is an Intangible Product that Requires a Professional License</a:t>
              </a:r>
              <a:endParaRPr lang="en-US" sz="2000" dirty="0">
                <a:latin typeface="Arial"/>
                <a:cs typeface="Arial"/>
                <a:sym typeface="Arial"/>
              </a:endParaRPr>
            </a:p>
          </p:txBody>
        </p:sp>
      </p:grpSp>
      <p:grpSp>
        <p:nvGrpSpPr>
          <p:cNvPr id="660" name="Google Shape;660;p96"/>
          <p:cNvGrpSpPr/>
          <p:nvPr/>
        </p:nvGrpSpPr>
        <p:grpSpPr>
          <a:xfrm>
            <a:off x="669089" y="3897839"/>
            <a:ext cx="10853827" cy="690911"/>
            <a:chOff x="501817" y="2532314"/>
            <a:chExt cx="8140370" cy="518183"/>
          </a:xfrm>
        </p:grpSpPr>
        <p:sp>
          <p:nvSpPr>
            <p:cNvPr id="661" name="Google Shape;661;p96"/>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62" name="Google Shape;662;p96"/>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US" sz="2667" b="1" dirty="0">
                  <a:solidFill>
                    <a:srgbClr val="FFFFFF"/>
                  </a:solidFill>
                  <a:latin typeface="Helvetica Neue"/>
                  <a:ea typeface="Helvetica Neue"/>
                  <a:cs typeface="Helvetica Neue"/>
                  <a:sym typeface="Helvetica Neue"/>
                </a:rPr>
                <a:t>U</a:t>
              </a:r>
              <a:r>
                <a:rPr kumimoji="0" lang="en-US" sz="2667" b="1" i="0" u="none" strike="noStrike" kern="0" cap="none" spc="0" normalizeH="0" baseline="0" noProof="0" dirty="0" err="1">
                  <a:ln>
                    <a:noFill/>
                  </a:ln>
                  <a:solidFill>
                    <a:srgbClr val="FFFFFF"/>
                  </a:solidFill>
                  <a:effectLst/>
                  <a:uLnTx/>
                  <a:uFillTx/>
                  <a:latin typeface="Helvetica Neue"/>
                  <a:ea typeface="Helvetica Neue"/>
                  <a:cs typeface="Helvetica Neue"/>
                  <a:sym typeface="Helvetica Neue"/>
                </a:rPr>
                <a:t>tilizes</a:t>
              </a:r>
              <a:r>
                <a:rPr lang="en" sz="2667" b="1" dirty="0">
                  <a:solidFill>
                    <a:srgbClr val="FFFFFF"/>
                  </a:solidFill>
                  <a:latin typeface="Helvetica Neue"/>
                  <a:ea typeface="Helvetica Neue"/>
                  <a:cs typeface="Helvetica Neue"/>
                  <a:sym typeface="Helvetica Neue"/>
                </a:rPr>
                <a:t> the latest technol</a:t>
              </a:r>
              <a:r>
                <a:rPr lang="en-US" sz="2667" b="1" dirty="0">
                  <a:solidFill>
                    <a:srgbClr val="FFFFFF"/>
                  </a:solidFill>
                  <a:latin typeface="Helvetica Neue"/>
                  <a:ea typeface="Helvetica Neue"/>
                  <a:cs typeface="Helvetica Neue"/>
                  <a:sym typeface="Helvetica Neue"/>
                </a:rPr>
                <a:t>o</a:t>
              </a:r>
              <a:r>
                <a:rPr lang="en" sz="2667" b="1" dirty="0" err="1">
                  <a:solidFill>
                    <a:srgbClr val="FFFFFF"/>
                  </a:solidFill>
                  <a:latin typeface="Helvetica Neue"/>
                  <a:ea typeface="Helvetica Neue"/>
                  <a:cs typeface="Helvetica Neue"/>
                  <a:sym typeface="Helvetica Neue"/>
                </a:rPr>
                <a:t>gy</a:t>
              </a:r>
              <a:r>
                <a:rPr lang="en" sz="2667" b="1" dirty="0">
                  <a:solidFill>
                    <a:srgbClr val="FFFFFF"/>
                  </a:solidFill>
                  <a:latin typeface="Helvetica Neue"/>
                  <a:ea typeface="Helvetica Neue"/>
                  <a:cs typeface="Helvetica Neue"/>
                  <a:sym typeface="Helvetica Neue"/>
                </a:rPr>
                <a:t> </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63" name="Google Shape;663;p96"/>
          <p:cNvGrpSpPr/>
          <p:nvPr/>
        </p:nvGrpSpPr>
        <p:grpSpPr>
          <a:xfrm>
            <a:off x="484177" y="2963597"/>
            <a:ext cx="11223648" cy="690911"/>
            <a:chOff x="363133" y="1766097"/>
            <a:chExt cx="8417736" cy="518183"/>
          </a:xfrm>
        </p:grpSpPr>
        <p:sp>
          <p:nvSpPr>
            <p:cNvPr id="664" name="Google Shape;664;p96"/>
            <p:cNvSpPr/>
            <p:nvPr/>
          </p:nvSpPr>
          <p:spPr>
            <a:xfrm rot="162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65" name="Google Shape;665;p96"/>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lvl="0" algn="ctr" defTabSz="1219170" hangingPunct="1">
                <a:buClr>
                  <a:srgbClr val="FFFFFF"/>
                </a:buClr>
                <a:buSzPts val="2000"/>
              </a:pPr>
              <a:r>
                <a:rPr lang="en" sz="2800" b="1" dirty="0">
                  <a:solidFill>
                    <a:srgbClr val="FFFFFF"/>
                  </a:solidFill>
                  <a:latin typeface="Helvetica Neue"/>
                  <a:ea typeface="Helvetica Neue"/>
                  <a:cs typeface="Helvetica Neue"/>
                  <a:sym typeface="Helvetica Neue"/>
                </a:rPr>
                <a:t> Provides a scalable marketing and business system</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66" name="Google Shape;666;p96"/>
          <p:cNvGrpSpPr/>
          <p:nvPr/>
        </p:nvGrpSpPr>
        <p:grpSpPr>
          <a:xfrm>
            <a:off x="133820" y="5766325"/>
            <a:ext cx="11924365" cy="690911"/>
            <a:chOff x="100364" y="3305744"/>
            <a:chExt cx="8943274" cy="518183"/>
          </a:xfrm>
        </p:grpSpPr>
        <p:sp>
          <p:nvSpPr>
            <p:cNvPr id="667" name="Google Shape;667;p96"/>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68" name="Google Shape;668;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 sz="2667" b="1" dirty="0">
                  <a:solidFill>
                    <a:srgbClr val="FFFFFF"/>
                  </a:solidFill>
                  <a:latin typeface="Helvetica Neue"/>
                  <a:ea typeface="Helvetica Neue"/>
                  <a:cs typeface="Helvetica Neue"/>
                  <a:sym typeface="Helvetica Neue"/>
                </a:rPr>
                <a:t>Has a Multi-Billion Dollar Product Support System</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669" name="Google Shape;669;p96"/>
          <p:cNvSpPr txBox="1"/>
          <p:nvPr/>
        </p:nvSpPr>
        <p:spPr>
          <a:xfrm>
            <a:off x="352166" y="587647"/>
            <a:ext cx="5197317" cy="448041"/>
          </a:xfrm>
          <a:prstGeom prst="rect">
            <a:avLst/>
          </a:prstGeom>
          <a:no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50000"/>
              </a:lnSpc>
              <a:spcBef>
                <a:spcPts val="0"/>
              </a:spcBef>
              <a:spcAft>
                <a:spcPts val="0"/>
              </a:spcAft>
              <a:buClr>
                <a:srgbClr val="003399"/>
              </a:buClr>
              <a:buSzPts val="2000"/>
              <a:buFontTx/>
              <a:buNone/>
              <a:tabLst/>
              <a:defRPr/>
            </a:pPr>
            <a:endParaRPr kumimoji="0" sz="2667" b="1" i="0" u="none" strike="noStrike" kern="0" cap="none" spc="0" normalizeH="0" baseline="0" noProof="0">
              <a:ln>
                <a:noFill/>
              </a:ln>
              <a:solidFill>
                <a:srgbClr val="E4021D"/>
              </a:solidFill>
              <a:effectLst/>
              <a:uLnTx/>
              <a:uFillTx/>
              <a:latin typeface="Helvetica Neue"/>
              <a:ea typeface="Helvetica Neue"/>
              <a:cs typeface="Helvetica Neue"/>
              <a:sym typeface="Helvetica Neue"/>
            </a:endParaRPr>
          </a:p>
        </p:txBody>
      </p:sp>
      <p:sp>
        <p:nvSpPr>
          <p:cNvPr id="670" name="Google Shape;670;p96"/>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90000"/>
              </a:lnSpc>
              <a:spcBef>
                <a:spcPts val="0"/>
              </a:spcBef>
              <a:spcAft>
                <a:spcPts val="0"/>
              </a:spcAft>
              <a:buClr>
                <a:srgbClr val="003399"/>
              </a:buClr>
              <a:buSzPts val="2000"/>
              <a:buFontTx/>
              <a:buNone/>
              <a:tabLst/>
              <a:defRPr/>
            </a:pPr>
            <a:endParaRPr kumimoji="0" sz="2667" b="1" i="0" u="none" strike="noStrike" kern="0" cap="none" spc="0" normalizeH="0" baseline="0" noProof="0">
              <a:ln>
                <a:noFill/>
              </a:ln>
              <a:solidFill>
                <a:srgbClr val="E4021D"/>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73260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400"/>
                                        <p:tgtEl>
                                          <p:spTgt spid="654"/>
                                        </p:tgtEl>
                                      </p:cBhvr>
                                    </p:animEffect>
                                  </p:childTnLst>
                                </p:cTn>
                              </p:par>
                              <p:par>
                                <p:cTn id="8" presetID="10" presetClass="entr" presetSubtype="0" fill="hold" nodeType="withEffect">
                                  <p:stCondLst>
                                    <p:cond delay="0"/>
                                  </p:stCondLst>
                                  <p:childTnLst>
                                    <p:set>
                                      <p:cBhvr>
                                        <p:cTn id="9" dur="1" fill="hold">
                                          <p:stCondLst>
                                            <p:cond delay="0"/>
                                          </p:stCondLst>
                                        </p:cTn>
                                        <p:tgtEl>
                                          <p:spTgt spid="655"/>
                                        </p:tgtEl>
                                        <p:attrNameLst>
                                          <p:attrName>style.visibility</p:attrName>
                                        </p:attrNameLst>
                                      </p:cBhvr>
                                      <p:to>
                                        <p:strVal val="visible"/>
                                      </p:to>
                                    </p:set>
                                    <p:animEffect transition="in" filter="fade">
                                      <p:cBhvr>
                                        <p:cTn id="10" dur="700"/>
                                        <p:tgtEl>
                                          <p:spTgt spid="655"/>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656"/>
                                        </p:tgtEl>
                                        <p:attrNameLst>
                                          <p:attrName>style.visibility</p:attrName>
                                        </p:attrNameLst>
                                      </p:cBhvr>
                                      <p:to>
                                        <p:strVal val="visible"/>
                                      </p:to>
                                    </p:set>
                                    <p:animEffect transition="in" filter="fade">
                                      <p:cBhvr>
                                        <p:cTn id="14" dur="300"/>
                                        <p:tgtEl>
                                          <p:spTgt spid="656"/>
                                        </p:tgtEl>
                                      </p:cBhvr>
                                    </p:animEffect>
                                  </p:childTnLst>
                                </p:cTn>
                              </p:par>
                              <p:par>
                                <p:cTn id="15" presetID="10" presetClass="entr" presetSubtype="0" fill="hold" nodeType="withEffect">
                                  <p:stCondLst>
                                    <p:cond delay="0"/>
                                  </p:stCondLst>
                                  <p:childTnLst>
                                    <p:set>
                                      <p:cBhvr>
                                        <p:cTn id="16" dur="1" fill="hold">
                                          <p:stCondLst>
                                            <p:cond delay="0"/>
                                          </p:stCondLst>
                                        </p:cTn>
                                        <p:tgtEl>
                                          <p:spTgt spid="669"/>
                                        </p:tgtEl>
                                        <p:attrNameLst>
                                          <p:attrName>style.visibility</p:attrName>
                                        </p:attrNameLst>
                                      </p:cBhvr>
                                      <p:to>
                                        <p:strVal val="visible"/>
                                      </p:to>
                                    </p:set>
                                    <p:animEffect transition="in" filter="fade">
                                      <p:cBhvr>
                                        <p:cTn id="17" dur="300"/>
                                        <p:tgtEl>
                                          <p:spTgt spid="6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0"/>
                                        </p:tgtEl>
                                        <p:attrNameLst>
                                          <p:attrName>style.visibility</p:attrName>
                                        </p:attrNameLst>
                                      </p:cBhvr>
                                      <p:to>
                                        <p:strVal val="visible"/>
                                      </p:to>
                                    </p:set>
                                    <p:animEffect transition="in" filter="fade">
                                      <p:cBhvr>
                                        <p:cTn id="22" dur="300"/>
                                        <p:tgtEl>
                                          <p:spTgt spid="6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3"/>
                                        </p:tgtEl>
                                        <p:attrNameLst>
                                          <p:attrName>style.visibility</p:attrName>
                                        </p:attrNameLst>
                                      </p:cBhvr>
                                      <p:to>
                                        <p:strVal val="visible"/>
                                      </p:to>
                                    </p:set>
                                    <p:animEffect transition="in" filter="fade">
                                      <p:cBhvr>
                                        <p:cTn id="27" dur="300"/>
                                        <p:tgtEl>
                                          <p:spTgt spid="6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0"/>
                                        </p:tgtEl>
                                        <p:attrNameLst>
                                          <p:attrName>style.visibility</p:attrName>
                                        </p:attrNameLst>
                                      </p:cBhvr>
                                      <p:to>
                                        <p:strVal val="visible"/>
                                      </p:to>
                                    </p:set>
                                    <p:animEffect transition="in" filter="fade">
                                      <p:cBhvr>
                                        <p:cTn id="32" dur="300"/>
                                        <p:tgtEl>
                                          <p:spTgt spid="6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7"/>
                                        </p:tgtEl>
                                        <p:attrNameLst>
                                          <p:attrName>style.visibility</p:attrName>
                                        </p:attrNameLst>
                                      </p:cBhvr>
                                      <p:to>
                                        <p:strVal val="visible"/>
                                      </p:to>
                                    </p:set>
                                    <p:animEffect transition="in" filter="fade">
                                      <p:cBhvr>
                                        <p:cTn id="37" dur="300"/>
                                        <p:tgtEl>
                                          <p:spTgt spid="6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6"/>
                                        </p:tgtEl>
                                        <p:attrNameLst>
                                          <p:attrName>style.visibility</p:attrName>
                                        </p:attrNameLst>
                                      </p:cBhvr>
                                      <p:to>
                                        <p:strVal val="visible"/>
                                      </p:to>
                                    </p:set>
                                    <p:animEffect transition="in" filter="fade">
                                      <p:cBhvr>
                                        <p:cTn id="42" dur="3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13091D-2B87-5A45-A7D9-5626BCB58D88}"/>
              </a:ext>
            </a:extLst>
          </p:cNvPr>
          <p:cNvSpPr>
            <a:spLocks noGrp="1"/>
          </p:cNvSpPr>
          <p:nvPr>
            <p:ph type="ctrTitle"/>
          </p:nvPr>
        </p:nvSpPr>
        <p:spPr>
          <a:xfrm>
            <a:off x="6585882" y="4267832"/>
            <a:ext cx="4805996" cy="1401448"/>
          </a:xfrm>
        </p:spPr>
        <p:txBody>
          <a:bodyPr anchor="t">
            <a:normAutofit/>
          </a:bodyPr>
          <a:lstStyle/>
          <a:p>
            <a:pPr algn="l"/>
            <a:r>
              <a:rPr lang="en-US" sz="4400" dirty="0">
                <a:solidFill>
                  <a:srgbClr val="000000"/>
                </a:solidFill>
              </a:rPr>
              <a:t>Recap</a:t>
            </a:r>
          </a:p>
        </p:txBody>
      </p:sp>
      <p:sp>
        <p:nvSpPr>
          <p:cNvPr id="3" name="Subtitle 2">
            <a:extLst>
              <a:ext uri="{FF2B5EF4-FFF2-40B4-BE49-F238E27FC236}">
                <a16:creationId xmlns:a16="http://schemas.microsoft.com/office/drawing/2014/main" id="{A4034E2C-312B-1249-BDE9-DD268E68C581}"/>
              </a:ext>
            </a:extLst>
          </p:cNvPr>
          <p:cNvSpPr>
            <a:spLocks noGrp="1"/>
          </p:cNvSpPr>
          <p:nvPr>
            <p:ph type="subTitle" idx="1"/>
          </p:nvPr>
        </p:nvSpPr>
        <p:spPr>
          <a:xfrm>
            <a:off x="6586186" y="3428999"/>
            <a:ext cx="4805691" cy="838831"/>
          </a:xfrm>
        </p:spPr>
        <p:txBody>
          <a:bodyPr anchor="b">
            <a:normAutofit/>
          </a:bodyPr>
          <a:lstStyle/>
          <a:p>
            <a:pPr algn="l"/>
            <a:endParaRPr lang="en-US" sz="180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F33CBF1-1887-4DA4-943D-D0A6A74A0D08}"/>
              </a:ext>
            </a:extLst>
          </p:cNvPr>
          <p:cNvPicPr>
            <a:picLocks noChangeAspect="1"/>
          </p:cNvPicPr>
          <p:nvPr/>
        </p:nvPicPr>
        <p:blipFill rotWithShape="1">
          <a:blip r:embed="rId3">
            <a:alphaModFix/>
          </a:blip>
          <a:srcRect l="34136" r="7859"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382654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2819</Words>
  <Application>Microsoft Office PowerPoint</Application>
  <PresentationFormat>Widescreen</PresentationFormat>
  <Paragraphs>320</Paragraphs>
  <Slides>40</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Arial Narrow</vt:lpstr>
      <vt:lpstr>Arial Rounded MT Bold</vt:lpstr>
      <vt:lpstr>Calibri</vt:lpstr>
      <vt:lpstr>Calibri Light</vt:lpstr>
      <vt:lpstr>Helvetica</vt:lpstr>
      <vt:lpstr>Helvetica Neue</vt:lpstr>
      <vt:lpstr>Trebuchet MS</vt:lpstr>
      <vt:lpstr>Office Theme</vt:lpstr>
      <vt:lpstr>1_Office Theme</vt:lpstr>
      <vt:lpstr>2_Office Theme</vt:lpstr>
      <vt:lpstr>Welcome </vt:lpstr>
      <vt:lpstr>What is the New Career Model?</vt:lpstr>
      <vt:lpstr>The World is Changing……..Are you Changing?</vt:lpstr>
      <vt:lpstr>PowerPoint Presentation</vt:lpstr>
      <vt:lpstr>The Goal is to become a 2% which allows you to live your life on your terms</vt:lpstr>
      <vt:lpstr>PowerPoint Presentation</vt:lpstr>
      <vt:lpstr>PowerPoint Presentation</vt:lpstr>
      <vt:lpstr>PowerPoint Presentation</vt:lpstr>
      <vt:lpstr>Recap</vt:lpstr>
      <vt:lpstr>Our Business……. Educate North America on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 OF 72</vt:lpstr>
      <vt:lpstr>Where to Invest-How Mutual Funds Work</vt:lpstr>
      <vt:lpstr>We help people build and protect wealth regardless of their net worth.</vt:lpstr>
      <vt:lpstr>PowerPoint Presentation</vt:lpstr>
      <vt:lpstr>PowerPoint Presentation</vt:lpstr>
      <vt:lpstr>PowerPoint Presentation</vt:lpstr>
      <vt:lpstr>Recap</vt:lpstr>
      <vt:lpstr>Plug into “The Marketing and Training System" and Earn Unlimited Income</vt:lpstr>
      <vt:lpstr>PowerPoint Presentation</vt:lpstr>
      <vt:lpstr>PowerPoint Presentation</vt:lpstr>
      <vt:lpstr>Earnings Opportunities</vt:lpstr>
      <vt:lpstr>Term Life Insurance Compensation</vt:lpstr>
      <vt:lpstr>Term Life Insurance Earnings  Starting at  $276.45 Per Transaction to $1,216.38 as an RVP The Entire Application is done online through Zoom</vt:lpstr>
      <vt:lpstr>PowerPoint Presentation</vt:lpstr>
      <vt:lpstr>PowerPoint Presentation</vt:lpstr>
      <vt:lpstr>PowerPoint Presentation</vt:lpstr>
      <vt:lpstr>PowerPoint Presentation</vt:lpstr>
      <vt:lpstr>Freedom Comes From Recurring and Residual Income</vt:lpstr>
      <vt:lpstr>PowerPoint Presentation</vt:lpstr>
      <vt:lpstr>Recap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dc:creator>roy matlock</dc:creator>
  <cp:lastModifiedBy>kristin hicks</cp:lastModifiedBy>
  <cp:revision>6</cp:revision>
  <dcterms:created xsi:type="dcterms:W3CDTF">2020-05-14T22:44:23Z</dcterms:created>
  <dcterms:modified xsi:type="dcterms:W3CDTF">2020-08-12T18:08:20Z</dcterms:modified>
</cp:coreProperties>
</file>