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895" r:id="rId2"/>
    <p:sldId id="923" r:id="rId3"/>
    <p:sldId id="848" r:id="rId4"/>
    <p:sldId id="874" r:id="rId5"/>
    <p:sldId id="911" r:id="rId6"/>
    <p:sldId id="865" r:id="rId7"/>
    <p:sldId id="867" r:id="rId8"/>
    <p:sldId id="409" r:id="rId9"/>
    <p:sldId id="880" r:id="rId10"/>
    <p:sldId id="775" r:id="rId11"/>
    <p:sldId id="412" r:id="rId12"/>
    <p:sldId id="909" r:id="rId13"/>
    <p:sldId id="908" r:id="rId14"/>
    <p:sldId id="910" r:id="rId15"/>
    <p:sldId id="876" r:id="rId16"/>
    <p:sldId id="875" r:id="rId17"/>
    <p:sldId id="733" r:id="rId18"/>
    <p:sldId id="877" r:id="rId19"/>
    <p:sldId id="878" r:id="rId20"/>
    <p:sldId id="926" r:id="rId21"/>
    <p:sldId id="913" r:id="rId22"/>
    <p:sldId id="727" r:id="rId23"/>
    <p:sldId id="780" r:id="rId24"/>
    <p:sldId id="781" r:id="rId25"/>
    <p:sldId id="406" r:id="rId26"/>
    <p:sldId id="407" r:id="rId27"/>
    <p:sldId id="278" r:id="rId28"/>
    <p:sldId id="408" r:id="rId29"/>
    <p:sldId id="914" r:id="rId30"/>
    <p:sldId id="915" r:id="rId31"/>
    <p:sldId id="894" r:id="rId32"/>
    <p:sldId id="916" r:id="rId33"/>
    <p:sldId id="917" r:id="rId34"/>
    <p:sldId id="918" r:id="rId35"/>
    <p:sldId id="919" r:id="rId36"/>
    <p:sldId id="920" r:id="rId37"/>
    <p:sldId id="729" r:id="rId38"/>
    <p:sldId id="902" r:id="rId39"/>
    <p:sldId id="903" r:id="rId40"/>
    <p:sldId id="897" r:id="rId41"/>
    <p:sldId id="731" r:id="rId42"/>
    <p:sldId id="899" r:id="rId43"/>
    <p:sldId id="901" r:id="rId44"/>
    <p:sldId id="900" r:id="rId45"/>
    <p:sldId id="898" r:id="rId46"/>
    <p:sldId id="921" r:id="rId47"/>
    <p:sldId id="927" r:id="rId48"/>
    <p:sldId id="893" r:id="rId49"/>
    <p:sldId id="868" r:id="rId50"/>
    <p:sldId id="734" r:id="rId51"/>
    <p:sldId id="758" r:id="rId52"/>
    <p:sldId id="881" r:id="rId53"/>
    <p:sldId id="892" r:id="rId54"/>
    <p:sldId id="922" r:id="rId55"/>
    <p:sldId id="869" r:id="rId56"/>
    <p:sldId id="735" r:id="rId57"/>
    <p:sldId id="710" r:id="rId58"/>
    <p:sldId id="736" r:id="rId59"/>
    <p:sldId id="870" r:id="rId60"/>
    <p:sldId id="763" r:id="rId61"/>
    <p:sldId id="928" r:id="rId62"/>
    <p:sldId id="810" r:id="rId63"/>
    <p:sldId id="924" r:id="rId64"/>
    <p:sldId id="92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0"/>
    <p:restoredTop sz="94697"/>
  </p:normalViewPr>
  <p:slideViewPr>
    <p:cSldViewPr snapToGrid="0" snapToObjects="1">
      <p:cViewPr varScale="1">
        <p:scale>
          <a:sx n="114" d="100"/>
          <a:sy n="114" d="100"/>
        </p:scale>
        <p:origin x="472"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F1C06-CB29-4E13-9BA6-75238F555020}"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7BCF36CE-897A-42B2-AD7B-F3F3DAFE8F3B}">
      <dgm:prSet/>
      <dgm:spPr/>
      <dgm:t>
        <a:bodyPr/>
        <a:lstStyle/>
        <a:p>
          <a:pPr>
            <a:defRPr cap="all"/>
          </a:pPr>
          <a:r>
            <a:rPr lang="en-US"/>
            <a:t>Income Protection </a:t>
          </a:r>
        </a:p>
      </dgm:t>
    </dgm:pt>
    <dgm:pt modelId="{67A49E7C-FE13-4F3E-B58D-B275B09D7D0E}" type="parTrans" cxnId="{E4CB1923-7FCA-408E-A672-01A3D43C7656}">
      <dgm:prSet/>
      <dgm:spPr/>
      <dgm:t>
        <a:bodyPr/>
        <a:lstStyle/>
        <a:p>
          <a:endParaRPr lang="en-US"/>
        </a:p>
      </dgm:t>
    </dgm:pt>
    <dgm:pt modelId="{7890CD8A-5DD4-4363-94A1-4DC431359616}" type="sibTrans" cxnId="{E4CB1923-7FCA-408E-A672-01A3D43C7656}">
      <dgm:prSet/>
      <dgm:spPr/>
      <dgm:t>
        <a:bodyPr/>
        <a:lstStyle/>
        <a:p>
          <a:endParaRPr lang="en-US"/>
        </a:p>
      </dgm:t>
    </dgm:pt>
    <dgm:pt modelId="{5AFA7A6F-3DD5-47E4-BF95-64353FC84AAE}">
      <dgm:prSet/>
      <dgm:spPr/>
      <dgm:t>
        <a:bodyPr/>
        <a:lstStyle/>
        <a:p>
          <a:pPr>
            <a:defRPr cap="all"/>
          </a:pPr>
          <a:r>
            <a:rPr lang="en-US"/>
            <a:t>Asset Protection</a:t>
          </a:r>
        </a:p>
      </dgm:t>
    </dgm:pt>
    <dgm:pt modelId="{967661A3-8218-43F4-921E-DB1BE279CF36}" type="parTrans" cxnId="{45E16EED-8A66-4652-AB80-04E4B37FF316}">
      <dgm:prSet/>
      <dgm:spPr/>
      <dgm:t>
        <a:bodyPr/>
        <a:lstStyle/>
        <a:p>
          <a:endParaRPr lang="en-US"/>
        </a:p>
      </dgm:t>
    </dgm:pt>
    <dgm:pt modelId="{FDBA1711-B52C-4715-9842-3E466936CFD8}" type="sibTrans" cxnId="{45E16EED-8A66-4652-AB80-04E4B37FF316}">
      <dgm:prSet/>
      <dgm:spPr/>
      <dgm:t>
        <a:bodyPr/>
        <a:lstStyle/>
        <a:p>
          <a:endParaRPr lang="en-US"/>
        </a:p>
      </dgm:t>
    </dgm:pt>
    <dgm:pt modelId="{C0A97A5E-CA83-4A87-A80B-DF85646F6547}" type="pres">
      <dgm:prSet presAssocID="{2F6F1C06-CB29-4E13-9BA6-75238F555020}" presName="root" presStyleCnt="0">
        <dgm:presLayoutVars>
          <dgm:dir/>
          <dgm:resizeHandles val="exact"/>
        </dgm:presLayoutVars>
      </dgm:prSet>
      <dgm:spPr/>
    </dgm:pt>
    <dgm:pt modelId="{AAF3487E-5EE6-41B8-9339-612CFB314D17}" type="pres">
      <dgm:prSet presAssocID="{7BCF36CE-897A-42B2-AD7B-F3F3DAFE8F3B}" presName="compNode" presStyleCnt="0"/>
      <dgm:spPr/>
    </dgm:pt>
    <dgm:pt modelId="{7830BACC-11F4-4BD8-8C6F-B4C481864934}" type="pres">
      <dgm:prSet presAssocID="{7BCF36CE-897A-42B2-AD7B-F3F3DAFE8F3B}" presName="iconBgRect" presStyleLbl="bgShp" presStyleIdx="0" presStyleCnt="2"/>
      <dgm:spPr/>
    </dgm:pt>
    <dgm:pt modelId="{AF078F7C-A9B0-4068-8427-72CFAE7F5180}" type="pres">
      <dgm:prSet presAssocID="{7BCF36CE-897A-42B2-AD7B-F3F3DAFE8F3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AFAC7167-EF84-47AC-AD76-3D511C459A38}" type="pres">
      <dgm:prSet presAssocID="{7BCF36CE-897A-42B2-AD7B-F3F3DAFE8F3B}" presName="spaceRect" presStyleCnt="0"/>
      <dgm:spPr/>
    </dgm:pt>
    <dgm:pt modelId="{79BE6A26-8169-4A2C-8370-CE5E7D040916}" type="pres">
      <dgm:prSet presAssocID="{7BCF36CE-897A-42B2-AD7B-F3F3DAFE8F3B}" presName="textRect" presStyleLbl="revTx" presStyleIdx="0" presStyleCnt="2">
        <dgm:presLayoutVars>
          <dgm:chMax val="1"/>
          <dgm:chPref val="1"/>
        </dgm:presLayoutVars>
      </dgm:prSet>
      <dgm:spPr/>
    </dgm:pt>
    <dgm:pt modelId="{1D9500C2-A9D2-4B06-8AD1-D79B71FD4D10}" type="pres">
      <dgm:prSet presAssocID="{7890CD8A-5DD4-4363-94A1-4DC431359616}" presName="sibTrans" presStyleCnt="0"/>
      <dgm:spPr/>
    </dgm:pt>
    <dgm:pt modelId="{B20ACEDC-4BC7-4F52-86E0-95649B1EA1BB}" type="pres">
      <dgm:prSet presAssocID="{5AFA7A6F-3DD5-47E4-BF95-64353FC84AAE}" presName="compNode" presStyleCnt="0"/>
      <dgm:spPr/>
    </dgm:pt>
    <dgm:pt modelId="{097200E1-336A-414F-BF76-27017782F0C3}" type="pres">
      <dgm:prSet presAssocID="{5AFA7A6F-3DD5-47E4-BF95-64353FC84AAE}" presName="iconBgRect" presStyleLbl="bgShp" presStyleIdx="1" presStyleCnt="2"/>
      <dgm:spPr/>
    </dgm:pt>
    <dgm:pt modelId="{92E695F1-CD44-45C7-8FE7-C4286E85FBC3}" type="pres">
      <dgm:prSet presAssocID="{5AFA7A6F-3DD5-47E4-BF95-64353FC84AA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16E70461-21BE-4900-98B0-C772730DE063}" type="pres">
      <dgm:prSet presAssocID="{5AFA7A6F-3DD5-47E4-BF95-64353FC84AAE}" presName="spaceRect" presStyleCnt="0"/>
      <dgm:spPr/>
    </dgm:pt>
    <dgm:pt modelId="{FCB395F8-2CBF-4836-BA50-678FBAF7C340}" type="pres">
      <dgm:prSet presAssocID="{5AFA7A6F-3DD5-47E4-BF95-64353FC84AAE}" presName="textRect" presStyleLbl="revTx" presStyleIdx="1" presStyleCnt="2">
        <dgm:presLayoutVars>
          <dgm:chMax val="1"/>
          <dgm:chPref val="1"/>
        </dgm:presLayoutVars>
      </dgm:prSet>
      <dgm:spPr/>
    </dgm:pt>
  </dgm:ptLst>
  <dgm:cxnLst>
    <dgm:cxn modelId="{92890C0C-8314-4C3F-A084-1D19A25EB9E3}" type="presOf" srcId="{5AFA7A6F-3DD5-47E4-BF95-64353FC84AAE}" destId="{FCB395F8-2CBF-4836-BA50-678FBAF7C340}" srcOrd="0" destOrd="0" presId="urn:microsoft.com/office/officeart/2018/5/layout/IconCircleLabelList"/>
    <dgm:cxn modelId="{E4CB1923-7FCA-408E-A672-01A3D43C7656}" srcId="{2F6F1C06-CB29-4E13-9BA6-75238F555020}" destId="{7BCF36CE-897A-42B2-AD7B-F3F3DAFE8F3B}" srcOrd="0" destOrd="0" parTransId="{67A49E7C-FE13-4F3E-B58D-B275B09D7D0E}" sibTransId="{7890CD8A-5DD4-4363-94A1-4DC431359616}"/>
    <dgm:cxn modelId="{D0FC537A-8287-44E6-9EF1-098F31927BFF}" type="presOf" srcId="{7BCF36CE-897A-42B2-AD7B-F3F3DAFE8F3B}" destId="{79BE6A26-8169-4A2C-8370-CE5E7D040916}" srcOrd="0" destOrd="0" presId="urn:microsoft.com/office/officeart/2018/5/layout/IconCircleLabelList"/>
    <dgm:cxn modelId="{45E16EED-8A66-4652-AB80-04E4B37FF316}" srcId="{2F6F1C06-CB29-4E13-9BA6-75238F555020}" destId="{5AFA7A6F-3DD5-47E4-BF95-64353FC84AAE}" srcOrd="1" destOrd="0" parTransId="{967661A3-8218-43F4-921E-DB1BE279CF36}" sibTransId="{FDBA1711-B52C-4715-9842-3E466936CFD8}"/>
    <dgm:cxn modelId="{DF80EFFA-F1AA-4599-98D7-63DBA2F09C81}" type="presOf" srcId="{2F6F1C06-CB29-4E13-9BA6-75238F555020}" destId="{C0A97A5E-CA83-4A87-A80B-DF85646F6547}" srcOrd="0" destOrd="0" presId="urn:microsoft.com/office/officeart/2018/5/layout/IconCircleLabelList"/>
    <dgm:cxn modelId="{12E09406-FE98-4FC5-AC46-0E77D75C3EBD}" type="presParOf" srcId="{C0A97A5E-CA83-4A87-A80B-DF85646F6547}" destId="{AAF3487E-5EE6-41B8-9339-612CFB314D17}" srcOrd="0" destOrd="0" presId="urn:microsoft.com/office/officeart/2018/5/layout/IconCircleLabelList"/>
    <dgm:cxn modelId="{BAA28437-6CEA-4C94-9CE2-10A431F9C4D0}" type="presParOf" srcId="{AAF3487E-5EE6-41B8-9339-612CFB314D17}" destId="{7830BACC-11F4-4BD8-8C6F-B4C481864934}" srcOrd="0" destOrd="0" presId="urn:microsoft.com/office/officeart/2018/5/layout/IconCircleLabelList"/>
    <dgm:cxn modelId="{20D8DE00-839E-4489-B121-2991AAC90A92}" type="presParOf" srcId="{AAF3487E-5EE6-41B8-9339-612CFB314D17}" destId="{AF078F7C-A9B0-4068-8427-72CFAE7F5180}" srcOrd="1" destOrd="0" presId="urn:microsoft.com/office/officeart/2018/5/layout/IconCircleLabelList"/>
    <dgm:cxn modelId="{8DEAC88B-997B-4CED-BBD6-4F40A63421E4}" type="presParOf" srcId="{AAF3487E-5EE6-41B8-9339-612CFB314D17}" destId="{AFAC7167-EF84-47AC-AD76-3D511C459A38}" srcOrd="2" destOrd="0" presId="urn:microsoft.com/office/officeart/2018/5/layout/IconCircleLabelList"/>
    <dgm:cxn modelId="{7A8221D9-7A18-4CBD-AEB3-85B9615DE8F6}" type="presParOf" srcId="{AAF3487E-5EE6-41B8-9339-612CFB314D17}" destId="{79BE6A26-8169-4A2C-8370-CE5E7D040916}" srcOrd="3" destOrd="0" presId="urn:microsoft.com/office/officeart/2018/5/layout/IconCircleLabelList"/>
    <dgm:cxn modelId="{6641840A-29E8-4447-BB7E-77AC07224423}" type="presParOf" srcId="{C0A97A5E-CA83-4A87-A80B-DF85646F6547}" destId="{1D9500C2-A9D2-4B06-8AD1-D79B71FD4D10}" srcOrd="1" destOrd="0" presId="urn:microsoft.com/office/officeart/2018/5/layout/IconCircleLabelList"/>
    <dgm:cxn modelId="{0D18BA4A-871D-45F0-9620-1AFA16FEC2F2}" type="presParOf" srcId="{C0A97A5E-CA83-4A87-A80B-DF85646F6547}" destId="{B20ACEDC-4BC7-4F52-86E0-95649B1EA1BB}" srcOrd="2" destOrd="0" presId="urn:microsoft.com/office/officeart/2018/5/layout/IconCircleLabelList"/>
    <dgm:cxn modelId="{518A911A-F5D1-40DC-8571-1EE756DD9945}" type="presParOf" srcId="{B20ACEDC-4BC7-4F52-86E0-95649B1EA1BB}" destId="{097200E1-336A-414F-BF76-27017782F0C3}" srcOrd="0" destOrd="0" presId="urn:microsoft.com/office/officeart/2018/5/layout/IconCircleLabelList"/>
    <dgm:cxn modelId="{91275549-8446-44F3-869C-3FF7BFFE575C}" type="presParOf" srcId="{B20ACEDC-4BC7-4F52-86E0-95649B1EA1BB}" destId="{92E695F1-CD44-45C7-8FE7-C4286E85FBC3}" srcOrd="1" destOrd="0" presId="urn:microsoft.com/office/officeart/2018/5/layout/IconCircleLabelList"/>
    <dgm:cxn modelId="{9B065B63-D4E9-4F6B-834C-9D8DBE994614}" type="presParOf" srcId="{B20ACEDC-4BC7-4F52-86E0-95649B1EA1BB}" destId="{16E70461-21BE-4900-98B0-C772730DE063}" srcOrd="2" destOrd="0" presId="urn:microsoft.com/office/officeart/2018/5/layout/IconCircleLabelList"/>
    <dgm:cxn modelId="{D5599F0B-5DBC-49E0-967E-FA1431026434}" type="presParOf" srcId="{B20ACEDC-4BC7-4F52-86E0-95649B1EA1BB}" destId="{FCB395F8-2CBF-4836-BA50-678FBAF7C34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B9DE0-F460-45B6-BBCA-F3601F4E808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1C8EDBD-41FD-44F1-A6E1-0B18DD4E236F}">
      <dgm:prSet/>
      <dgm:spPr/>
      <dgm:t>
        <a:bodyPr/>
        <a:lstStyle/>
        <a:p>
          <a:pPr>
            <a:lnSpc>
              <a:spcPct val="100000"/>
            </a:lnSpc>
          </a:pPr>
          <a:r>
            <a:rPr lang="en-US"/>
            <a:t>Problem: Consumer Debt is robbing America's financial security</a:t>
          </a:r>
        </a:p>
      </dgm:t>
    </dgm:pt>
    <dgm:pt modelId="{02907062-05FD-4B7F-87CB-118A979B22F2}" type="parTrans" cxnId="{FA6DCC4B-DB58-4862-A2F9-2B646395B0A3}">
      <dgm:prSet/>
      <dgm:spPr/>
      <dgm:t>
        <a:bodyPr/>
        <a:lstStyle/>
        <a:p>
          <a:endParaRPr lang="en-US"/>
        </a:p>
      </dgm:t>
    </dgm:pt>
    <dgm:pt modelId="{63E098D2-D9C9-4C84-9542-A401129244F2}" type="sibTrans" cxnId="{FA6DCC4B-DB58-4862-A2F9-2B646395B0A3}">
      <dgm:prSet/>
      <dgm:spPr/>
      <dgm:t>
        <a:bodyPr/>
        <a:lstStyle/>
        <a:p>
          <a:endParaRPr lang="en-US"/>
        </a:p>
      </dgm:t>
    </dgm:pt>
    <dgm:pt modelId="{40702DEB-0660-4EA3-BD4E-F9FBD57F51BA}">
      <dgm:prSet/>
      <dgm:spPr/>
      <dgm:t>
        <a:bodyPr/>
        <a:lstStyle/>
        <a:p>
          <a:pPr>
            <a:lnSpc>
              <a:spcPct val="100000"/>
            </a:lnSpc>
          </a:pPr>
          <a:r>
            <a:rPr lang="en-US"/>
            <a:t>Solution: Implement systematic plans to permanently eliminate debt, freeing up money to save &amp; invest. </a:t>
          </a:r>
        </a:p>
      </dgm:t>
    </dgm:pt>
    <dgm:pt modelId="{A488E440-59A2-421A-8BF7-3CB60C2488F6}" type="parTrans" cxnId="{2A045FF8-644F-466C-96CA-F3696466F2BC}">
      <dgm:prSet/>
      <dgm:spPr/>
      <dgm:t>
        <a:bodyPr/>
        <a:lstStyle/>
        <a:p>
          <a:endParaRPr lang="en-US"/>
        </a:p>
      </dgm:t>
    </dgm:pt>
    <dgm:pt modelId="{9DE128EE-17F0-423B-A1B1-1EB2F4E671B9}" type="sibTrans" cxnId="{2A045FF8-644F-466C-96CA-F3696466F2BC}">
      <dgm:prSet/>
      <dgm:spPr/>
      <dgm:t>
        <a:bodyPr/>
        <a:lstStyle/>
        <a:p>
          <a:endParaRPr lang="en-US"/>
        </a:p>
      </dgm:t>
    </dgm:pt>
    <dgm:pt modelId="{ADF82533-AD56-7D44-ACED-2DE954A490F3}" type="pres">
      <dgm:prSet presAssocID="{8A4B9DE0-F460-45B6-BBCA-F3601F4E8080}" presName="vert0" presStyleCnt="0">
        <dgm:presLayoutVars>
          <dgm:dir/>
          <dgm:animOne val="branch"/>
          <dgm:animLvl val="lvl"/>
        </dgm:presLayoutVars>
      </dgm:prSet>
      <dgm:spPr/>
    </dgm:pt>
    <dgm:pt modelId="{915E53FB-38F4-114A-8A8A-F1985379379D}" type="pres">
      <dgm:prSet presAssocID="{81C8EDBD-41FD-44F1-A6E1-0B18DD4E236F}" presName="thickLine" presStyleLbl="alignNode1" presStyleIdx="0" presStyleCnt="2"/>
      <dgm:spPr/>
    </dgm:pt>
    <dgm:pt modelId="{A2D75FF1-5FEB-2445-9DCA-B246C07ACB01}" type="pres">
      <dgm:prSet presAssocID="{81C8EDBD-41FD-44F1-A6E1-0B18DD4E236F}" presName="horz1" presStyleCnt="0"/>
      <dgm:spPr/>
    </dgm:pt>
    <dgm:pt modelId="{F445CD14-1A99-7E47-B690-2083714B53FF}" type="pres">
      <dgm:prSet presAssocID="{81C8EDBD-41FD-44F1-A6E1-0B18DD4E236F}" presName="tx1" presStyleLbl="revTx" presStyleIdx="0" presStyleCnt="2"/>
      <dgm:spPr/>
    </dgm:pt>
    <dgm:pt modelId="{EEC79FB1-0473-4941-963F-5497AF4307F9}" type="pres">
      <dgm:prSet presAssocID="{81C8EDBD-41FD-44F1-A6E1-0B18DD4E236F}" presName="vert1" presStyleCnt="0"/>
      <dgm:spPr/>
    </dgm:pt>
    <dgm:pt modelId="{AE5D51D7-B2A1-FE4E-A2B1-938E454567E7}" type="pres">
      <dgm:prSet presAssocID="{40702DEB-0660-4EA3-BD4E-F9FBD57F51BA}" presName="thickLine" presStyleLbl="alignNode1" presStyleIdx="1" presStyleCnt="2"/>
      <dgm:spPr/>
    </dgm:pt>
    <dgm:pt modelId="{6FBB5476-F58B-CD45-B35D-A71628A313EB}" type="pres">
      <dgm:prSet presAssocID="{40702DEB-0660-4EA3-BD4E-F9FBD57F51BA}" presName="horz1" presStyleCnt="0"/>
      <dgm:spPr/>
    </dgm:pt>
    <dgm:pt modelId="{C93B9BC1-2C37-B14D-A80E-9C15FF29A1A6}" type="pres">
      <dgm:prSet presAssocID="{40702DEB-0660-4EA3-BD4E-F9FBD57F51BA}" presName="tx1" presStyleLbl="revTx" presStyleIdx="1" presStyleCnt="2"/>
      <dgm:spPr/>
    </dgm:pt>
    <dgm:pt modelId="{6D41A80C-E93A-CE4F-97CE-A6C0BDD33F47}" type="pres">
      <dgm:prSet presAssocID="{40702DEB-0660-4EA3-BD4E-F9FBD57F51BA}" presName="vert1" presStyleCnt="0"/>
      <dgm:spPr/>
    </dgm:pt>
  </dgm:ptLst>
  <dgm:cxnLst>
    <dgm:cxn modelId="{2D895942-15BB-9B40-A021-1214F97C3519}" type="presOf" srcId="{40702DEB-0660-4EA3-BD4E-F9FBD57F51BA}" destId="{C93B9BC1-2C37-B14D-A80E-9C15FF29A1A6}" srcOrd="0" destOrd="0" presId="urn:microsoft.com/office/officeart/2008/layout/LinedList"/>
    <dgm:cxn modelId="{FA6DCC4B-DB58-4862-A2F9-2B646395B0A3}" srcId="{8A4B9DE0-F460-45B6-BBCA-F3601F4E8080}" destId="{81C8EDBD-41FD-44F1-A6E1-0B18DD4E236F}" srcOrd="0" destOrd="0" parTransId="{02907062-05FD-4B7F-87CB-118A979B22F2}" sibTransId="{63E098D2-D9C9-4C84-9542-A401129244F2}"/>
    <dgm:cxn modelId="{15C9E694-93F9-5046-B7E8-061C50C06613}" type="presOf" srcId="{81C8EDBD-41FD-44F1-A6E1-0B18DD4E236F}" destId="{F445CD14-1A99-7E47-B690-2083714B53FF}" srcOrd="0" destOrd="0" presId="urn:microsoft.com/office/officeart/2008/layout/LinedList"/>
    <dgm:cxn modelId="{C24C4DB9-4214-1240-9B83-663946793DA7}" type="presOf" srcId="{8A4B9DE0-F460-45B6-BBCA-F3601F4E8080}" destId="{ADF82533-AD56-7D44-ACED-2DE954A490F3}" srcOrd="0" destOrd="0" presId="urn:microsoft.com/office/officeart/2008/layout/LinedList"/>
    <dgm:cxn modelId="{2A045FF8-644F-466C-96CA-F3696466F2BC}" srcId="{8A4B9DE0-F460-45B6-BBCA-F3601F4E8080}" destId="{40702DEB-0660-4EA3-BD4E-F9FBD57F51BA}" srcOrd="1" destOrd="0" parTransId="{A488E440-59A2-421A-8BF7-3CB60C2488F6}" sibTransId="{9DE128EE-17F0-423B-A1B1-1EB2F4E671B9}"/>
    <dgm:cxn modelId="{041F31B4-BA84-7A46-8986-300CB8044D8E}" type="presParOf" srcId="{ADF82533-AD56-7D44-ACED-2DE954A490F3}" destId="{915E53FB-38F4-114A-8A8A-F1985379379D}" srcOrd="0" destOrd="0" presId="urn:microsoft.com/office/officeart/2008/layout/LinedList"/>
    <dgm:cxn modelId="{32A8DECB-BC44-F241-A540-21E3FD5BA668}" type="presParOf" srcId="{ADF82533-AD56-7D44-ACED-2DE954A490F3}" destId="{A2D75FF1-5FEB-2445-9DCA-B246C07ACB01}" srcOrd="1" destOrd="0" presId="urn:microsoft.com/office/officeart/2008/layout/LinedList"/>
    <dgm:cxn modelId="{12222FFA-458C-DD4E-BE82-3F6580545C15}" type="presParOf" srcId="{A2D75FF1-5FEB-2445-9DCA-B246C07ACB01}" destId="{F445CD14-1A99-7E47-B690-2083714B53FF}" srcOrd="0" destOrd="0" presId="urn:microsoft.com/office/officeart/2008/layout/LinedList"/>
    <dgm:cxn modelId="{4B187B22-BD64-2C49-A327-395DE3487F7D}" type="presParOf" srcId="{A2D75FF1-5FEB-2445-9DCA-B246C07ACB01}" destId="{EEC79FB1-0473-4941-963F-5497AF4307F9}" srcOrd="1" destOrd="0" presId="urn:microsoft.com/office/officeart/2008/layout/LinedList"/>
    <dgm:cxn modelId="{61F57C1C-C2CF-1440-A084-95A3CBB2E8FB}" type="presParOf" srcId="{ADF82533-AD56-7D44-ACED-2DE954A490F3}" destId="{AE5D51D7-B2A1-FE4E-A2B1-938E454567E7}" srcOrd="2" destOrd="0" presId="urn:microsoft.com/office/officeart/2008/layout/LinedList"/>
    <dgm:cxn modelId="{66CFC7FA-EB31-2E48-855C-EF9EDFBC7898}" type="presParOf" srcId="{ADF82533-AD56-7D44-ACED-2DE954A490F3}" destId="{6FBB5476-F58B-CD45-B35D-A71628A313EB}" srcOrd="3" destOrd="0" presId="urn:microsoft.com/office/officeart/2008/layout/LinedList"/>
    <dgm:cxn modelId="{A6AF4ABB-B773-2A49-9E57-9441BFDA062A}" type="presParOf" srcId="{6FBB5476-F58B-CD45-B35D-A71628A313EB}" destId="{C93B9BC1-2C37-B14D-A80E-9C15FF29A1A6}" srcOrd="0" destOrd="0" presId="urn:microsoft.com/office/officeart/2008/layout/LinedList"/>
    <dgm:cxn modelId="{B8D45299-B03F-6147-83B5-DBC15F2E97D9}" type="presParOf" srcId="{6FBB5476-F58B-CD45-B35D-A71628A313EB}" destId="{6D41A80C-E93A-CE4F-97CE-A6C0BDD33F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0BACC-11F4-4BD8-8C6F-B4C481864934}">
      <dsp:nvSpPr>
        <dsp:cNvPr id="0" name=""/>
        <dsp:cNvSpPr/>
      </dsp:nvSpPr>
      <dsp:spPr>
        <a:xfrm>
          <a:off x="2044800" y="375668"/>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78F7C-A9B0-4068-8427-72CFAE7F5180}">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BE6A26-8169-4A2C-8370-CE5E7D040916}">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a:t>Income Protection </a:t>
          </a:r>
        </a:p>
      </dsp:txBody>
      <dsp:txXfrm>
        <a:off x="1342800" y="3255669"/>
        <a:ext cx="3600000" cy="720000"/>
      </dsp:txXfrm>
    </dsp:sp>
    <dsp:sp modelId="{097200E1-336A-414F-BF76-27017782F0C3}">
      <dsp:nvSpPr>
        <dsp:cNvPr id="0" name=""/>
        <dsp:cNvSpPr/>
      </dsp:nvSpPr>
      <dsp:spPr>
        <a:xfrm>
          <a:off x="6274800" y="375668"/>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695F1-CD44-45C7-8FE7-C4286E85FBC3}">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B395F8-2CBF-4836-BA50-678FBAF7C340}">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a:t>Asset Protection</a:t>
          </a:r>
        </a:p>
      </dsp:txBody>
      <dsp:txXfrm>
        <a:off x="5572800" y="3255669"/>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53FB-38F4-114A-8A8A-F1985379379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5CD14-1A99-7E47-B690-2083714B53FF}">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100000"/>
            </a:lnSpc>
            <a:spcBef>
              <a:spcPct val="0"/>
            </a:spcBef>
            <a:spcAft>
              <a:spcPct val="35000"/>
            </a:spcAft>
            <a:buNone/>
          </a:pPr>
          <a:r>
            <a:rPr lang="en-US" sz="3600" kern="1200"/>
            <a:t>Problem: Consumer Debt is robbing America's financial security</a:t>
          </a:r>
        </a:p>
      </dsp:txBody>
      <dsp:txXfrm>
        <a:off x="0" y="0"/>
        <a:ext cx="6492875" cy="2552700"/>
      </dsp:txXfrm>
    </dsp:sp>
    <dsp:sp modelId="{AE5D51D7-B2A1-FE4E-A2B1-938E454567E7}">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B9BC1-2C37-B14D-A80E-9C15FF29A1A6}">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100000"/>
            </a:lnSpc>
            <a:spcBef>
              <a:spcPct val="0"/>
            </a:spcBef>
            <a:spcAft>
              <a:spcPct val="35000"/>
            </a:spcAft>
            <a:buNone/>
          </a:pPr>
          <a:r>
            <a:rPr lang="en-US" sz="3600" kern="1200"/>
            <a:t>Solution: Implement systematic plans to permanently eliminate debt, freeing up money to save &amp; invest. </a:t>
          </a:r>
        </a:p>
      </dsp:txBody>
      <dsp:txXfrm>
        <a:off x="0" y="2552700"/>
        <a:ext cx="6492875" cy="25527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48850-7137-0145-86DF-58E89F29882D}" type="datetimeFigureOut">
              <a:rPr lang="en-US" smtClean="0"/>
              <a:t>5/18/20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79918-100D-DE43-8A3E-E73986B950A3}" type="slidenum">
              <a:rPr lang="en-US" smtClean="0"/>
              <a:t>‹#›</a:t>
            </a:fld>
            <a:endParaRPr lang="en-US"/>
          </a:p>
        </p:txBody>
      </p:sp>
    </p:spTree>
    <p:extLst>
      <p:ext uri="{BB962C8B-B14F-4D97-AF65-F5344CB8AC3E}">
        <p14:creationId xmlns:p14="http://schemas.microsoft.com/office/powerpoint/2010/main" val="224002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0C73B-B1DF-1A41-805E-0554CA7F7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78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Credit card debt is what is known as </a:t>
            </a:r>
            <a:r>
              <a:rPr lang="ja-JP" altLang="en-US"/>
              <a:t>“</a:t>
            </a:r>
            <a:r>
              <a:rPr lang="en-US" altLang="ja-JP"/>
              <a:t>revolving</a:t>
            </a:r>
            <a:r>
              <a:rPr lang="ja-JP" altLang="en-US"/>
              <a:t>”</a:t>
            </a:r>
            <a:r>
              <a:rPr lang="en-US" altLang="ja-JP"/>
              <a:t> debt. The interest compounds daily instead of monthly which means you can pay much more in interest. Because there is no fixed amount that you pay each month, your debt can go on forever. Additionally, your interest rate could change at almost any time and there is little a consumer can do beyond paying off the entire balance at once.</a:t>
            </a:r>
            <a:endParaRPr lang="en-US" altLang="en-US"/>
          </a:p>
        </p:txBody>
      </p:sp>
      <p:sp>
        <p:nvSpPr>
          <p:cNvPr id="460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2F5CA20-6B73-4C4A-9BC5-F100BE102F07}" type="slidenum">
              <a:rPr kumimoji="0" lang="en-US" altLang="en-US" sz="1200" b="0" i="0" u="none" strike="noStrike" kern="1200" cap="none" spc="0" normalizeH="0" baseline="0" noProof="0">
                <a:ln>
                  <a:noFill/>
                </a:ln>
                <a:solidFill>
                  <a:prstClr val="black"/>
                </a:solidFill>
                <a:effectLst/>
                <a:uLnTx/>
                <a:uFillTx/>
                <a:latin typeface="Trebuchet MS" pitchFamily="34" charset="0"/>
                <a:ea typeface="Arial Unicode MS" panose="020B060402020202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altLang="en-US" sz="1200" b="0"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p:txBody>
      </p:sp>
    </p:spTree>
    <p:extLst>
      <p:ext uri="{BB962C8B-B14F-4D97-AF65-F5344CB8AC3E}">
        <p14:creationId xmlns:p14="http://schemas.microsoft.com/office/powerpoint/2010/main" val="284632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If the idea of paying off your debt seems overwhelming, consider debt stacking. They say you can eat an elephant – one bite at a time. Well, the same concept works with paying off your debt! By taking into account the interest rate and amount of debt, debt stacking identifies an ideal order for you to pay off your debts. </a:t>
            </a:r>
          </a:p>
          <a:p>
            <a:pPr eaLnBrk="1" hangingPunct="1">
              <a:spcBef>
                <a:spcPct val="0"/>
              </a:spcBef>
            </a:pPr>
            <a:endParaRPr lang="en-US" altLang="en-US"/>
          </a:p>
          <a:p>
            <a:pPr eaLnBrk="1" hangingPunct="1">
              <a:spcBef>
                <a:spcPct val="0"/>
              </a:spcBef>
            </a:pPr>
            <a:r>
              <a:rPr lang="en-US" altLang="en-US"/>
              <a:t>You begin by making consistent payments on all of your debts. </a:t>
            </a:r>
          </a:p>
          <a:p>
            <a:pPr eaLnBrk="1" hangingPunct="1">
              <a:spcBef>
                <a:spcPct val="0"/>
              </a:spcBef>
            </a:pPr>
            <a:endParaRPr lang="en-US" altLang="en-US"/>
          </a:p>
          <a:p>
            <a:pPr eaLnBrk="1" hangingPunct="1">
              <a:spcBef>
                <a:spcPct val="0"/>
              </a:spcBef>
            </a:pPr>
            <a:r>
              <a:rPr lang="en-US" altLang="en-US"/>
              <a:t>When you pay off your first debt account, you roll that payment into the payment that you were making on the next account. These extra dollars help you reduce the effect of compound interest working against you. As each debt is paid off, you apply the amount you were paying to that debt to the payment that you were making on the next account.</a:t>
            </a:r>
          </a:p>
        </p:txBody>
      </p:sp>
      <p:sp>
        <p:nvSpPr>
          <p:cNvPr id="48131"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D291AD-016D-4ACE-BC2B-51BD7B2A0D11}" type="slidenum">
              <a:rPr kumimoji="0" lang="en-US" altLang="en-US" sz="1200" b="0" i="0" u="none" strike="noStrike" kern="1200" cap="none" spc="0" normalizeH="0" baseline="0" noProof="0">
                <a:ln>
                  <a:noFill/>
                </a:ln>
                <a:solidFill>
                  <a:prstClr val="black"/>
                </a:solidFill>
                <a:effectLst/>
                <a:uLnTx/>
                <a:uFillTx/>
                <a:latin typeface="Trebuchet MS" pitchFamily="34" charset="0"/>
                <a:ea typeface="Arial Unicode MS" panose="020B060402020202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altLang="en-US" sz="1200" b="0"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p:txBody>
      </p:sp>
    </p:spTree>
    <p:extLst>
      <p:ext uri="{BB962C8B-B14F-4D97-AF65-F5344CB8AC3E}">
        <p14:creationId xmlns:p14="http://schemas.microsoft.com/office/powerpoint/2010/main" val="87719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Debt stacking allows you to make the same total monthly payment each month toward all of your debt and works best when you do not accrue any new debts. </a:t>
            </a:r>
          </a:p>
          <a:p>
            <a:pPr eaLnBrk="1" hangingPunct="1">
              <a:spcBef>
                <a:spcPct val="0"/>
              </a:spcBef>
            </a:pPr>
            <a:endParaRPr lang="en-US" altLang="en-US"/>
          </a:p>
          <a:p>
            <a:pPr eaLnBrk="1" hangingPunct="1">
              <a:spcBef>
                <a:spcPct val="0"/>
              </a:spcBef>
            </a:pPr>
            <a:r>
              <a:rPr lang="en-US" altLang="en-US"/>
              <a:t>You continue this process until you have paid off all of your debts. When you finish paying off your debts, you can apply the amount you were paying towards your debt toward creating wealth and financial independence!</a:t>
            </a:r>
          </a:p>
        </p:txBody>
      </p:sp>
      <p:sp>
        <p:nvSpPr>
          <p:cNvPr id="50179"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2D713EF-247F-4C6E-ABC1-ADEB4FB6FE75}" type="slidenum">
              <a:rPr kumimoji="0" lang="en-US" altLang="en-US" sz="1200" b="0" i="0" u="none" strike="noStrike" kern="1200" cap="none" spc="0" normalizeH="0" baseline="0" noProof="0">
                <a:ln>
                  <a:noFill/>
                </a:ln>
                <a:solidFill>
                  <a:prstClr val="black"/>
                </a:solidFill>
                <a:effectLst/>
                <a:uLnTx/>
                <a:uFillTx/>
                <a:latin typeface="Trebuchet MS" pitchFamily="34" charset="0"/>
                <a:ea typeface="Arial Unicode MS" panose="020B060402020202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altLang="en-US" sz="1200" b="0"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p:txBody>
      </p:sp>
    </p:spTree>
    <p:extLst>
      <p:ext uri="{BB962C8B-B14F-4D97-AF65-F5344CB8AC3E}">
        <p14:creationId xmlns:p14="http://schemas.microsoft.com/office/powerpoint/2010/main" val="375637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2227"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762D26F-57CB-4B20-97D3-A4861B3A1C85}" type="slidenum">
              <a:rPr kumimoji="0" lang="en-US" altLang="en-US" sz="1200" b="0" i="0" u="none" strike="noStrike" kern="1200" cap="none" spc="0" normalizeH="0" baseline="0" noProof="0">
                <a:ln>
                  <a:noFill/>
                </a:ln>
                <a:solidFill>
                  <a:prstClr val="black"/>
                </a:solidFill>
                <a:effectLst/>
                <a:uLnTx/>
                <a:uFillTx/>
                <a:latin typeface="Trebuchet MS" pitchFamily="34" charset="0"/>
                <a:ea typeface="Arial Unicode MS" panose="020B060402020202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altLang="en-US" sz="1200" b="0"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p:txBody>
      </p:sp>
    </p:spTree>
    <p:extLst>
      <p:ext uri="{BB962C8B-B14F-4D97-AF65-F5344CB8AC3E}">
        <p14:creationId xmlns:p14="http://schemas.microsoft.com/office/powerpoint/2010/main" val="275885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63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00690E3-838A-454D-AA71-E76CC6A31D23}"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129620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209877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302894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115416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189166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1000" y="687388"/>
            <a:ext cx="6096000" cy="3429000"/>
          </a:xfrm>
          <a:ln/>
        </p:spPr>
      </p:sp>
      <p:sp>
        <p:nvSpPr>
          <p:cNvPr id="75779" name="Notes Placeholder 2"/>
          <p:cNvSpPr>
            <a:spLocks noGrp="1"/>
          </p:cNvSpPr>
          <p:nvPr>
            <p:ph type="body" idx="1"/>
          </p:nvPr>
        </p:nvSpPr>
        <p:spPr>
          <a:noFill/>
          <a:ln/>
        </p:spPr>
        <p:txBody>
          <a:bodyPr/>
          <a:lstStyle/>
          <a:p>
            <a:endParaRPr lang="en-US" altLang="en-US" dirty="0"/>
          </a:p>
        </p:txBody>
      </p:sp>
      <p:sp>
        <p:nvSpPr>
          <p:cNvPr id="7578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FE73C-769A-4764-A752-1CEC2A6CA9E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4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7388"/>
            <a:ext cx="6096000" cy="3429000"/>
          </a:xfrm>
          <a:ln/>
        </p:spPr>
      </p:sp>
      <p:sp>
        <p:nvSpPr>
          <p:cNvPr id="74755" name="Notes Placeholder 2"/>
          <p:cNvSpPr>
            <a:spLocks noGrp="1"/>
          </p:cNvSpPr>
          <p:nvPr>
            <p:ph type="body" idx="1"/>
          </p:nvPr>
        </p:nvSpPr>
        <p:spPr>
          <a:noFill/>
          <a:ln/>
        </p:spPr>
        <p:txBody>
          <a:bodyPr/>
          <a:lstStyle/>
          <a:p>
            <a:endParaRPr lang="en-US" altLang="en-US" dirty="0"/>
          </a:p>
        </p:txBody>
      </p:sp>
      <p:sp>
        <p:nvSpPr>
          <p:cNvPr id="74756" name="Slide Number Placeholder 3"/>
          <p:cNvSpPr>
            <a:spLocks noGrp="1"/>
          </p:cNvSpPr>
          <p:nvPr>
            <p:ph type="sldNum" sz="quarter" idx="5"/>
          </p:nvPr>
        </p:nvSpPr>
        <p:spPr>
          <a:noFill/>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38AD16BA-F3E2-434D-9AC4-A8779915838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4"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36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Compound interest is one of the most powerful financial forces around. When you are building savings, its power works in your favor. However, when you have debt, the power of compound interest works against you! When you pay just the minimum balance on your credit cards, interest charges are added each month to the remaining principal. Each month, your new balance is the principal PLUS the interest … and that amount gets compounded again and again. It</a:t>
            </a:r>
            <a:r>
              <a:rPr lang="ja-JP" altLang="en-US"/>
              <a:t>’</a:t>
            </a:r>
            <a:r>
              <a:rPr lang="en-US" altLang="ja-JP"/>
              <a:t>s easy to see how small debts grow large with compound interest.</a:t>
            </a:r>
            <a:endParaRPr lang="en-US" altLang="en-US"/>
          </a:p>
        </p:txBody>
      </p:sp>
      <p:sp>
        <p:nvSpPr>
          <p:cNvPr id="440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AC8D28-1DB7-439E-B337-F90C154D5F0F}" type="slidenum">
              <a:rPr kumimoji="0" lang="en-US" altLang="en-US" sz="1200" b="0" i="0" u="none" strike="noStrike" kern="1200" cap="none" spc="0" normalizeH="0" baseline="0" noProof="0">
                <a:ln>
                  <a:noFill/>
                </a:ln>
                <a:solidFill>
                  <a:prstClr val="black"/>
                </a:solidFill>
                <a:effectLst/>
                <a:uLnTx/>
                <a:uFillTx/>
                <a:latin typeface="Trebuchet MS" pitchFamily="34" charset="0"/>
                <a:ea typeface="Arial Unicode MS" panose="020B060402020202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p:txBody>
      </p:sp>
    </p:spTree>
    <p:extLst>
      <p:ext uri="{BB962C8B-B14F-4D97-AF65-F5344CB8AC3E}">
        <p14:creationId xmlns:p14="http://schemas.microsoft.com/office/powerpoint/2010/main" val="345245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BA23-CA64-144E-B519-7A04D79AF5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386391-B541-1344-BB01-5F8E389DE8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EAA098-A307-414E-BD26-492962A015AB}"/>
              </a:ext>
            </a:extLst>
          </p:cNvPr>
          <p:cNvSpPr>
            <a:spLocks noGrp="1"/>
          </p:cNvSpPr>
          <p:nvPr>
            <p:ph type="dt" sz="half" idx="10"/>
          </p:nvPr>
        </p:nvSpPr>
        <p:spPr/>
        <p:txBody>
          <a:bodyPr/>
          <a:lstStyle/>
          <a:p>
            <a:fld id="{DD22A519-36E8-D84B-A99B-D83CA2877DAB}" type="datetimeFigureOut">
              <a:rPr lang="en-US" smtClean="0"/>
              <a:t>5/18/20</a:t>
            </a:fld>
            <a:endParaRPr lang="en-US"/>
          </a:p>
        </p:txBody>
      </p:sp>
      <p:sp>
        <p:nvSpPr>
          <p:cNvPr id="5" name="Footer Placeholder 4">
            <a:extLst>
              <a:ext uri="{FF2B5EF4-FFF2-40B4-BE49-F238E27FC236}">
                <a16:creationId xmlns:a16="http://schemas.microsoft.com/office/drawing/2014/main" id="{6A9FF1C4-E5D9-F841-85FB-804800BA4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44859-7699-7E4C-8E3E-EFE8C41F0483}"/>
              </a:ext>
            </a:extLst>
          </p:cNvPr>
          <p:cNvSpPr>
            <a:spLocks noGrp="1"/>
          </p:cNvSpPr>
          <p:nvPr>
            <p:ph type="sldNum" sz="quarter" idx="12"/>
          </p:nvPr>
        </p:nvSpPr>
        <p:spPr/>
        <p:txBody>
          <a:bodyPr/>
          <a:lstStyle/>
          <a:p>
            <a:fld id="{1C8ACF03-0BCE-7A42-B52D-F15BCCE8DD62}" type="slidenum">
              <a:rPr lang="en-US" smtClean="0"/>
              <a:t>‹#›</a:t>
            </a:fld>
            <a:endParaRPr lang="en-US"/>
          </a:p>
        </p:txBody>
      </p:sp>
    </p:spTree>
    <p:extLst>
      <p:ext uri="{BB962C8B-B14F-4D97-AF65-F5344CB8AC3E}">
        <p14:creationId xmlns:p14="http://schemas.microsoft.com/office/powerpoint/2010/main" val="190681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AB3B-CB2E-9F45-82C3-C52EF05575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E1FC97-79A2-7740-A0D4-C7D501023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F0DC2-CF9A-BC4D-9E3D-5BD99E742CBC}"/>
              </a:ext>
            </a:extLst>
          </p:cNvPr>
          <p:cNvSpPr>
            <a:spLocks noGrp="1"/>
          </p:cNvSpPr>
          <p:nvPr>
            <p:ph type="dt" sz="half" idx="10"/>
          </p:nvPr>
        </p:nvSpPr>
        <p:spPr/>
        <p:txBody>
          <a:bodyPr/>
          <a:lstStyle/>
          <a:p>
            <a:fld id="{DD22A519-36E8-D84B-A99B-D83CA2877DAB}" type="datetimeFigureOut">
              <a:rPr lang="en-US" smtClean="0"/>
              <a:t>5/18/20</a:t>
            </a:fld>
            <a:endParaRPr lang="en-US"/>
          </a:p>
        </p:txBody>
      </p:sp>
      <p:sp>
        <p:nvSpPr>
          <p:cNvPr id="5" name="Footer Placeholder 4">
            <a:extLst>
              <a:ext uri="{FF2B5EF4-FFF2-40B4-BE49-F238E27FC236}">
                <a16:creationId xmlns:a16="http://schemas.microsoft.com/office/drawing/2014/main" id="{253B4B02-19B1-6642-B30F-8D3E1BD43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8A818-00A9-3644-A121-B29E70C2B646}"/>
              </a:ext>
            </a:extLst>
          </p:cNvPr>
          <p:cNvSpPr>
            <a:spLocks noGrp="1"/>
          </p:cNvSpPr>
          <p:nvPr>
            <p:ph type="sldNum" sz="quarter" idx="12"/>
          </p:nvPr>
        </p:nvSpPr>
        <p:spPr/>
        <p:txBody>
          <a:bodyPr/>
          <a:lstStyle/>
          <a:p>
            <a:fld id="{1C8ACF03-0BCE-7A42-B52D-F15BCCE8DD62}" type="slidenum">
              <a:rPr lang="en-US" smtClean="0"/>
              <a:t>‹#›</a:t>
            </a:fld>
            <a:endParaRPr lang="en-US"/>
          </a:p>
        </p:txBody>
      </p:sp>
    </p:spTree>
    <p:extLst>
      <p:ext uri="{BB962C8B-B14F-4D97-AF65-F5344CB8AC3E}">
        <p14:creationId xmlns:p14="http://schemas.microsoft.com/office/powerpoint/2010/main" val="98570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59B14-ED9E-1B49-8093-77FE497730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C1143-5DF5-D541-B0D8-09B6894F3D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0D5A4-008B-E049-BF36-2C0234A88CB1}"/>
              </a:ext>
            </a:extLst>
          </p:cNvPr>
          <p:cNvSpPr>
            <a:spLocks noGrp="1"/>
          </p:cNvSpPr>
          <p:nvPr>
            <p:ph type="dt" sz="half" idx="10"/>
          </p:nvPr>
        </p:nvSpPr>
        <p:spPr/>
        <p:txBody>
          <a:bodyPr/>
          <a:lstStyle/>
          <a:p>
            <a:fld id="{DD22A519-36E8-D84B-A99B-D83CA2877DAB}" type="datetimeFigureOut">
              <a:rPr lang="en-US" smtClean="0"/>
              <a:t>5/18/20</a:t>
            </a:fld>
            <a:endParaRPr lang="en-US"/>
          </a:p>
        </p:txBody>
      </p:sp>
      <p:sp>
        <p:nvSpPr>
          <p:cNvPr id="5" name="Footer Placeholder 4">
            <a:extLst>
              <a:ext uri="{FF2B5EF4-FFF2-40B4-BE49-F238E27FC236}">
                <a16:creationId xmlns:a16="http://schemas.microsoft.com/office/drawing/2014/main" id="{80854688-0807-BE49-81B0-9DE7B461B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BBAD7-FFDE-8E43-9789-5D2B741F502D}"/>
              </a:ext>
            </a:extLst>
          </p:cNvPr>
          <p:cNvSpPr>
            <a:spLocks noGrp="1"/>
          </p:cNvSpPr>
          <p:nvPr>
            <p:ph type="sldNum" sz="quarter" idx="12"/>
          </p:nvPr>
        </p:nvSpPr>
        <p:spPr/>
        <p:txBody>
          <a:bodyPr/>
          <a:lstStyle/>
          <a:p>
            <a:fld id="{1C8ACF03-0BCE-7A42-B52D-F15BCCE8DD62}" type="slidenum">
              <a:rPr lang="en-US" smtClean="0"/>
              <a:t>‹#›</a:t>
            </a:fld>
            <a:endParaRPr lang="en-US"/>
          </a:p>
        </p:txBody>
      </p:sp>
    </p:spTree>
    <p:extLst>
      <p:ext uri="{BB962C8B-B14F-4D97-AF65-F5344CB8AC3E}">
        <p14:creationId xmlns:p14="http://schemas.microsoft.com/office/powerpoint/2010/main" val="350774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9F9B-BE01-E74E-A83A-DD4C024AB4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FFA18B-4D46-0B44-80AF-B0A6576AE9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ADA50-96EF-B646-B569-EDEF9A8929E3}"/>
              </a:ext>
            </a:extLst>
          </p:cNvPr>
          <p:cNvSpPr>
            <a:spLocks noGrp="1"/>
          </p:cNvSpPr>
          <p:nvPr>
            <p:ph type="dt" sz="half" idx="10"/>
          </p:nvPr>
        </p:nvSpPr>
        <p:spPr/>
        <p:txBody>
          <a:bodyPr/>
          <a:lstStyle/>
          <a:p>
            <a:fld id="{DD22A519-36E8-D84B-A99B-D83CA2877DAB}" type="datetimeFigureOut">
              <a:rPr lang="en-US" smtClean="0"/>
              <a:t>5/18/20</a:t>
            </a:fld>
            <a:endParaRPr lang="en-US"/>
          </a:p>
        </p:txBody>
      </p:sp>
      <p:sp>
        <p:nvSpPr>
          <p:cNvPr id="5" name="Footer Placeholder 4">
            <a:extLst>
              <a:ext uri="{FF2B5EF4-FFF2-40B4-BE49-F238E27FC236}">
                <a16:creationId xmlns:a16="http://schemas.microsoft.com/office/drawing/2014/main" id="{16C7E248-172F-2D4B-A84F-F3AD85B1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1A854-C0FA-174A-8F4B-E615FCA8AC9B}"/>
              </a:ext>
            </a:extLst>
          </p:cNvPr>
          <p:cNvSpPr>
            <a:spLocks noGrp="1"/>
          </p:cNvSpPr>
          <p:nvPr>
            <p:ph type="sldNum" sz="quarter" idx="12"/>
          </p:nvPr>
        </p:nvSpPr>
        <p:spPr/>
        <p:txBody>
          <a:bodyPr/>
          <a:lstStyle/>
          <a:p>
            <a:fld id="{1C8ACF03-0BCE-7A42-B52D-F15BCCE8DD62}" type="slidenum">
              <a:rPr lang="en-US" smtClean="0"/>
              <a:t>‹#›</a:t>
            </a:fld>
            <a:endParaRPr lang="en-US"/>
          </a:p>
        </p:txBody>
      </p:sp>
    </p:spTree>
    <p:extLst>
      <p:ext uri="{BB962C8B-B14F-4D97-AF65-F5344CB8AC3E}">
        <p14:creationId xmlns:p14="http://schemas.microsoft.com/office/powerpoint/2010/main" val="382799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6670-567E-CA45-BB7C-C4992E13B6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F80C3-C2F0-4148-80F1-EC8DEF716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F1E0CF-12B3-C74C-AF25-DB9AB034BEE8}"/>
              </a:ext>
            </a:extLst>
          </p:cNvPr>
          <p:cNvSpPr>
            <a:spLocks noGrp="1"/>
          </p:cNvSpPr>
          <p:nvPr>
            <p:ph type="dt" sz="half" idx="10"/>
          </p:nvPr>
        </p:nvSpPr>
        <p:spPr/>
        <p:txBody>
          <a:bodyPr/>
          <a:lstStyle/>
          <a:p>
            <a:fld id="{DD22A519-36E8-D84B-A99B-D83CA2877DAB}" type="datetimeFigureOut">
              <a:rPr lang="en-US" smtClean="0"/>
              <a:t>5/18/20</a:t>
            </a:fld>
            <a:endParaRPr lang="en-US"/>
          </a:p>
        </p:txBody>
      </p:sp>
      <p:sp>
        <p:nvSpPr>
          <p:cNvPr id="5" name="Footer Placeholder 4">
            <a:extLst>
              <a:ext uri="{FF2B5EF4-FFF2-40B4-BE49-F238E27FC236}">
                <a16:creationId xmlns:a16="http://schemas.microsoft.com/office/drawing/2014/main" id="{475C8B3E-2BB8-D246-AF65-8F54F63B7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12D1E-658A-2441-8099-9D9F1BD44592}"/>
              </a:ext>
            </a:extLst>
          </p:cNvPr>
          <p:cNvSpPr>
            <a:spLocks noGrp="1"/>
          </p:cNvSpPr>
          <p:nvPr>
            <p:ph type="sldNum" sz="quarter" idx="12"/>
          </p:nvPr>
        </p:nvSpPr>
        <p:spPr/>
        <p:txBody>
          <a:bodyPr/>
          <a:lstStyle/>
          <a:p>
            <a:fld id="{1C8ACF03-0BCE-7A42-B52D-F15BCCE8DD62}" type="slidenum">
              <a:rPr lang="en-US" smtClean="0"/>
              <a:t>‹#›</a:t>
            </a:fld>
            <a:endParaRPr lang="en-US"/>
          </a:p>
        </p:txBody>
      </p:sp>
    </p:spTree>
    <p:extLst>
      <p:ext uri="{BB962C8B-B14F-4D97-AF65-F5344CB8AC3E}">
        <p14:creationId xmlns:p14="http://schemas.microsoft.com/office/powerpoint/2010/main" val="76321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927F-A554-9A4F-A376-45230EA8F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599C20-2C1F-464C-94C6-488EBA775D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735018-93BA-5149-8566-94C7755FB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2C64C6-A762-0947-90CB-4F07F829E423}"/>
              </a:ext>
            </a:extLst>
          </p:cNvPr>
          <p:cNvSpPr>
            <a:spLocks noGrp="1"/>
          </p:cNvSpPr>
          <p:nvPr>
            <p:ph type="dt" sz="half" idx="10"/>
          </p:nvPr>
        </p:nvSpPr>
        <p:spPr/>
        <p:txBody>
          <a:bodyPr/>
          <a:lstStyle/>
          <a:p>
            <a:fld id="{DD22A519-36E8-D84B-A99B-D83CA2877DAB}" type="datetimeFigureOut">
              <a:rPr lang="en-US" smtClean="0"/>
              <a:t>5/18/20</a:t>
            </a:fld>
            <a:endParaRPr lang="en-US"/>
          </a:p>
        </p:txBody>
      </p:sp>
      <p:sp>
        <p:nvSpPr>
          <p:cNvPr id="6" name="Footer Placeholder 5">
            <a:extLst>
              <a:ext uri="{FF2B5EF4-FFF2-40B4-BE49-F238E27FC236}">
                <a16:creationId xmlns:a16="http://schemas.microsoft.com/office/drawing/2014/main" id="{984B08AB-428C-754E-922B-36A23A3DB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465FDE-69CC-D542-8784-29FB39D0399F}"/>
              </a:ext>
            </a:extLst>
          </p:cNvPr>
          <p:cNvSpPr>
            <a:spLocks noGrp="1"/>
          </p:cNvSpPr>
          <p:nvPr>
            <p:ph type="sldNum" sz="quarter" idx="12"/>
          </p:nvPr>
        </p:nvSpPr>
        <p:spPr/>
        <p:txBody>
          <a:bodyPr/>
          <a:lstStyle/>
          <a:p>
            <a:fld id="{1C8ACF03-0BCE-7A42-B52D-F15BCCE8DD62}" type="slidenum">
              <a:rPr lang="en-US" smtClean="0"/>
              <a:t>‹#›</a:t>
            </a:fld>
            <a:endParaRPr lang="en-US"/>
          </a:p>
        </p:txBody>
      </p:sp>
    </p:spTree>
    <p:extLst>
      <p:ext uri="{BB962C8B-B14F-4D97-AF65-F5344CB8AC3E}">
        <p14:creationId xmlns:p14="http://schemas.microsoft.com/office/powerpoint/2010/main" val="310188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003F-3B0F-4E44-B8DE-C7518525A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7461DD-DE80-AA49-8F06-1E560A2ED0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14783F-FAA4-7E4B-904B-74C6615F7F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A22A96-A3FF-664B-9AEB-36B8D0A859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4422F9-5936-8A40-9692-2A9B906AE3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974C61-6342-0248-BF9F-D5E19BAD9667}"/>
              </a:ext>
            </a:extLst>
          </p:cNvPr>
          <p:cNvSpPr>
            <a:spLocks noGrp="1"/>
          </p:cNvSpPr>
          <p:nvPr>
            <p:ph type="dt" sz="half" idx="10"/>
          </p:nvPr>
        </p:nvSpPr>
        <p:spPr/>
        <p:txBody>
          <a:bodyPr/>
          <a:lstStyle/>
          <a:p>
            <a:fld id="{DD22A519-36E8-D84B-A99B-D83CA2877DAB}" type="datetimeFigureOut">
              <a:rPr lang="en-US" smtClean="0"/>
              <a:t>5/18/20</a:t>
            </a:fld>
            <a:endParaRPr lang="en-US"/>
          </a:p>
        </p:txBody>
      </p:sp>
      <p:sp>
        <p:nvSpPr>
          <p:cNvPr id="8" name="Footer Placeholder 7">
            <a:extLst>
              <a:ext uri="{FF2B5EF4-FFF2-40B4-BE49-F238E27FC236}">
                <a16:creationId xmlns:a16="http://schemas.microsoft.com/office/drawing/2014/main" id="{C2F3BBC3-C7BE-A14E-A8D0-1667AEA3FD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9D3715-CCD3-C04C-B3A0-4DB3E94A951B}"/>
              </a:ext>
            </a:extLst>
          </p:cNvPr>
          <p:cNvSpPr>
            <a:spLocks noGrp="1"/>
          </p:cNvSpPr>
          <p:nvPr>
            <p:ph type="sldNum" sz="quarter" idx="12"/>
          </p:nvPr>
        </p:nvSpPr>
        <p:spPr/>
        <p:txBody>
          <a:bodyPr/>
          <a:lstStyle/>
          <a:p>
            <a:fld id="{1C8ACF03-0BCE-7A42-B52D-F15BCCE8DD62}" type="slidenum">
              <a:rPr lang="en-US" smtClean="0"/>
              <a:t>‹#›</a:t>
            </a:fld>
            <a:endParaRPr lang="en-US"/>
          </a:p>
        </p:txBody>
      </p:sp>
    </p:spTree>
    <p:extLst>
      <p:ext uri="{BB962C8B-B14F-4D97-AF65-F5344CB8AC3E}">
        <p14:creationId xmlns:p14="http://schemas.microsoft.com/office/powerpoint/2010/main" val="272396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D1C0-5AD5-6F4D-B687-83122C041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49A2EA-8E25-2440-A25C-6FFA7076DF54}"/>
              </a:ext>
            </a:extLst>
          </p:cNvPr>
          <p:cNvSpPr>
            <a:spLocks noGrp="1"/>
          </p:cNvSpPr>
          <p:nvPr>
            <p:ph type="dt" sz="half" idx="10"/>
          </p:nvPr>
        </p:nvSpPr>
        <p:spPr/>
        <p:txBody>
          <a:bodyPr/>
          <a:lstStyle/>
          <a:p>
            <a:fld id="{DD22A519-36E8-D84B-A99B-D83CA2877DAB}" type="datetimeFigureOut">
              <a:rPr lang="en-US" smtClean="0"/>
              <a:t>5/18/20</a:t>
            </a:fld>
            <a:endParaRPr lang="en-US"/>
          </a:p>
        </p:txBody>
      </p:sp>
      <p:sp>
        <p:nvSpPr>
          <p:cNvPr id="4" name="Footer Placeholder 3">
            <a:extLst>
              <a:ext uri="{FF2B5EF4-FFF2-40B4-BE49-F238E27FC236}">
                <a16:creationId xmlns:a16="http://schemas.microsoft.com/office/drawing/2014/main" id="{E007D314-F4CC-784D-B8F8-D824A44B54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4610D2-5C65-1449-9DC9-47022DE1CEFD}"/>
              </a:ext>
            </a:extLst>
          </p:cNvPr>
          <p:cNvSpPr>
            <a:spLocks noGrp="1"/>
          </p:cNvSpPr>
          <p:nvPr>
            <p:ph type="sldNum" sz="quarter" idx="12"/>
          </p:nvPr>
        </p:nvSpPr>
        <p:spPr/>
        <p:txBody>
          <a:bodyPr/>
          <a:lstStyle/>
          <a:p>
            <a:fld id="{1C8ACF03-0BCE-7A42-B52D-F15BCCE8DD62}" type="slidenum">
              <a:rPr lang="en-US" smtClean="0"/>
              <a:t>‹#›</a:t>
            </a:fld>
            <a:endParaRPr lang="en-US"/>
          </a:p>
        </p:txBody>
      </p:sp>
    </p:spTree>
    <p:extLst>
      <p:ext uri="{BB962C8B-B14F-4D97-AF65-F5344CB8AC3E}">
        <p14:creationId xmlns:p14="http://schemas.microsoft.com/office/powerpoint/2010/main" val="221867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AF12AD-B01D-2543-8137-087404F7C996}"/>
              </a:ext>
            </a:extLst>
          </p:cNvPr>
          <p:cNvSpPr>
            <a:spLocks noGrp="1"/>
          </p:cNvSpPr>
          <p:nvPr>
            <p:ph type="dt" sz="half" idx="10"/>
          </p:nvPr>
        </p:nvSpPr>
        <p:spPr/>
        <p:txBody>
          <a:bodyPr/>
          <a:lstStyle/>
          <a:p>
            <a:fld id="{DD22A519-36E8-D84B-A99B-D83CA2877DAB}" type="datetimeFigureOut">
              <a:rPr lang="en-US" smtClean="0"/>
              <a:t>5/18/20</a:t>
            </a:fld>
            <a:endParaRPr lang="en-US"/>
          </a:p>
        </p:txBody>
      </p:sp>
      <p:sp>
        <p:nvSpPr>
          <p:cNvPr id="3" name="Footer Placeholder 2">
            <a:extLst>
              <a:ext uri="{FF2B5EF4-FFF2-40B4-BE49-F238E27FC236}">
                <a16:creationId xmlns:a16="http://schemas.microsoft.com/office/drawing/2014/main" id="{B59EAC66-7B34-AF49-BB84-D0013BF16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4E811D-404D-FB4F-B18A-ED093F973D43}"/>
              </a:ext>
            </a:extLst>
          </p:cNvPr>
          <p:cNvSpPr>
            <a:spLocks noGrp="1"/>
          </p:cNvSpPr>
          <p:nvPr>
            <p:ph type="sldNum" sz="quarter" idx="12"/>
          </p:nvPr>
        </p:nvSpPr>
        <p:spPr/>
        <p:txBody>
          <a:bodyPr/>
          <a:lstStyle/>
          <a:p>
            <a:fld id="{1C8ACF03-0BCE-7A42-B52D-F15BCCE8DD62}" type="slidenum">
              <a:rPr lang="en-US" smtClean="0"/>
              <a:t>‹#›</a:t>
            </a:fld>
            <a:endParaRPr lang="en-US"/>
          </a:p>
        </p:txBody>
      </p:sp>
    </p:spTree>
    <p:extLst>
      <p:ext uri="{BB962C8B-B14F-4D97-AF65-F5344CB8AC3E}">
        <p14:creationId xmlns:p14="http://schemas.microsoft.com/office/powerpoint/2010/main" val="358811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CA68-8669-FA42-829F-2EE347D64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D8782F-938B-AA49-9D58-5442D2AAA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CB68B0-8112-174F-856F-7EE168D21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86037-3F80-F148-8B93-4B1C95253425}"/>
              </a:ext>
            </a:extLst>
          </p:cNvPr>
          <p:cNvSpPr>
            <a:spLocks noGrp="1"/>
          </p:cNvSpPr>
          <p:nvPr>
            <p:ph type="dt" sz="half" idx="10"/>
          </p:nvPr>
        </p:nvSpPr>
        <p:spPr/>
        <p:txBody>
          <a:bodyPr/>
          <a:lstStyle/>
          <a:p>
            <a:fld id="{DD22A519-36E8-D84B-A99B-D83CA2877DAB}" type="datetimeFigureOut">
              <a:rPr lang="en-US" smtClean="0"/>
              <a:t>5/18/20</a:t>
            </a:fld>
            <a:endParaRPr lang="en-US"/>
          </a:p>
        </p:txBody>
      </p:sp>
      <p:sp>
        <p:nvSpPr>
          <p:cNvPr id="6" name="Footer Placeholder 5">
            <a:extLst>
              <a:ext uri="{FF2B5EF4-FFF2-40B4-BE49-F238E27FC236}">
                <a16:creationId xmlns:a16="http://schemas.microsoft.com/office/drawing/2014/main" id="{81D473E4-E7D6-9741-A2B6-6A4ADFAAA7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2D878-52DA-9C47-AD74-20A45CD45573}"/>
              </a:ext>
            </a:extLst>
          </p:cNvPr>
          <p:cNvSpPr>
            <a:spLocks noGrp="1"/>
          </p:cNvSpPr>
          <p:nvPr>
            <p:ph type="sldNum" sz="quarter" idx="12"/>
          </p:nvPr>
        </p:nvSpPr>
        <p:spPr/>
        <p:txBody>
          <a:bodyPr/>
          <a:lstStyle/>
          <a:p>
            <a:fld id="{1C8ACF03-0BCE-7A42-B52D-F15BCCE8DD62}" type="slidenum">
              <a:rPr lang="en-US" smtClean="0"/>
              <a:t>‹#›</a:t>
            </a:fld>
            <a:endParaRPr lang="en-US"/>
          </a:p>
        </p:txBody>
      </p:sp>
    </p:spTree>
    <p:extLst>
      <p:ext uri="{BB962C8B-B14F-4D97-AF65-F5344CB8AC3E}">
        <p14:creationId xmlns:p14="http://schemas.microsoft.com/office/powerpoint/2010/main" val="382924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1680-BD8D-B340-A326-08CCF0647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A7A5D-9EF4-8143-B2AD-D7AFEB722C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B0BAC2-DB1F-2443-AC93-5587581CF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8E2A3-2FDB-7D45-A5B8-9D88C93F74C5}"/>
              </a:ext>
            </a:extLst>
          </p:cNvPr>
          <p:cNvSpPr>
            <a:spLocks noGrp="1"/>
          </p:cNvSpPr>
          <p:nvPr>
            <p:ph type="dt" sz="half" idx="10"/>
          </p:nvPr>
        </p:nvSpPr>
        <p:spPr/>
        <p:txBody>
          <a:bodyPr/>
          <a:lstStyle/>
          <a:p>
            <a:fld id="{DD22A519-36E8-D84B-A99B-D83CA2877DAB}" type="datetimeFigureOut">
              <a:rPr lang="en-US" smtClean="0"/>
              <a:t>5/18/20</a:t>
            </a:fld>
            <a:endParaRPr lang="en-US"/>
          </a:p>
        </p:txBody>
      </p:sp>
      <p:sp>
        <p:nvSpPr>
          <p:cNvPr id="6" name="Footer Placeholder 5">
            <a:extLst>
              <a:ext uri="{FF2B5EF4-FFF2-40B4-BE49-F238E27FC236}">
                <a16:creationId xmlns:a16="http://schemas.microsoft.com/office/drawing/2014/main" id="{40271658-9BBD-9E47-BD19-5328DB845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05D6E-B1F1-A144-BE60-0F572EF040DD}"/>
              </a:ext>
            </a:extLst>
          </p:cNvPr>
          <p:cNvSpPr>
            <a:spLocks noGrp="1"/>
          </p:cNvSpPr>
          <p:nvPr>
            <p:ph type="sldNum" sz="quarter" idx="12"/>
          </p:nvPr>
        </p:nvSpPr>
        <p:spPr/>
        <p:txBody>
          <a:bodyPr/>
          <a:lstStyle/>
          <a:p>
            <a:fld id="{1C8ACF03-0BCE-7A42-B52D-F15BCCE8DD62}" type="slidenum">
              <a:rPr lang="en-US" smtClean="0"/>
              <a:t>‹#›</a:t>
            </a:fld>
            <a:endParaRPr lang="en-US"/>
          </a:p>
        </p:txBody>
      </p:sp>
    </p:spTree>
    <p:extLst>
      <p:ext uri="{BB962C8B-B14F-4D97-AF65-F5344CB8AC3E}">
        <p14:creationId xmlns:p14="http://schemas.microsoft.com/office/powerpoint/2010/main" val="266821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D2CE8C-90FA-D742-B073-A61D877FA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38168E-68A2-8945-B4E9-2803BC039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CD7E3-C7BC-C24E-9541-AAC61EDAB4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2A519-36E8-D84B-A99B-D83CA2877DAB}" type="datetimeFigureOut">
              <a:rPr lang="en-US" smtClean="0"/>
              <a:t>5/18/20</a:t>
            </a:fld>
            <a:endParaRPr lang="en-US"/>
          </a:p>
        </p:txBody>
      </p:sp>
      <p:sp>
        <p:nvSpPr>
          <p:cNvPr id="5" name="Footer Placeholder 4">
            <a:extLst>
              <a:ext uri="{FF2B5EF4-FFF2-40B4-BE49-F238E27FC236}">
                <a16:creationId xmlns:a16="http://schemas.microsoft.com/office/drawing/2014/main" id="{410E6921-C17C-9041-A745-F437255F2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5AE32A-414E-4E41-8118-D2CAD8EF3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ACF03-0BCE-7A42-B52D-F15BCCE8DD62}" type="slidenum">
              <a:rPr lang="en-US" smtClean="0"/>
              <a:t>‹#›</a:t>
            </a:fld>
            <a:endParaRPr lang="en-US"/>
          </a:p>
        </p:txBody>
      </p:sp>
    </p:spTree>
    <p:extLst>
      <p:ext uri="{BB962C8B-B14F-4D97-AF65-F5344CB8AC3E}">
        <p14:creationId xmlns:p14="http://schemas.microsoft.com/office/powerpoint/2010/main" val="3687955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AC601D-8343-CD42-9515-416487576510}"/>
              </a:ext>
            </a:extLst>
          </p:cNvPr>
          <p:cNvSpPr>
            <a:spLocks noGrp="1"/>
          </p:cNvSpPr>
          <p:nvPr>
            <p:ph type="ctrTitle"/>
          </p:nvPr>
        </p:nvSpPr>
        <p:spPr>
          <a:xfrm>
            <a:off x="2726432" y="1741337"/>
            <a:ext cx="6739136" cy="2387918"/>
          </a:xfrm>
        </p:spPr>
        <p:txBody>
          <a:bodyPr anchor="b">
            <a:normAutofit/>
          </a:bodyPr>
          <a:lstStyle/>
          <a:p>
            <a:r>
              <a:rPr lang="en-US" sz="6600" dirty="0">
                <a:solidFill>
                  <a:srgbClr val="FFFFFF"/>
                </a:solidFill>
              </a:rPr>
              <a:t>Fix Your Finances 2020 Quick Review</a:t>
            </a:r>
          </a:p>
        </p:txBody>
      </p:sp>
      <p:sp>
        <p:nvSpPr>
          <p:cNvPr id="3" name="Subtitle 2">
            <a:extLst>
              <a:ext uri="{FF2B5EF4-FFF2-40B4-BE49-F238E27FC236}">
                <a16:creationId xmlns:a16="http://schemas.microsoft.com/office/drawing/2014/main" id="{D403CD60-629D-2143-B624-19B1F572F026}"/>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Class 1-5- Financial Defense</a:t>
            </a:r>
          </a:p>
        </p:txBody>
      </p:sp>
    </p:spTree>
    <p:extLst>
      <p:ext uri="{BB962C8B-B14F-4D97-AF65-F5344CB8AC3E}">
        <p14:creationId xmlns:p14="http://schemas.microsoft.com/office/powerpoint/2010/main" val="2442965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Budgeting</a:t>
            </a:r>
            <a:br>
              <a:rPr lang="en-US" dirty="0">
                <a:solidFill>
                  <a:srgbClr val="FFFFFF"/>
                </a:solidFill>
              </a:rPr>
            </a:br>
            <a:r>
              <a:rPr lang="en-US" dirty="0">
                <a:solidFill>
                  <a:srgbClr val="FFFFFF"/>
                </a:solidFill>
              </a:rPr>
              <a:t>Tips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47308" y="591344"/>
            <a:ext cx="6906491" cy="5585619"/>
          </a:xfrm>
        </p:spPr>
        <p:txBody>
          <a:bodyPr anchor="ctr">
            <a:normAutofit/>
          </a:bodyPr>
          <a:lstStyle/>
          <a:p>
            <a:r>
              <a:rPr lang="en-US" dirty="0"/>
              <a:t>Take an honest appraisal of what you spend (budget sheet)</a:t>
            </a:r>
          </a:p>
          <a:p>
            <a:r>
              <a:rPr lang="en-US" dirty="0"/>
              <a:t>Everything is electronically itemized</a:t>
            </a:r>
          </a:p>
          <a:p>
            <a:r>
              <a:rPr lang="en-US" dirty="0"/>
              <a:t>Decide what you are going to adjust (not sacrifice) its just an exchange</a:t>
            </a:r>
          </a:p>
          <a:p>
            <a:r>
              <a:rPr lang="en-US" dirty="0"/>
              <a:t>Keep as many expenses as you can variable</a:t>
            </a:r>
          </a:p>
          <a:p>
            <a:r>
              <a:rPr lang="en-US" dirty="0"/>
              <a:t>Automatic Millionaire</a:t>
            </a:r>
          </a:p>
          <a:p>
            <a:endParaRPr lang="en-US" dirty="0"/>
          </a:p>
        </p:txBody>
      </p:sp>
    </p:spTree>
    <p:extLst>
      <p:ext uri="{BB962C8B-B14F-4D97-AF65-F5344CB8AC3E}">
        <p14:creationId xmlns:p14="http://schemas.microsoft.com/office/powerpoint/2010/main" val="25141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838200" y="77787"/>
            <a:ext cx="10515600" cy="1325563"/>
          </a:xfrm>
        </p:spPr>
        <p:txBody>
          <a:bodyPr/>
          <a:lstStyle/>
          <a:p>
            <a:r>
              <a:rPr lang="en-US" sz="3200" dirty="0"/>
              <a:t>Gather the Information</a:t>
            </a:r>
            <a:br>
              <a:rPr lang="en-US" sz="3200" dirty="0"/>
            </a:br>
            <a:r>
              <a:rPr lang="en-US" sz="3200" dirty="0"/>
              <a:t>You Need to Get Started</a:t>
            </a:r>
          </a:p>
        </p:txBody>
      </p:sp>
      <p:sp>
        <p:nvSpPr>
          <p:cNvPr id="110597" name="Content Placeholder 2"/>
          <p:cNvSpPr>
            <a:spLocks noGrp="1"/>
          </p:cNvSpPr>
          <p:nvPr>
            <p:ph idx="4294967295"/>
          </p:nvPr>
        </p:nvSpPr>
        <p:spPr>
          <a:xfrm>
            <a:off x="1981200" y="1282701"/>
            <a:ext cx="8686800" cy="728663"/>
          </a:xfrm>
        </p:spPr>
        <p:txBody>
          <a:bodyPr/>
          <a:lstStyle/>
          <a:p>
            <a:pPr marL="0" indent="0">
              <a:buNone/>
            </a:pPr>
            <a:r>
              <a:rPr lang="en-US" sz="2200"/>
              <a:t>Now that you</a:t>
            </a:r>
            <a:r>
              <a:rPr lang="en-US" altLang="en-US" sz="2200"/>
              <a:t>’</a:t>
            </a:r>
            <a:r>
              <a:rPr lang="en-US" altLang="ja-JP" sz="2200"/>
              <a:t>ve gathered all of the necessary info, it’s time to </a:t>
            </a:r>
            <a:r>
              <a:rPr lang="en-US" altLang="ja-JP" sz="2200" b="1">
                <a:solidFill>
                  <a:srgbClr val="003399"/>
                </a:solidFill>
              </a:rPr>
              <a:t>build a budget!</a:t>
            </a:r>
            <a:r>
              <a:rPr lang="en-US" altLang="ja-JP" sz="2200"/>
              <a:t> Use this worksheet to help you get started.</a:t>
            </a:r>
            <a:endParaRPr lang="en-US" sz="2200"/>
          </a:p>
        </p:txBody>
      </p:sp>
      <p:sp>
        <p:nvSpPr>
          <p:cNvPr id="22531" name="Slide Number Placeholder 2"/>
          <p:cNvSpPr txBox="1">
            <a:spLocks noGrp="1"/>
          </p:cNvSpPr>
          <p:nvPr/>
        </p:nvSpPr>
        <p:spPr bwMode="auto">
          <a:xfrm>
            <a:off x="1524000" y="6635751"/>
            <a:ext cx="9144000"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B3DAAB3-705D-4972-AAEB-A43490317680}" type="slidenum">
              <a:rPr kumimoji="0" lang="en-US" sz="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endParaRPr>
          </a:p>
        </p:txBody>
      </p:sp>
      <p:graphicFrame>
        <p:nvGraphicFramePr>
          <p:cNvPr id="110868" name="Group 276"/>
          <p:cNvGraphicFramePr>
            <a:graphicFrameLocks noGrp="1"/>
          </p:cNvGraphicFramePr>
          <p:nvPr/>
        </p:nvGraphicFramePr>
        <p:xfrm>
          <a:off x="6157914" y="2041525"/>
          <a:ext cx="3208337" cy="4099070"/>
        </p:xfrm>
        <a:graphic>
          <a:graphicData uri="http://schemas.openxmlformats.org/drawingml/2006/table">
            <a:tbl>
              <a:tblPr/>
              <a:tblGrid>
                <a:gridCol w="1989137">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tblGrid>
              <a:tr h="187444">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16" marB="45716"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16" marB="45716"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Date Due </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16" marB="45716"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SUBTOTAL (from page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1"/>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Groceries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Dining Out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FAMILY PURCHASES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Care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Support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Alimony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School Tuition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PERSONAL CARE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Hair Cuts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Prescription Medication</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Toiletries/Makeup</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Clothing</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PETS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Care vet bills, grooming, etc.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 </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ENTERTAINMENT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Books &amp; Magazines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Movies &amp; Concerts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Music, Videos &amp; Apps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Hobbies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Cleaning Supplies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Tithes/Donations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29"/>
                  </a:ext>
                </a:extLst>
              </a:tr>
            </a:tbl>
          </a:graphicData>
        </a:graphic>
      </p:graphicFrame>
      <p:graphicFrame>
        <p:nvGraphicFramePr>
          <p:cNvPr id="21776" name="Group 272"/>
          <p:cNvGraphicFramePr>
            <a:graphicFrameLocks noGrp="1"/>
          </p:cNvGraphicFramePr>
          <p:nvPr/>
        </p:nvGraphicFramePr>
        <p:xfrm>
          <a:off x="2417763" y="2046289"/>
          <a:ext cx="3205162" cy="4734555"/>
        </p:xfrm>
        <a:graphic>
          <a:graphicData uri="http://schemas.openxmlformats.org/drawingml/2006/table">
            <a:tbl>
              <a:tblPr/>
              <a:tblGrid>
                <a:gridCol w="1985962">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tblGrid>
              <a:tr h="18745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45723" marB="4572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23" marB="4572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Date Due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23" marB="4572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HOME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Mortgage/Debt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Second Mortgage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Taxes &amp;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Homeowner Association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UTILITIES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Electric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 or Oil</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Water &amp; Sewer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(Landline)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(Cellular)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Cable/Satellite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Internet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TRANSPORTATION</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Repairs/Maintenance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228603">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Other </a:t>
                      </a:r>
                      <a:br>
                        <a:rPr kumimoji="0" lang="en-US" sz="900" b="0" i="0" u="none" strike="noStrike" cap="none" normalizeH="0" baseline="0" dirty="0">
                          <a:ln>
                            <a:noFill/>
                          </a:ln>
                          <a:solidFill>
                            <a:srgbClr val="000000"/>
                          </a:solidFill>
                          <a:effectLst/>
                          <a:latin typeface="Trebuchet MS" pitchFamily="-65" charset="0"/>
                          <a:cs typeface="Times New Roman" pitchFamily="-65" charset="0"/>
                        </a:rPr>
                      </a:br>
                      <a:r>
                        <a:rPr kumimoji="0" lang="en-US" sz="900" b="0" i="0" u="none" strike="noStrike" cap="none" normalizeH="0" baseline="0" dirty="0">
                          <a:ln>
                            <a:noFill/>
                          </a:ln>
                          <a:solidFill>
                            <a:srgbClr val="000000"/>
                          </a:solidFill>
                          <a:effectLst/>
                          <a:latin typeface="Trebuchet MS" pitchFamily="-65" charset="0"/>
                          <a:cs typeface="Times New Roman" pitchFamily="-65" charset="0"/>
                        </a:rPr>
                        <a:t>  (tolls, taxis, parking, subway, bus)</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INSURANCE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Life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Disability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Health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DEBT PAYMENTS</a:t>
                      </a:r>
                      <a:r>
                        <a:rPr kumimoji="0" lang="en-US" sz="900" b="0" i="0" u="none" strike="noStrike" cap="none" normalizeH="0" baseline="0">
                          <a:ln>
                            <a:noFill/>
                          </a:ln>
                          <a:solidFill>
                            <a:srgbClr val="000000"/>
                          </a:solidFill>
                          <a:effectLst/>
                          <a:latin typeface="Trebuchet MS" pitchFamily="-65" charset="0"/>
                          <a:cs typeface="Times New Roman" pitchFamily="-65" charset="0"/>
                        </a:rPr>
                        <a:t> (minimums only)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3</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4</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Student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SUBTOTAL: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33"/>
                  </a:ext>
                </a:extLst>
              </a:tr>
            </a:tbl>
          </a:graphicData>
        </a:graphic>
      </p:graphicFrame>
      <p:graphicFrame>
        <p:nvGraphicFramePr>
          <p:cNvPr id="7" name="Group 3"/>
          <p:cNvGraphicFramePr>
            <a:graphicFrameLocks noGrp="1"/>
          </p:cNvGraphicFramePr>
          <p:nvPr/>
        </p:nvGraphicFramePr>
        <p:xfrm>
          <a:off x="12484100" y="1403350"/>
          <a:ext cx="3627438" cy="5121268"/>
        </p:xfrm>
        <a:graphic>
          <a:graphicData uri="http://schemas.openxmlformats.org/drawingml/2006/table">
            <a:tbl>
              <a:tblPr/>
              <a:tblGrid>
                <a:gridCol w="2247662">
                  <a:extLst>
                    <a:ext uri="{9D8B030D-6E8A-4147-A177-3AD203B41FA5}">
                      <a16:colId xmlns:a16="http://schemas.microsoft.com/office/drawing/2014/main" val="20000"/>
                    </a:ext>
                  </a:extLst>
                </a:gridCol>
                <a:gridCol w="646923">
                  <a:extLst>
                    <a:ext uri="{9D8B030D-6E8A-4147-A177-3AD203B41FA5}">
                      <a16:colId xmlns:a16="http://schemas.microsoft.com/office/drawing/2014/main" val="20001"/>
                    </a:ext>
                  </a:extLst>
                </a:gridCol>
                <a:gridCol w="732853">
                  <a:extLst>
                    <a:ext uri="{9D8B030D-6E8A-4147-A177-3AD203B41FA5}">
                      <a16:colId xmlns:a16="http://schemas.microsoft.com/office/drawing/2014/main" val="20002"/>
                    </a:ext>
                  </a:extLst>
                </a:gridCol>
              </a:tblGrid>
              <a:tr h="1666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Date Due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HOME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Mortgage/Debt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Second Mortgage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Taxes &amp;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Homeowner Association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UTILITIES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Electric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 or Oil</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Water &amp; Sewer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(Landline)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(Cellular)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Cable/Satellite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Internet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TRANSPORTATION</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Repairs/Maintenance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52750">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Other </a:t>
                      </a:r>
                      <a:br>
                        <a:rPr kumimoji="0" lang="en-US" sz="900" b="0" i="0" u="none" strike="noStrike" cap="none" normalizeH="0" baseline="0" dirty="0">
                          <a:ln>
                            <a:noFill/>
                          </a:ln>
                          <a:solidFill>
                            <a:srgbClr val="000000"/>
                          </a:solidFill>
                          <a:effectLst/>
                          <a:latin typeface="Trebuchet MS" pitchFamily="-65" charset="0"/>
                          <a:cs typeface="Times New Roman" pitchFamily="-65" charset="0"/>
                        </a:rPr>
                      </a:br>
                      <a:r>
                        <a:rPr kumimoji="0" lang="en-US" sz="900" b="0" i="0" u="none" strike="noStrike" cap="none" normalizeH="0" baseline="0" dirty="0">
                          <a:ln>
                            <a:noFill/>
                          </a:ln>
                          <a:solidFill>
                            <a:srgbClr val="000000"/>
                          </a:solidFill>
                          <a:effectLst/>
                          <a:latin typeface="Trebuchet MS" pitchFamily="-65" charset="0"/>
                          <a:cs typeface="Times New Roman" pitchFamily="-65" charset="0"/>
                        </a:rPr>
                        <a:t>  (tolls, taxis, parking, subway, bus)</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INSURANCE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Life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Disability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Health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DEBT PAYMENTS</a:t>
                      </a:r>
                      <a:r>
                        <a:rPr kumimoji="0" lang="en-US" sz="900" b="0" i="0" u="none" strike="noStrike" cap="none" normalizeH="0" baseline="0">
                          <a:ln>
                            <a:noFill/>
                          </a:ln>
                          <a:solidFill>
                            <a:srgbClr val="000000"/>
                          </a:solidFill>
                          <a:effectLst/>
                          <a:latin typeface="Trebuchet MS" pitchFamily="-65" charset="0"/>
                          <a:cs typeface="Times New Roman" pitchFamily="-65" charset="0"/>
                        </a:rPr>
                        <a:t> (minimums only)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6"/>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3</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9"/>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4</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0"/>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Student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1"/>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2"/>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SUBTOTAL: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33"/>
                  </a:ext>
                </a:extLst>
              </a:tr>
            </a:tbl>
          </a:graphicData>
        </a:graphic>
      </p:graphicFrame>
      <p:graphicFrame>
        <p:nvGraphicFramePr>
          <p:cNvPr id="8" name="Group 3"/>
          <p:cNvGraphicFramePr>
            <a:graphicFrameLocks noGrp="1"/>
          </p:cNvGraphicFramePr>
          <p:nvPr/>
        </p:nvGraphicFramePr>
        <p:xfrm>
          <a:off x="16417925" y="1384300"/>
          <a:ext cx="3738563" cy="5119674"/>
        </p:xfrm>
        <a:graphic>
          <a:graphicData uri="http://schemas.openxmlformats.org/drawingml/2006/table">
            <a:tbl>
              <a:tblPr/>
              <a:tblGrid>
                <a:gridCol w="2317405">
                  <a:extLst>
                    <a:ext uri="{9D8B030D-6E8A-4147-A177-3AD203B41FA5}">
                      <a16:colId xmlns:a16="http://schemas.microsoft.com/office/drawing/2014/main" val="20000"/>
                    </a:ext>
                  </a:extLst>
                </a:gridCol>
                <a:gridCol w="665892">
                  <a:extLst>
                    <a:ext uri="{9D8B030D-6E8A-4147-A177-3AD203B41FA5}">
                      <a16:colId xmlns:a16="http://schemas.microsoft.com/office/drawing/2014/main" val="20001"/>
                    </a:ext>
                  </a:extLst>
                </a:gridCol>
                <a:gridCol w="755266">
                  <a:extLst>
                    <a:ext uri="{9D8B030D-6E8A-4147-A177-3AD203B41FA5}">
                      <a16:colId xmlns:a16="http://schemas.microsoft.com/office/drawing/2014/main" val="20002"/>
                    </a:ext>
                  </a:extLst>
                </a:gridCol>
              </a:tblGrid>
              <a:tr h="174710">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Date Due </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SUBTOTAL (from page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Groceries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Dining Out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FAMILY PURCHASES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Care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Support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Alimony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School Tuition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PERSONAL CARE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Hair Cuts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Prescription Medication</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Toiletries/Makeup</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Clothing</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PETS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Care vet bills, grooming, etc.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 </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ENTERTAINMENT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Books &amp; Magazines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Movies &amp; Concerts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Music, Videos &amp; Apps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Hobbies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Cleaning Supplies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Tithes/Donations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1321748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wipe(left)">
                                      <p:cBhvr>
                                        <p:cTn id="7" dur="500"/>
                                        <p:tgtEl>
                                          <p:spTgt spid="110597"/>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21776"/>
                                        </p:tgtEl>
                                        <p:attrNameLst>
                                          <p:attrName>style.visibility</p:attrName>
                                        </p:attrNameLst>
                                      </p:cBhvr>
                                      <p:to>
                                        <p:strVal val="visible"/>
                                      </p:to>
                                    </p:set>
                                    <p:anim calcmode="lin" valueType="num">
                                      <p:cBhvr>
                                        <p:cTn id="10" dur="1000" fill="hold"/>
                                        <p:tgtEl>
                                          <p:spTgt spid="21776"/>
                                        </p:tgtEl>
                                        <p:attrNameLst>
                                          <p:attrName>ppt_w</p:attrName>
                                        </p:attrNameLst>
                                      </p:cBhvr>
                                      <p:tavLst>
                                        <p:tav tm="0">
                                          <p:val>
                                            <p:fltVal val="0"/>
                                          </p:val>
                                        </p:tav>
                                        <p:tav tm="100000">
                                          <p:val>
                                            <p:strVal val="#ppt_w"/>
                                          </p:val>
                                        </p:tav>
                                      </p:tavLst>
                                    </p:anim>
                                    <p:anim calcmode="lin" valueType="num">
                                      <p:cBhvr>
                                        <p:cTn id="11" dur="1000" fill="hold"/>
                                        <p:tgtEl>
                                          <p:spTgt spid="21776"/>
                                        </p:tgtEl>
                                        <p:attrNameLst>
                                          <p:attrName>ppt_h</p:attrName>
                                        </p:attrNameLst>
                                      </p:cBhvr>
                                      <p:tavLst>
                                        <p:tav tm="0">
                                          <p:val>
                                            <p:fltVal val="0"/>
                                          </p:val>
                                        </p:tav>
                                        <p:tav tm="100000">
                                          <p:val>
                                            <p:strVal val="#ppt_h"/>
                                          </p:val>
                                        </p:tav>
                                      </p:tavLst>
                                    </p:anim>
                                    <p:anim calcmode="lin" valueType="num">
                                      <p:cBhvr>
                                        <p:cTn id="12" dur="1000" fill="hold"/>
                                        <p:tgtEl>
                                          <p:spTgt spid="21776"/>
                                        </p:tgtEl>
                                        <p:attrNameLst>
                                          <p:attrName>style.rotation</p:attrName>
                                        </p:attrNameLst>
                                      </p:cBhvr>
                                      <p:tavLst>
                                        <p:tav tm="0">
                                          <p:val>
                                            <p:fltVal val="90"/>
                                          </p:val>
                                        </p:tav>
                                        <p:tav tm="100000">
                                          <p:val>
                                            <p:fltVal val="0"/>
                                          </p:val>
                                        </p:tav>
                                      </p:tavLst>
                                    </p:anim>
                                    <p:animEffect transition="in" filter="fade">
                                      <p:cBhvr>
                                        <p:cTn id="13" dur="1000"/>
                                        <p:tgtEl>
                                          <p:spTgt spid="21776"/>
                                        </p:tgtEl>
                                      </p:cBhvr>
                                    </p:animEffec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110868"/>
                                        </p:tgtEl>
                                        <p:attrNameLst>
                                          <p:attrName>style.visibility</p:attrName>
                                        </p:attrNameLst>
                                      </p:cBhvr>
                                      <p:to>
                                        <p:strVal val="visible"/>
                                      </p:to>
                                    </p:set>
                                    <p:anim calcmode="lin" valueType="num">
                                      <p:cBhvr>
                                        <p:cTn id="16" dur="1000" fill="hold"/>
                                        <p:tgtEl>
                                          <p:spTgt spid="110868"/>
                                        </p:tgtEl>
                                        <p:attrNameLst>
                                          <p:attrName>ppt_w</p:attrName>
                                        </p:attrNameLst>
                                      </p:cBhvr>
                                      <p:tavLst>
                                        <p:tav tm="0">
                                          <p:val>
                                            <p:fltVal val="0"/>
                                          </p:val>
                                        </p:tav>
                                        <p:tav tm="100000">
                                          <p:val>
                                            <p:strVal val="#ppt_w"/>
                                          </p:val>
                                        </p:tav>
                                      </p:tavLst>
                                    </p:anim>
                                    <p:anim calcmode="lin" valueType="num">
                                      <p:cBhvr>
                                        <p:cTn id="17" dur="1000" fill="hold"/>
                                        <p:tgtEl>
                                          <p:spTgt spid="110868"/>
                                        </p:tgtEl>
                                        <p:attrNameLst>
                                          <p:attrName>ppt_h</p:attrName>
                                        </p:attrNameLst>
                                      </p:cBhvr>
                                      <p:tavLst>
                                        <p:tav tm="0">
                                          <p:val>
                                            <p:fltVal val="0"/>
                                          </p:val>
                                        </p:tav>
                                        <p:tav tm="100000">
                                          <p:val>
                                            <p:strVal val="#ppt_h"/>
                                          </p:val>
                                        </p:tav>
                                      </p:tavLst>
                                    </p:anim>
                                    <p:anim calcmode="lin" valueType="num">
                                      <p:cBhvr>
                                        <p:cTn id="18" dur="1000" fill="hold"/>
                                        <p:tgtEl>
                                          <p:spTgt spid="110868"/>
                                        </p:tgtEl>
                                        <p:attrNameLst>
                                          <p:attrName>style.rotation</p:attrName>
                                        </p:attrNameLst>
                                      </p:cBhvr>
                                      <p:tavLst>
                                        <p:tav tm="0">
                                          <p:val>
                                            <p:fltVal val="90"/>
                                          </p:val>
                                        </p:tav>
                                        <p:tav tm="100000">
                                          <p:val>
                                            <p:fltVal val="0"/>
                                          </p:val>
                                        </p:tav>
                                      </p:tavLst>
                                    </p:anim>
                                    <p:animEffect transition="in" filter="fade">
                                      <p:cBhvr>
                                        <p:cTn id="19" dur="1000"/>
                                        <p:tgtEl>
                                          <p:spTgt spid="110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FD463C-FD81-694D-8B6C-C8C9F6B3881B}"/>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Accounts that Need to be Opened</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3832BE-DA8A-8F49-8E8A-32633085A7D0}"/>
              </a:ext>
            </a:extLst>
          </p:cNvPr>
          <p:cNvSpPr>
            <a:spLocks noGrp="1"/>
          </p:cNvSpPr>
          <p:nvPr>
            <p:ph idx="1"/>
          </p:nvPr>
        </p:nvSpPr>
        <p:spPr>
          <a:xfrm>
            <a:off x="6096000" y="820880"/>
            <a:ext cx="5257799" cy="4889350"/>
          </a:xfrm>
        </p:spPr>
        <p:txBody>
          <a:bodyPr anchor="t">
            <a:normAutofit/>
          </a:bodyPr>
          <a:lstStyle/>
          <a:p>
            <a:r>
              <a:rPr lang="en-US" dirty="0"/>
              <a:t>Emergency Fund- Savings or Money Market</a:t>
            </a:r>
          </a:p>
          <a:p>
            <a:pPr marL="0" indent="0">
              <a:buNone/>
            </a:pPr>
            <a:endParaRPr lang="en-US" dirty="0"/>
          </a:p>
          <a:p>
            <a:r>
              <a:rPr lang="en-US" dirty="0"/>
              <a:t>Draft Account- Checking</a:t>
            </a:r>
          </a:p>
          <a:p>
            <a:pPr marL="0" indent="0">
              <a:buNone/>
            </a:pPr>
            <a:endParaRPr lang="en-US" dirty="0"/>
          </a:p>
          <a:p>
            <a:r>
              <a:rPr lang="en-US" dirty="0"/>
              <a:t>Personal Weekly Spending Account- Checking</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03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3C2922-B865-654E-B8D3-2750C2EB01ED}"/>
              </a:ext>
            </a:extLst>
          </p:cNvPr>
          <p:cNvSpPr>
            <a:spLocks noGrp="1"/>
          </p:cNvSpPr>
          <p:nvPr>
            <p:ph type="title"/>
          </p:nvPr>
        </p:nvSpPr>
        <p:spPr>
          <a:xfrm>
            <a:off x="499647" y="431212"/>
            <a:ext cx="3420305" cy="1906317"/>
          </a:xfrm>
        </p:spPr>
        <p:txBody>
          <a:bodyPr>
            <a:normAutofit/>
          </a:bodyPr>
          <a:lstStyle/>
          <a:p>
            <a:pPr algn="ctr"/>
            <a:r>
              <a:rPr lang="en-US" sz="2800"/>
              <a:t> Account Descriptions</a:t>
            </a:r>
          </a:p>
        </p:txBody>
      </p:sp>
      <p:sp>
        <p:nvSpPr>
          <p:cNvPr id="12" name="Rectangle 11">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ank">
            <a:extLst>
              <a:ext uri="{FF2B5EF4-FFF2-40B4-BE49-F238E27FC236}">
                <a16:creationId xmlns:a16="http://schemas.microsoft.com/office/drawing/2014/main" id="{76B551E6-2354-44E3-AFB1-BE8871185D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244" y="3090471"/>
            <a:ext cx="3445801" cy="3445801"/>
          </a:xfrm>
          <a:prstGeom prst="rect">
            <a:avLst/>
          </a:prstGeom>
        </p:spPr>
      </p:pic>
      <p:sp>
        <p:nvSpPr>
          <p:cNvPr id="3" name="Content Placeholder 2">
            <a:extLst>
              <a:ext uri="{FF2B5EF4-FFF2-40B4-BE49-F238E27FC236}">
                <a16:creationId xmlns:a16="http://schemas.microsoft.com/office/drawing/2014/main" id="{D69D7B27-DB63-E943-A2BF-6187DFC08C40}"/>
              </a:ext>
            </a:extLst>
          </p:cNvPr>
          <p:cNvSpPr>
            <a:spLocks noGrp="1"/>
          </p:cNvSpPr>
          <p:nvPr>
            <p:ph idx="1"/>
          </p:nvPr>
        </p:nvSpPr>
        <p:spPr>
          <a:xfrm>
            <a:off x="5360176" y="678955"/>
            <a:ext cx="5586448" cy="5409743"/>
          </a:xfrm>
        </p:spPr>
        <p:txBody>
          <a:bodyPr anchor="ctr">
            <a:normAutofit/>
          </a:bodyPr>
          <a:lstStyle/>
          <a:p>
            <a:r>
              <a:rPr lang="en-US" sz="2000"/>
              <a:t>Draft Account- This is a checking account where your total household income comes in. If you are married, we recommend both incomes go into this account. If your company provides a retirement plan and group health insurance, then this would be the income after those costs. All recurring bills including long term investments are set on automation as well as money is set aside for future purchases</a:t>
            </a:r>
          </a:p>
          <a:p>
            <a:r>
              <a:rPr lang="en-US" sz="2000"/>
              <a:t>Emergency Fund- This account should have an automatic transfer from the draft account each month until it is fully funded 3-6 months of expenses. If you have Bad Debt you can transfer from this account periodically to finish off any debts while maintaining a comfortable amount of emergency cash.</a:t>
            </a:r>
          </a:p>
          <a:p>
            <a:endParaRPr lang="en-US" sz="2000"/>
          </a:p>
        </p:txBody>
      </p:sp>
      <p:sp>
        <p:nvSpPr>
          <p:cNvPr id="14" name="Rectangle 1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44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3C2922-B865-654E-B8D3-2750C2EB01ED}"/>
              </a:ext>
            </a:extLst>
          </p:cNvPr>
          <p:cNvSpPr>
            <a:spLocks noGrp="1"/>
          </p:cNvSpPr>
          <p:nvPr>
            <p:ph type="title"/>
          </p:nvPr>
        </p:nvSpPr>
        <p:spPr>
          <a:xfrm>
            <a:off x="499647" y="431212"/>
            <a:ext cx="3420305" cy="1906317"/>
          </a:xfrm>
        </p:spPr>
        <p:txBody>
          <a:bodyPr>
            <a:normAutofit/>
          </a:bodyPr>
          <a:lstStyle/>
          <a:p>
            <a:pPr algn="ctr"/>
            <a:r>
              <a:rPr lang="en-US" sz="2800"/>
              <a:t> Account Descriptions</a:t>
            </a:r>
          </a:p>
        </p:txBody>
      </p:sp>
      <p:sp>
        <p:nvSpPr>
          <p:cNvPr id="12" name="Rectangle 11">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llar">
            <a:extLst>
              <a:ext uri="{FF2B5EF4-FFF2-40B4-BE49-F238E27FC236}">
                <a16:creationId xmlns:a16="http://schemas.microsoft.com/office/drawing/2014/main" id="{9CF64DF7-4369-4581-817D-7C59CE958B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244" y="3090471"/>
            <a:ext cx="3445801" cy="3445801"/>
          </a:xfrm>
          <a:prstGeom prst="rect">
            <a:avLst/>
          </a:prstGeom>
        </p:spPr>
      </p:pic>
      <p:sp>
        <p:nvSpPr>
          <p:cNvPr id="3" name="Content Placeholder 2">
            <a:extLst>
              <a:ext uri="{FF2B5EF4-FFF2-40B4-BE49-F238E27FC236}">
                <a16:creationId xmlns:a16="http://schemas.microsoft.com/office/drawing/2014/main" id="{D69D7B27-DB63-E943-A2BF-6187DFC08C40}"/>
              </a:ext>
            </a:extLst>
          </p:cNvPr>
          <p:cNvSpPr>
            <a:spLocks noGrp="1"/>
          </p:cNvSpPr>
          <p:nvPr>
            <p:ph idx="1"/>
          </p:nvPr>
        </p:nvSpPr>
        <p:spPr>
          <a:xfrm>
            <a:off x="5360176" y="678955"/>
            <a:ext cx="5586448" cy="5409743"/>
          </a:xfrm>
        </p:spPr>
        <p:txBody>
          <a:bodyPr anchor="ctr">
            <a:normAutofit/>
          </a:bodyPr>
          <a:lstStyle/>
          <a:p>
            <a:r>
              <a:rPr lang="en-US" sz="2000"/>
              <a:t>Weekly Spending Account- This is a checking account that is used to cover any weekly miscellaneous expenses. Each spouse should have an individual account based on typical weekly expenses. You should have a debit card. If you need cash, then you can get the cash from the ATM. </a:t>
            </a:r>
          </a:p>
          <a:p>
            <a:r>
              <a:rPr lang="en-US" sz="2000"/>
              <a:t>Each day have the bank text or email you the balance in the account. Sunday night transfer from the draft account to the weekly spending account</a:t>
            </a:r>
          </a:p>
          <a:p>
            <a:endParaRPr lang="en-US" sz="2000"/>
          </a:p>
        </p:txBody>
      </p:sp>
      <p:sp>
        <p:nvSpPr>
          <p:cNvPr id="14" name="Rectangle 1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73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B0CA6A-F133-1C45-9577-A7C9F8C18E61}"/>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Steps to Setting Up the Cash Flow Plan</a:t>
            </a: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6" descr="Bitcoin">
            <a:extLst>
              <a:ext uri="{FF2B5EF4-FFF2-40B4-BE49-F238E27FC236}">
                <a16:creationId xmlns:a16="http://schemas.microsoft.com/office/drawing/2014/main" id="{F41E404A-6CF9-4023-9AAC-E585C06ED3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94E7EA60-0549-4448-A83B-5637D3E204DB}"/>
              </a:ext>
            </a:extLst>
          </p:cNvPr>
          <p:cNvSpPr>
            <a:spLocks noGrp="1"/>
          </p:cNvSpPr>
          <p:nvPr>
            <p:ph idx="1"/>
          </p:nvPr>
        </p:nvSpPr>
        <p:spPr>
          <a:xfrm>
            <a:off x="6090574" y="2421682"/>
            <a:ext cx="4977578" cy="3639289"/>
          </a:xfrm>
        </p:spPr>
        <p:txBody>
          <a:bodyPr anchor="ctr">
            <a:normAutofit/>
          </a:bodyPr>
          <a:lstStyle/>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Use the Budget worksheet to account for all previous income and expenses</a:t>
            </a:r>
          </a:p>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All Income deposited in your Draft Account</a:t>
            </a:r>
          </a:p>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Drafts to Investments </a:t>
            </a:r>
          </a:p>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Money is set aside for </a:t>
            </a:r>
            <a:r>
              <a:rPr lang="en-US" altLang="x-none" sz="1700" dirty="0" err="1">
                <a:solidFill>
                  <a:srgbClr val="000000"/>
                </a:solidFill>
                <a:latin typeface="Trebuchet MS" charset="0"/>
                <a:ea typeface="ＭＳ Ｐゴシック" charset="-128"/>
                <a:cs typeface="Arial Unicode MS" charset="0"/>
              </a:rPr>
              <a:t>cars,vacations,maintanance</a:t>
            </a:r>
            <a:r>
              <a:rPr lang="en-US" altLang="x-none" sz="1700" dirty="0">
                <a:solidFill>
                  <a:srgbClr val="000000"/>
                </a:solidFill>
                <a:latin typeface="Trebuchet MS" charset="0"/>
                <a:ea typeface="ＭＳ Ｐゴシック" charset="-128"/>
                <a:cs typeface="Arial Unicode MS" charset="0"/>
              </a:rPr>
              <a:t>, </a:t>
            </a:r>
            <a:r>
              <a:rPr lang="en-US" altLang="x-none" sz="1700" dirty="0" err="1">
                <a:solidFill>
                  <a:srgbClr val="000000"/>
                </a:solidFill>
                <a:latin typeface="Trebuchet MS" charset="0"/>
                <a:ea typeface="ＭＳ Ｐゴシック" charset="-128"/>
                <a:cs typeface="Arial Unicode MS" charset="0"/>
              </a:rPr>
              <a:t>Christmas,etc</a:t>
            </a:r>
            <a:r>
              <a:rPr lang="en-US" altLang="x-none" sz="1700" dirty="0">
                <a:solidFill>
                  <a:srgbClr val="000000"/>
                </a:solidFill>
                <a:latin typeface="Trebuchet MS" charset="0"/>
                <a:ea typeface="ＭＳ Ｐゴシック" charset="-128"/>
                <a:cs typeface="Arial Unicode MS" charset="0"/>
              </a:rPr>
              <a:t>. This money will be allocated and withdrawn as needed.</a:t>
            </a:r>
          </a:p>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Drafts and bill pay to pay recurring expenses</a:t>
            </a:r>
          </a:p>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Make any cuts that will allow for a positive real outcome.</a:t>
            </a:r>
          </a:p>
          <a:p>
            <a:pPr marL="457200" lvl="0" indent="-457200">
              <a:buFont typeface="+mj-lt"/>
              <a:buAutoNum type="arabicPeriod"/>
            </a:pPr>
            <a:endParaRPr lang="en-US" altLang="x-none" sz="1700" dirty="0">
              <a:solidFill>
                <a:srgbClr val="000000"/>
              </a:solidFill>
              <a:latin typeface="Trebuchet MS" charset="0"/>
              <a:ea typeface="ＭＳ Ｐゴシック" charset="-128"/>
              <a:cs typeface="Arial Unicode MS" charset="0"/>
            </a:endParaRPr>
          </a:p>
          <a:p>
            <a:endParaRPr lang="en-US" sz="1700" dirty="0">
              <a:solidFill>
                <a:srgbClr val="000000"/>
              </a:solidFill>
            </a:endParaRPr>
          </a:p>
        </p:txBody>
      </p:sp>
    </p:spTree>
    <p:extLst>
      <p:ext uri="{BB962C8B-B14F-4D97-AF65-F5344CB8AC3E}">
        <p14:creationId xmlns:p14="http://schemas.microsoft.com/office/powerpoint/2010/main" val="97341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1F08F1-A781-F043-A605-17B8F2A85B76}"/>
              </a:ext>
            </a:extLst>
          </p:cNvPr>
          <p:cNvSpPr>
            <a:spLocks noGrp="1"/>
          </p:cNvSpPr>
          <p:nvPr>
            <p:ph type="ctrTitle"/>
          </p:nvPr>
        </p:nvSpPr>
        <p:spPr>
          <a:xfrm>
            <a:off x="3045368" y="2043663"/>
            <a:ext cx="6105194" cy="2031055"/>
          </a:xfrm>
        </p:spPr>
        <p:txBody>
          <a:bodyPr>
            <a:normAutofit/>
          </a:bodyPr>
          <a:lstStyle/>
          <a:p>
            <a:r>
              <a:rPr lang="en-US" sz="5100" dirty="0">
                <a:solidFill>
                  <a:srgbClr val="FFFFFF"/>
                </a:solidFill>
              </a:rPr>
              <a:t>Class #2 The Emergency Fund</a:t>
            </a:r>
          </a:p>
        </p:txBody>
      </p:sp>
      <p:sp>
        <p:nvSpPr>
          <p:cNvPr id="3" name="Subtitle 2">
            <a:extLst>
              <a:ext uri="{FF2B5EF4-FFF2-40B4-BE49-F238E27FC236}">
                <a16:creationId xmlns:a16="http://schemas.microsoft.com/office/drawing/2014/main" id="{58448098-F10A-2441-B198-FA86DCA8E28B}"/>
              </a:ext>
            </a:extLst>
          </p:cNvPr>
          <p:cNvSpPr>
            <a:spLocks noGrp="1"/>
          </p:cNvSpPr>
          <p:nvPr>
            <p:ph type="subTitle" idx="1"/>
          </p:nvPr>
        </p:nvSpPr>
        <p:spPr>
          <a:xfrm>
            <a:off x="3045368" y="4074718"/>
            <a:ext cx="6105194" cy="682079"/>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566472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 Box 7"/>
          <p:cNvSpPr txBox="1">
            <a:spLocks noChangeArrowheads="1"/>
          </p:cNvSpPr>
          <p:nvPr/>
        </p:nvSpPr>
        <p:spPr bwMode="auto">
          <a:xfrm>
            <a:off x="1714249" y="1439576"/>
            <a:ext cx="8763507" cy="828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09" tIns="60955" rIns="121909" bIns="60955">
            <a:spAutoFit/>
          </a:bodyPr>
          <a:lstStyle>
            <a:lvl1pPr>
              <a:defRPr sz="3200">
                <a:solidFill>
                  <a:schemeClr val="tx1"/>
                </a:solidFill>
                <a:latin typeface="Trebuchet MS" charset="0"/>
                <a:ea typeface="ＭＳ Ｐゴシック" charset="0"/>
                <a:cs typeface="Arial Unicode MS" charset="0"/>
              </a:defRPr>
            </a:lvl1pPr>
            <a:lvl2pPr>
              <a:defRPr sz="2800">
                <a:solidFill>
                  <a:schemeClr val="tx1"/>
                </a:solidFill>
                <a:latin typeface="Trebuchet MS" charset="0"/>
                <a:ea typeface="Arial Unicode MS" charset="0"/>
                <a:cs typeface="Arial Unicode MS" charset="0"/>
              </a:defRPr>
            </a:lvl2pPr>
            <a:lvl3pPr>
              <a:defRPr sz="2400">
                <a:solidFill>
                  <a:schemeClr val="tx1"/>
                </a:solidFill>
                <a:latin typeface="Trebuchet MS" charset="0"/>
                <a:ea typeface="Arial Unicode MS" charset="0"/>
                <a:cs typeface="Arial Unicode MS" charset="0"/>
              </a:defRPr>
            </a:lvl3pPr>
            <a:lvl4pPr>
              <a:defRPr sz="2000">
                <a:solidFill>
                  <a:schemeClr val="tx1"/>
                </a:solidFill>
                <a:latin typeface="Trebuchet MS" charset="0"/>
                <a:ea typeface="Arial Unicode MS" charset="0"/>
                <a:cs typeface="Arial Unicode MS" charset="0"/>
              </a:defRPr>
            </a:lvl4pPr>
            <a:lvl5pPr>
              <a:defRPr sz="2000">
                <a:solidFill>
                  <a:schemeClr val="tx1"/>
                </a:solidFill>
                <a:latin typeface="Trebuchet MS" charset="0"/>
                <a:ea typeface="Arial Unicode MS" charset="0"/>
                <a:cs typeface="Arial Unicode MS" charset="0"/>
              </a:defRPr>
            </a:lvl5pPr>
            <a:lvl6pPr eaLnBrk="0" hangingPunct="0">
              <a:defRPr sz="2000">
                <a:solidFill>
                  <a:schemeClr val="tx1"/>
                </a:solidFill>
                <a:latin typeface="Trebuchet MS" charset="0"/>
                <a:ea typeface="Arial Unicode MS" charset="0"/>
                <a:cs typeface="Arial Unicode MS" charset="0"/>
              </a:defRPr>
            </a:lvl6pPr>
            <a:lvl7pPr eaLnBrk="0" hangingPunct="0">
              <a:defRPr sz="2000">
                <a:solidFill>
                  <a:schemeClr val="tx1"/>
                </a:solidFill>
                <a:latin typeface="Trebuchet MS" charset="0"/>
                <a:ea typeface="Arial Unicode MS" charset="0"/>
                <a:cs typeface="Arial Unicode MS" charset="0"/>
              </a:defRPr>
            </a:lvl7pPr>
            <a:lvl8pPr eaLnBrk="0" hangingPunct="0">
              <a:defRPr sz="2000">
                <a:solidFill>
                  <a:schemeClr val="tx1"/>
                </a:solidFill>
                <a:latin typeface="Trebuchet MS" charset="0"/>
                <a:ea typeface="Arial Unicode MS" charset="0"/>
                <a:cs typeface="Arial Unicode MS" charset="0"/>
              </a:defRPr>
            </a:lvl8pPr>
            <a:lvl9pPr eaLnBrk="0" hangingPunct="0">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Helvetica"/>
                <a:ea typeface="ＭＳ Ｐゴシック" charset="0"/>
                <a:cs typeface="Helvetica"/>
              </a:rPr>
              <a:t>To have a complete savings program,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Helvetica"/>
                <a:ea typeface="ＭＳ Ｐゴシック" charset="0"/>
                <a:cs typeface="Helvetica"/>
              </a:rPr>
              <a:t>most people need three types of basic accounts.</a:t>
            </a:r>
            <a:r>
              <a:rPr kumimoji="0" lang="en-US" sz="2667" b="0" i="0" u="none" strike="noStrike" kern="1200" cap="none" spc="0" normalizeH="0" baseline="0" noProof="0" dirty="0">
                <a:ln>
                  <a:noFill/>
                </a:ln>
                <a:solidFill>
                  <a:prstClr val="black"/>
                </a:solidFill>
                <a:effectLst/>
                <a:uLnTx/>
                <a:uFillTx/>
                <a:latin typeface="Helvetica"/>
                <a:ea typeface="ＭＳ Ｐゴシック" charset="0"/>
                <a:cs typeface="Helvetica"/>
              </a:rPr>
              <a:t> </a:t>
            </a:r>
          </a:p>
        </p:txBody>
      </p:sp>
      <p:sp>
        <p:nvSpPr>
          <p:cNvPr id="7" name="Text Box 9"/>
          <p:cNvSpPr txBox="1">
            <a:spLocks noChangeArrowheads="1"/>
          </p:cNvSpPr>
          <p:nvPr/>
        </p:nvSpPr>
        <p:spPr bwMode="auto">
          <a:xfrm>
            <a:off x="550336" y="6543045"/>
            <a:ext cx="11091333" cy="31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09" tIns="60955" rIns="121909" bIns="60955">
            <a:spAutoFit/>
          </a:bodyPr>
          <a:lstStyle>
            <a:lvl1pPr>
              <a:defRPr sz="3200">
                <a:solidFill>
                  <a:schemeClr val="tx1"/>
                </a:solidFill>
                <a:latin typeface="Trebuchet MS" charset="0"/>
                <a:ea typeface="ＭＳ Ｐゴシック" charset="0"/>
                <a:cs typeface="Arial Unicode MS" charset="0"/>
              </a:defRPr>
            </a:lvl1pPr>
            <a:lvl2pPr>
              <a:defRPr sz="2800">
                <a:solidFill>
                  <a:schemeClr val="tx1"/>
                </a:solidFill>
                <a:latin typeface="Trebuchet MS" charset="0"/>
                <a:ea typeface="Arial Unicode MS" charset="0"/>
                <a:cs typeface="Arial Unicode MS" charset="0"/>
              </a:defRPr>
            </a:lvl2pPr>
            <a:lvl3pPr>
              <a:defRPr sz="2400">
                <a:solidFill>
                  <a:schemeClr val="tx1"/>
                </a:solidFill>
                <a:latin typeface="Trebuchet MS" charset="0"/>
                <a:ea typeface="Arial Unicode MS" charset="0"/>
                <a:cs typeface="Arial Unicode MS" charset="0"/>
              </a:defRPr>
            </a:lvl3pPr>
            <a:lvl4pPr>
              <a:defRPr sz="2000">
                <a:solidFill>
                  <a:schemeClr val="tx1"/>
                </a:solidFill>
                <a:latin typeface="Trebuchet MS" charset="0"/>
                <a:ea typeface="Arial Unicode MS" charset="0"/>
                <a:cs typeface="Arial Unicode MS" charset="0"/>
              </a:defRPr>
            </a:lvl4pPr>
            <a:lvl5pPr>
              <a:defRPr sz="2000">
                <a:solidFill>
                  <a:schemeClr val="tx1"/>
                </a:solidFill>
                <a:latin typeface="Trebuchet MS" charset="0"/>
                <a:ea typeface="Arial Unicode MS" charset="0"/>
                <a:cs typeface="Arial Unicode MS" charset="0"/>
              </a:defRPr>
            </a:lvl5pPr>
            <a:lvl6pPr eaLnBrk="0" hangingPunct="0">
              <a:defRPr sz="2000">
                <a:solidFill>
                  <a:schemeClr val="tx1"/>
                </a:solidFill>
                <a:latin typeface="Trebuchet MS" charset="0"/>
                <a:ea typeface="Arial Unicode MS" charset="0"/>
                <a:cs typeface="Arial Unicode MS" charset="0"/>
              </a:defRPr>
            </a:lvl6pPr>
            <a:lvl7pPr eaLnBrk="0" hangingPunct="0">
              <a:defRPr sz="2000">
                <a:solidFill>
                  <a:schemeClr val="tx1"/>
                </a:solidFill>
                <a:latin typeface="Trebuchet MS" charset="0"/>
                <a:ea typeface="Arial Unicode MS" charset="0"/>
                <a:cs typeface="Arial Unicode MS" charset="0"/>
              </a:defRPr>
            </a:lvl7pPr>
            <a:lvl8pPr eaLnBrk="0" hangingPunct="0">
              <a:defRPr sz="2000">
                <a:solidFill>
                  <a:schemeClr val="tx1"/>
                </a:solidFill>
                <a:latin typeface="Trebuchet MS" charset="0"/>
                <a:ea typeface="Arial Unicode MS" charset="0"/>
                <a:cs typeface="Arial Unicode MS" charset="0"/>
              </a:defRPr>
            </a:lvl8pPr>
            <a:lvl9pPr eaLnBrk="0" hangingPunct="0">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85000"/>
              </a:lnSpc>
              <a:spcBef>
                <a:spcPts val="0"/>
              </a:spcBef>
              <a:spcAft>
                <a:spcPct val="35000"/>
              </a:spcAft>
              <a:buClrTx/>
              <a:buSzTx/>
              <a:buFontTx/>
              <a:buNone/>
              <a:tabLst/>
              <a:defRPr/>
            </a:pPr>
            <a:r>
              <a:rPr kumimoji="0" lang="en-US" sz="1467" b="0" i="0" u="none" strike="noStrike" kern="1200" cap="none" spc="-13" normalizeH="0" baseline="0" noProof="0" dirty="0">
                <a:ln>
                  <a:noFill/>
                </a:ln>
                <a:solidFill>
                  <a:srgbClr val="595959"/>
                </a:solidFill>
                <a:effectLst/>
                <a:uLnTx/>
                <a:uFillTx/>
                <a:latin typeface="Arial Narrow"/>
                <a:ea typeface="ＭＳ Ｐゴシック" charset="0"/>
                <a:cs typeface="Arial Narrow"/>
              </a:rPr>
              <a:t>Investing entails risk including loss of principal. Shares, when redeemed, may be worth more or less than original value.</a:t>
            </a:r>
          </a:p>
        </p:txBody>
      </p:sp>
      <p:sp>
        <p:nvSpPr>
          <p:cNvPr id="8" name="Content Placeholder 2"/>
          <p:cNvSpPr txBox="1">
            <a:spLocks/>
          </p:cNvSpPr>
          <p:nvPr/>
        </p:nvSpPr>
        <p:spPr bwMode="auto">
          <a:xfrm>
            <a:off x="958844" y="442427"/>
            <a:ext cx="10274312" cy="678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09" tIns="60955" rIns="121909" bIns="60955"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733"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The Three Accounts You Need to Budget </a:t>
            </a:r>
          </a:p>
        </p:txBody>
      </p:sp>
      <p:cxnSp>
        <p:nvCxnSpPr>
          <p:cNvPr id="9" name="Straight Connector 8"/>
          <p:cNvCxnSpPr/>
          <p:nvPr/>
        </p:nvCxnSpPr>
        <p:spPr bwMode="auto">
          <a:xfrm>
            <a:off x="996441" y="1239892"/>
            <a:ext cx="10199132" cy="0"/>
          </a:xfrm>
          <a:prstGeom prst="line">
            <a:avLst/>
          </a:prstGeom>
          <a:noFill/>
          <a:ln w="9525" cap="flat" cmpd="sng" algn="ctr">
            <a:solidFill>
              <a:srgbClr val="34526F"/>
            </a:solidFill>
            <a:prstDash val="solid"/>
            <a:round/>
            <a:headEnd type="none" w="med" len="med"/>
            <a:tailEnd type="none" w="med" len="med"/>
          </a:ln>
          <a:effectLst/>
        </p:spPr>
      </p:cxnSp>
      <p:sp>
        <p:nvSpPr>
          <p:cNvPr id="11" name="Rectangle 6"/>
          <p:cNvSpPr txBox="1">
            <a:spLocks noChangeArrowheads="1"/>
          </p:cNvSpPr>
          <p:nvPr/>
        </p:nvSpPr>
        <p:spPr>
          <a:xfrm>
            <a:off x="4631745" y="5110946"/>
            <a:ext cx="2608768" cy="1084671"/>
          </a:xfrm>
          <a:prstGeom prst="rect">
            <a:avLst/>
          </a:prstGeom>
        </p:spPr>
        <p:txBody>
          <a:bodyPr vert="horz" lIns="121909" tIns="60955" rIns="121909" bIns="6095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Helvetica"/>
                <a:ea typeface="+mn-ea"/>
              </a:rPr>
              <a:t>Short-Term Savings</a:t>
            </a:r>
          </a:p>
        </p:txBody>
      </p:sp>
      <p:sp>
        <p:nvSpPr>
          <p:cNvPr id="12" name="Rectangle 6"/>
          <p:cNvSpPr txBox="1">
            <a:spLocks noChangeArrowheads="1"/>
          </p:cNvSpPr>
          <p:nvPr/>
        </p:nvSpPr>
        <p:spPr>
          <a:xfrm>
            <a:off x="7751364" y="5110946"/>
            <a:ext cx="3215093" cy="1084671"/>
          </a:xfrm>
          <a:prstGeom prst="rect">
            <a:avLst/>
          </a:prstGeom>
        </p:spPr>
        <p:txBody>
          <a:bodyPr vert="horz" lIns="121909" tIns="60955" rIns="121909" bIns="6095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Helvetica"/>
                <a:ea typeface="+mn-ea"/>
              </a:rPr>
              <a:t>Long-Term Savings or Investments</a:t>
            </a:r>
          </a:p>
        </p:txBody>
      </p:sp>
      <p:grpSp>
        <p:nvGrpSpPr>
          <p:cNvPr id="18" name="Group 17"/>
          <p:cNvGrpSpPr/>
          <p:nvPr/>
        </p:nvGrpSpPr>
        <p:grpSpPr>
          <a:xfrm>
            <a:off x="1714257" y="2603069"/>
            <a:ext cx="1928047" cy="3592539"/>
            <a:chOff x="1285684" y="1952302"/>
            <a:chExt cx="1446035" cy="2694404"/>
          </a:xfrm>
        </p:grpSpPr>
        <p:sp>
          <p:nvSpPr>
            <p:cNvPr id="5" name="Rectangle 6"/>
            <p:cNvSpPr txBox="1">
              <a:spLocks noChangeArrowheads="1"/>
            </p:cNvSpPr>
            <p:nvPr/>
          </p:nvSpPr>
          <p:spPr>
            <a:xfrm>
              <a:off x="1285684" y="3833203"/>
              <a:ext cx="1446035" cy="81350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Helvetica"/>
                  <a:ea typeface="+mn-ea"/>
                </a:rPr>
                <a:t>Emergency Fund</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5047" y="1952302"/>
              <a:ext cx="1306563" cy="1645184"/>
            </a:xfrm>
            <a:prstGeom prst="rect">
              <a:avLst/>
            </a:prstGeom>
          </p:spPr>
        </p:pic>
      </p:grpSp>
      <p:pic>
        <p:nvPicPr>
          <p:cNvPr id="13" name="Picture 12" descr="longTermSaving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9968" y="2988409"/>
            <a:ext cx="2247789" cy="180824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1629" y="3004203"/>
            <a:ext cx="2608768" cy="1791767"/>
          </a:xfrm>
          <a:prstGeom prst="rect">
            <a:avLst/>
          </a:prstGeom>
        </p:spPr>
      </p:pic>
    </p:spTree>
    <p:extLst>
      <p:ext uri="{BB962C8B-B14F-4D97-AF65-F5344CB8AC3E}">
        <p14:creationId xmlns:p14="http://schemas.microsoft.com/office/powerpoint/2010/main" val="3548908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par>
                                <p:cTn id="8" presetID="16" presetClass="entr" presetSubtype="37"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700"/>
                                        <p:tgtEl>
                                          <p:spTgt spid="9"/>
                                        </p:tgtEl>
                                      </p:cBhvr>
                                    </p:animEffect>
                                  </p:childTnLst>
                                </p:cTn>
                              </p:par>
                            </p:childTnLst>
                          </p:cTn>
                        </p:par>
                        <p:par>
                          <p:cTn id="11" fill="hold">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3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3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3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C908D6-CC3A-5D45-8992-BABC842B9AEA}"/>
              </a:ext>
            </a:extLst>
          </p:cNvPr>
          <p:cNvSpPr>
            <a:spLocks noGrp="1"/>
          </p:cNvSpPr>
          <p:nvPr>
            <p:ph type="title"/>
          </p:nvPr>
        </p:nvSpPr>
        <p:spPr>
          <a:xfrm>
            <a:off x="640079" y="2053641"/>
            <a:ext cx="3669161" cy="2760098"/>
          </a:xfrm>
        </p:spPr>
        <p:txBody>
          <a:bodyPr>
            <a:normAutofit/>
          </a:bodyPr>
          <a:lstStyle/>
          <a:p>
            <a:r>
              <a:rPr lang="en-US">
                <a:solidFill>
                  <a:srgbClr val="FFFFFF"/>
                </a:solidFill>
              </a:rPr>
              <a:t>Benefits of an Emergency Fund</a:t>
            </a:r>
          </a:p>
        </p:txBody>
      </p:sp>
      <p:sp>
        <p:nvSpPr>
          <p:cNvPr id="3" name="Content Placeholder 2">
            <a:extLst>
              <a:ext uri="{FF2B5EF4-FFF2-40B4-BE49-F238E27FC236}">
                <a16:creationId xmlns:a16="http://schemas.microsoft.com/office/drawing/2014/main" id="{74EC1061-E1AB-0D4C-B67B-E79442C5266E}"/>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Keeps you from Borrowing and going deeper in debt</a:t>
            </a:r>
          </a:p>
          <a:p>
            <a:r>
              <a:rPr lang="en-US" sz="2400" dirty="0">
                <a:solidFill>
                  <a:srgbClr val="000000"/>
                </a:solidFill>
              </a:rPr>
              <a:t>Provides security and reduces stress and worry</a:t>
            </a:r>
          </a:p>
          <a:p>
            <a:r>
              <a:rPr lang="en-US" sz="2400" dirty="0">
                <a:solidFill>
                  <a:srgbClr val="000000"/>
                </a:solidFill>
              </a:rPr>
              <a:t>Allows you to cut insurance cost by raising deductibles </a:t>
            </a:r>
          </a:p>
          <a:p>
            <a:r>
              <a:rPr lang="en-US" sz="2400" dirty="0">
                <a:solidFill>
                  <a:srgbClr val="000000"/>
                </a:solidFill>
              </a:rPr>
              <a:t>It is part of the foundation of your financial house </a:t>
            </a:r>
          </a:p>
        </p:txBody>
      </p:sp>
    </p:spTree>
    <p:extLst>
      <p:ext uri="{BB962C8B-B14F-4D97-AF65-F5344CB8AC3E}">
        <p14:creationId xmlns:p14="http://schemas.microsoft.com/office/powerpoint/2010/main" val="42265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A307CB-5AC6-B548-9A1A-49258EE06345}"/>
              </a:ext>
            </a:extLst>
          </p:cNvPr>
          <p:cNvSpPr>
            <a:spLocks noGrp="1"/>
          </p:cNvSpPr>
          <p:nvPr>
            <p:ph type="title"/>
          </p:nvPr>
        </p:nvSpPr>
        <p:spPr>
          <a:xfrm>
            <a:off x="6094105" y="802955"/>
            <a:ext cx="4977976" cy="1454051"/>
          </a:xfrm>
        </p:spPr>
        <p:txBody>
          <a:bodyPr>
            <a:normAutofit/>
          </a:bodyPr>
          <a:lstStyle/>
          <a:p>
            <a:r>
              <a:rPr lang="en-US" sz="3400">
                <a:solidFill>
                  <a:srgbClr val="000000"/>
                </a:solidFill>
              </a:rPr>
              <a:t>How Much should you have in an Emergency Fund?</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llar">
            <a:extLst>
              <a:ext uri="{FF2B5EF4-FFF2-40B4-BE49-F238E27FC236}">
                <a16:creationId xmlns:a16="http://schemas.microsoft.com/office/drawing/2014/main" id="{16F05F2A-B8D5-4972-9103-F2182EA917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A473A6E3-585D-6E46-8AF5-EB9830884EF0}"/>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Short Term Goal of $1,000 or 1 month of expenses</a:t>
            </a:r>
          </a:p>
          <a:p>
            <a:r>
              <a:rPr lang="en-US" sz="2000">
                <a:solidFill>
                  <a:srgbClr val="000000"/>
                </a:solidFill>
              </a:rPr>
              <a:t>Long Term Goal 3-6 months of expenses</a:t>
            </a:r>
          </a:p>
          <a:p>
            <a:r>
              <a:rPr lang="en-US" sz="2000">
                <a:solidFill>
                  <a:srgbClr val="000000"/>
                </a:solidFill>
              </a:rPr>
              <a:t>Use a money market account or savings account</a:t>
            </a:r>
          </a:p>
          <a:p>
            <a:endParaRPr lang="en-US" sz="2000">
              <a:solidFill>
                <a:srgbClr val="000000"/>
              </a:solidFill>
            </a:endParaRPr>
          </a:p>
        </p:txBody>
      </p:sp>
    </p:spTree>
    <p:extLst>
      <p:ext uri="{BB962C8B-B14F-4D97-AF65-F5344CB8AC3E}">
        <p14:creationId xmlns:p14="http://schemas.microsoft.com/office/powerpoint/2010/main" val="244306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1F08F1-A781-F043-A605-17B8F2A85B76}"/>
              </a:ext>
            </a:extLst>
          </p:cNvPr>
          <p:cNvSpPr>
            <a:spLocks noGrp="1"/>
          </p:cNvSpPr>
          <p:nvPr>
            <p:ph type="ctrTitle"/>
          </p:nvPr>
        </p:nvSpPr>
        <p:spPr>
          <a:xfrm>
            <a:off x="3045368" y="2043663"/>
            <a:ext cx="6105194" cy="2031055"/>
          </a:xfrm>
        </p:spPr>
        <p:txBody>
          <a:bodyPr>
            <a:normAutofit/>
          </a:bodyPr>
          <a:lstStyle/>
          <a:p>
            <a:r>
              <a:rPr lang="en-US" sz="5100" dirty="0">
                <a:solidFill>
                  <a:srgbClr val="FFFFFF"/>
                </a:solidFill>
              </a:rPr>
              <a:t>Class #1 Building the Defense</a:t>
            </a:r>
          </a:p>
        </p:txBody>
      </p:sp>
      <p:sp>
        <p:nvSpPr>
          <p:cNvPr id="3" name="Subtitle 2">
            <a:extLst>
              <a:ext uri="{FF2B5EF4-FFF2-40B4-BE49-F238E27FC236}">
                <a16:creationId xmlns:a16="http://schemas.microsoft.com/office/drawing/2014/main" id="{58448098-F10A-2441-B198-FA86DCA8E28B}"/>
              </a:ext>
            </a:extLst>
          </p:cNvPr>
          <p:cNvSpPr>
            <a:spLocks noGrp="1"/>
          </p:cNvSpPr>
          <p:nvPr>
            <p:ph type="subTitle" idx="1"/>
          </p:nvPr>
        </p:nvSpPr>
        <p:spPr>
          <a:xfrm>
            <a:off x="3045368" y="4074718"/>
            <a:ext cx="6105194" cy="682079"/>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29981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44BE-D448-0549-AFB8-E3791F553465}"/>
              </a:ext>
            </a:extLst>
          </p:cNvPr>
          <p:cNvSpPr>
            <a:spLocks noGrp="1"/>
          </p:cNvSpPr>
          <p:nvPr>
            <p:ph type="ctrTitle"/>
          </p:nvPr>
        </p:nvSpPr>
        <p:spPr>
          <a:xfrm>
            <a:off x="6585882" y="4293517"/>
            <a:ext cx="4805996" cy="1401448"/>
          </a:xfrm>
        </p:spPr>
        <p:txBody>
          <a:bodyPr anchor="t">
            <a:normAutofit/>
          </a:bodyPr>
          <a:lstStyle/>
          <a:p>
            <a:pPr algn="l"/>
            <a:r>
              <a:rPr lang="en-US" sz="4000" dirty="0">
                <a:solidFill>
                  <a:schemeClr val="tx2"/>
                </a:solidFill>
              </a:rPr>
              <a:t>Recap</a:t>
            </a:r>
          </a:p>
        </p:txBody>
      </p:sp>
      <p:sp>
        <p:nvSpPr>
          <p:cNvPr id="3" name="Subtitle 2">
            <a:extLst>
              <a:ext uri="{FF2B5EF4-FFF2-40B4-BE49-F238E27FC236}">
                <a16:creationId xmlns:a16="http://schemas.microsoft.com/office/drawing/2014/main" id="{4C8D508A-F399-9449-94F8-2EA2CC427DB9}"/>
              </a:ext>
            </a:extLst>
          </p:cNvPr>
          <p:cNvSpPr>
            <a:spLocks noGrp="1"/>
          </p:cNvSpPr>
          <p:nvPr>
            <p:ph type="subTitle" idx="1"/>
          </p:nvPr>
        </p:nvSpPr>
        <p:spPr>
          <a:xfrm>
            <a:off x="6585882" y="3403314"/>
            <a:ext cx="4805691" cy="838831"/>
          </a:xfrm>
        </p:spPr>
        <p:txBody>
          <a:bodyPr anchor="b">
            <a:normAutofit/>
          </a:bodyPr>
          <a:lstStyle/>
          <a:p>
            <a:pPr algn="l"/>
            <a:endParaRPr lang="en-US" sz="2000">
              <a:solidFill>
                <a:schemeClr val="tx2"/>
              </a:solidFill>
            </a:endParaRPr>
          </a:p>
        </p:txBody>
      </p:sp>
      <p:pic>
        <p:nvPicPr>
          <p:cNvPr id="5" name="Picture 4">
            <a:extLst>
              <a:ext uri="{FF2B5EF4-FFF2-40B4-BE49-F238E27FC236}">
                <a16:creationId xmlns:a16="http://schemas.microsoft.com/office/drawing/2014/main" id="{BF732347-1E05-4CC1-9803-4A6FE4FA9F8D}"/>
              </a:ext>
            </a:extLst>
          </p:cNvPr>
          <p:cNvPicPr>
            <a:picLocks noChangeAspect="1"/>
          </p:cNvPicPr>
          <p:nvPr/>
        </p:nvPicPr>
        <p:blipFill rotWithShape="1">
          <a:blip r:embed="rId2">
            <a:alphaModFix/>
          </a:blip>
          <a:srcRect l="34134" r="7858"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05639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AC601D-8343-CD42-9515-416487576510}"/>
              </a:ext>
            </a:extLst>
          </p:cNvPr>
          <p:cNvSpPr>
            <a:spLocks noGrp="1"/>
          </p:cNvSpPr>
          <p:nvPr>
            <p:ph type="ctrTitle"/>
          </p:nvPr>
        </p:nvSpPr>
        <p:spPr>
          <a:xfrm>
            <a:off x="2726432" y="1741337"/>
            <a:ext cx="6739136" cy="2387918"/>
          </a:xfrm>
        </p:spPr>
        <p:txBody>
          <a:bodyPr anchor="b">
            <a:normAutofit/>
          </a:bodyPr>
          <a:lstStyle/>
          <a:p>
            <a:r>
              <a:rPr lang="en-US" sz="6600" dirty="0">
                <a:solidFill>
                  <a:srgbClr val="FFFFFF"/>
                </a:solidFill>
              </a:rPr>
              <a:t>Fix Your Finances 2020</a:t>
            </a:r>
          </a:p>
        </p:txBody>
      </p:sp>
      <p:sp>
        <p:nvSpPr>
          <p:cNvPr id="3" name="Subtitle 2">
            <a:extLst>
              <a:ext uri="{FF2B5EF4-FFF2-40B4-BE49-F238E27FC236}">
                <a16:creationId xmlns:a16="http://schemas.microsoft.com/office/drawing/2014/main" id="{D403CD60-629D-2143-B624-19B1F572F026}"/>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Class 3- How to Determine Your FIN Number</a:t>
            </a:r>
          </a:p>
        </p:txBody>
      </p:sp>
    </p:spTree>
    <p:extLst>
      <p:ext uri="{BB962C8B-B14F-4D97-AF65-F5344CB8AC3E}">
        <p14:creationId xmlns:p14="http://schemas.microsoft.com/office/powerpoint/2010/main" val="422285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bwMode="auto">
          <a:xfrm>
            <a:off x="996435" y="1239892"/>
            <a:ext cx="10199132" cy="0"/>
          </a:xfrm>
          <a:prstGeom prst="line">
            <a:avLst/>
          </a:prstGeom>
          <a:noFill/>
          <a:ln w="9525" cap="flat" cmpd="sng" algn="ctr">
            <a:solidFill>
              <a:srgbClr val="34526F"/>
            </a:solidFill>
            <a:prstDash val="solid"/>
            <a:round/>
            <a:headEnd type="none" w="med" len="med"/>
            <a:tailEnd type="none" w="med" len="med"/>
          </a:ln>
          <a:effectLst/>
        </p:spPr>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p:cNvSpPr txBox="1">
            <a:spLocks noChangeArrowheads="1"/>
          </p:cNvSpPr>
          <p:nvPr/>
        </p:nvSpPr>
        <p:spPr bwMode="auto">
          <a:xfrm>
            <a:off x="948268" y="1549614"/>
            <a:ext cx="7323845" cy="9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85000"/>
              </a:lnSpc>
              <a:spcBef>
                <a:spcPts val="0"/>
              </a:spcBef>
              <a:spcAft>
                <a:spcPts val="1600"/>
              </a:spcAft>
              <a:buClr>
                <a:srgbClr val="003399"/>
              </a:buClr>
              <a:buSzTx/>
              <a:buFontTx/>
              <a:buNone/>
              <a:tabLst/>
              <a:defRPr/>
            </a:pPr>
            <a:r>
              <a:rPr kumimoji="0" lang="en-US" altLang="en-US" sz="2133" b="0"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Your </a:t>
            </a:r>
            <a:r>
              <a:rPr kumimoji="0" lang="en-US" altLang="en-US" sz="2133"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FIN</a:t>
            </a:r>
            <a:r>
              <a:rPr kumimoji="0" lang="en-US" altLang="en-US" sz="2133" b="0"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 </a:t>
            </a:r>
            <a:r>
              <a:rPr kumimoji="0" lang="en-US" altLang="en-US" sz="2133" b="0"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is the amount of money you’ll need to accumulate, so that someday you can live off that money for the rest of your life and never have to go back to work.</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rot="517338">
            <a:off x="8428853" y="1564859"/>
            <a:ext cx="2571960" cy="3328117"/>
          </a:xfrm>
          <a:prstGeom prst="rect">
            <a:avLst/>
          </a:prstGeom>
          <a:noFill/>
          <a:ln w="9525">
            <a:solidFill>
              <a:schemeClr val="bg1">
                <a:lumMod val="75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22"/>
          <p:cNvSpPr txBox="1">
            <a:spLocks noChangeArrowheads="1"/>
          </p:cNvSpPr>
          <p:nvPr/>
        </p:nvSpPr>
        <p:spPr bwMode="auto">
          <a:xfrm>
            <a:off x="959821" y="6209749"/>
            <a:ext cx="10249112"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
                <a:srgbClr val="003399"/>
              </a:buClr>
              <a:buSzTx/>
              <a:buFontTx/>
              <a:buNone/>
              <a:tabLst/>
              <a:defRPr/>
            </a:pPr>
            <a:r>
              <a:rPr kumimoji="0" lang="en-US" altLang="en-US" sz="1333" b="0" i="0" u="none" strike="noStrike" kern="1200" cap="none" spc="0" normalizeH="0" baseline="0" noProof="0" dirty="0">
                <a:ln>
                  <a:noFill/>
                </a:ln>
                <a:solidFill>
                  <a:srgbClr val="595959"/>
                </a:solidFill>
                <a:effectLst/>
                <a:uLnTx/>
                <a:uFillTx/>
                <a:latin typeface="Arial Narrow"/>
                <a:ea typeface="Arial Unicode MS" panose="020B0604020202020204" pitchFamily="34" charset="-128"/>
                <a:cs typeface="Arial Narrow"/>
              </a:rPr>
              <a:t>This hypothetical example assumes 20 years of retirement income needed, at a 6% post-retirement rate of return and 3% inflation. Hypothetical investment rates assume a nominal 9% rate of return, compounded monthly, and are not indicative of any specific investment. Any actual investment may be subject to taxes and fees, which would lower performance. This example shows a constant rate of return, unlike actual investments which may fluctuate in value. </a:t>
            </a:r>
          </a:p>
        </p:txBody>
      </p:sp>
      <p:sp>
        <p:nvSpPr>
          <p:cNvPr id="7" name="Right Arrow 10"/>
          <p:cNvSpPr>
            <a:spLocks noChangeArrowheads="1"/>
          </p:cNvSpPr>
          <p:nvPr/>
        </p:nvSpPr>
        <p:spPr bwMode="auto">
          <a:xfrm rot="16200000">
            <a:off x="9627484" y="3989928"/>
            <a:ext cx="463541" cy="359833"/>
          </a:xfrm>
          <a:prstGeom prst="rightArrow">
            <a:avLst>
              <a:gd name="adj1" fmla="val 50000"/>
              <a:gd name="adj2" fmla="val 50000"/>
            </a:avLst>
          </a:prstGeom>
          <a:solidFill>
            <a:srgbClr val="E4021D"/>
          </a:solidFill>
          <a:ln>
            <a:noFill/>
          </a:ln>
        </p:spPr>
        <p:txBody>
          <a:bodyPr wrap="none"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altLang="en-US" sz="3200" b="0" i="0" u="none" strike="noStrike" kern="1200" cap="none" spc="0" normalizeH="0" baseline="0" noProof="0" dirty="0">
              <a:ln>
                <a:noFill/>
              </a:ln>
              <a:solidFill>
                <a:srgbClr val="CC0000"/>
              </a:solidFill>
              <a:effectLst/>
              <a:uLnTx/>
              <a:uFillTx/>
              <a:latin typeface="Helvetica"/>
              <a:ea typeface="Arial Unicode MS" panose="020B0604020202020204" pitchFamily="34" charset="-128"/>
              <a:cs typeface="Helvetica"/>
            </a:endParaRPr>
          </a:p>
        </p:txBody>
      </p:sp>
      <p:sp>
        <p:nvSpPr>
          <p:cNvPr id="11" name="TextBox 8"/>
          <p:cNvSpPr txBox="1">
            <a:spLocks noChangeArrowheads="1"/>
          </p:cNvSpPr>
          <p:nvPr/>
        </p:nvSpPr>
        <p:spPr bwMode="auto">
          <a:xfrm>
            <a:off x="-192217" y="5252510"/>
            <a:ext cx="12192000" cy="4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To get there, invest </a:t>
            </a: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$1,421 </a:t>
            </a: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per month for </a:t>
            </a: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30 years at 9% </a:t>
            </a: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 $2,624,400</a:t>
            </a:r>
          </a:p>
        </p:txBody>
      </p:sp>
      <p:sp>
        <p:nvSpPr>
          <p:cNvPr id="12" name="Right Arrow 5"/>
          <p:cNvSpPr>
            <a:spLocks noChangeArrowheads="1"/>
          </p:cNvSpPr>
          <p:nvPr/>
        </p:nvSpPr>
        <p:spPr bwMode="auto">
          <a:xfrm>
            <a:off x="6979921" y="3022384"/>
            <a:ext cx="1230465" cy="479777"/>
          </a:xfrm>
          <a:prstGeom prst="rightArrow">
            <a:avLst>
              <a:gd name="adj1" fmla="val 50000"/>
              <a:gd name="adj2" fmla="val 50000"/>
            </a:avLst>
          </a:prstGeom>
          <a:solidFill>
            <a:srgbClr val="34526F"/>
          </a:solidFill>
          <a:ln>
            <a:noFill/>
          </a:ln>
        </p:spPr>
        <p:txBody>
          <a:bodyPr wrap="none"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altLang="en-US" sz="3200" b="0" i="0" u="none" strike="noStrike" kern="1200" cap="none" spc="0" normalizeH="0" baseline="0" noProof="0" dirty="0">
              <a:ln>
                <a:noFill/>
              </a:ln>
              <a:solidFill>
                <a:srgbClr val="CC0000"/>
              </a:solidFill>
              <a:effectLst/>
              <a:uLnTx/>
              <a:uFillTx/>
              <a:latin typeface="Helvetica"/>
              <a:ea typeface="Arial Unicode MS" panose="020B0604020202020204" pitchFamily="34" charset="-128"/>
              <a:cs typeface="Helvetica"/>
            </a:endParaRPr>
          </a:p>
        </p:txBody>
      </p:sp>
      <p:sp>
        <p:nvSpPr>
          <p:cNvPr id="17" name="Rounded Rectangle 16"/>
          <p:cNvSpPr/>
          <p:nvPr/>
        </p:nvSpPr>
        <p:spPr>
          <a:xfrm>
            <a:off x="5211714" y="4392462"/>
            <a:ext cx="6217561" cy="621361"/>
          </a:xfrm>
          <a:prstGeom prst="roundRect">
            <a:avLst/>
          </a:prstGeom>
          <a:solidFill>
            <a:srgbClr val="E402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5" name="Content Placeholder 2"/>
          <p:cNvSpPr txBox="1">
            <a:spLocks/>
          </p:cNvSpPr>
          <p:nvPr/>
        </p:nvSpPr>
        <p:spPr bwMode="auto">
          <a:xfrm>
            <a:off x="0" y="557407"/>
            <a:ext cx="11485844"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2800"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Step 1- Would you like to know your Financial Independence Number?</a:t>
            </a:r>
          </a:p>
        </p:txBody>
      </p:sp>
      <p:sp>
        <p:nvSpPr>
          <p:cNvPr id="3" name="Rounded Rectangle 2"/>
          <p:cNvSpPr/>
          <p:nvPr/>
        </p:nvSpPr>
        <p:spPr>
          <a:xfrm>
            <a:off x="1077504" y="2755099"/>
            <a:ext cx="6217561" cy="2258724"/>
          </a:xfrm>
          <a:prstGeom prst="roundRect">
            <a:avLst>
              <a:gd name="adj" fmla="val 8157"/>
            </a:avLst>
          </a:prstGeom>
          <a:solidFill>
            <a:srgbClr val="3452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9" name="Rectangle 2"/>
          <p:cNvSpPr>
            <a:spLocks noChangeArrowheads="1"/>
          </p:cNvSpPr>
          <p:nvPr/>
        </p:nvSpPr>
        <p:spPr bwMode="auto">
          <a:xfrm>
            <a:off x="1288027" y="2819171"/>
            <a:ext cx="5884111" cy="111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Example: You want to retire in 30 years, with $100,000 a year in todays dollars</a:t>
            </a:r>
          </a:p>
        </p:txBody>
      </p:sp>
      <p:sp>
        <p:nvSpPr>
          <p:cNvPr id="13" name="TextBox 7"/>
          <p:cNvSpPr txBox="1">
            <a:spLocks noChangeArrowheads="1"/>
          </p:cNvSpPr>
          <p:nvPr/>
        </p:nvSpPr>
        <p:spPr bwMode="auto">
          <a:xfrm>
            <a:off x="6681803" y="4392461"/>
            <a:ext cx="4527132" cy="621363"/>
          </a:xfrm>
          <a:prstGeom prst="rect">
            <a:avLst/>
          </a:prstGeom>
          <a:noFill/>
          <a:ln>
            <a:noFill/>
          </a:ln>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altLang="en-US" sz="2667" b="0"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Your FIN is $2,624,000</a:t>
            </a:r>
          </a:p>
        </p:txBody>
      </p:sp>
      <p:sp>
        <p:nvSpPr>
          <p:cNvPr id="18" name="Rectangle 2"/>
          <p:cNvSpPr>
            <a:spLocks noChangeArrowheads="1"/>
          </p:cNvSpPr>
          <p:nvPr/>
        </p:nvSpPr>
        <p:spPr bwMode="auto">
          <a:xfrm>
            <a:off x="1288027" y="3938071"/>
            <a:ext cx="5884111" cy="8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30 years from now, after 3% inflation… $243,000 spends like $100,000 does today.</a:t>
            </a:r>
          </a:p>
        </p:txBody>
      </p:sp>
      <p:sp>
        <p:nvSpPr>
          <p:cNvPr id="8" name="Rectangle 7"/>
          <p:cNvSpPr/>
          <p:nvPr/>
        </p:nvSpPr>
        <p:spPr>
          <a:xfrm>
            <a:off x="959822" y="5698786"/>
            <a:ext cx="10526023" cy="412677"/>
          </a:xfrm>
          <a:prstGeom prst="rect">
            <a:avLst/>
          </a:prstGeom>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Lets Find Out What Your FIN Number Is…..</a:t>
            </a:r>
          </a:p>
        </p:txBody>
      </p:sp>
    </p:spTree>
    <p:extLst>
      <p:ext uri="{BB962C8B-B14F-4D97-AF65-F5344CB8AC3E}">
        <p14:creationId xmlns:p14="http://schemas.microsoft.com/office/powerpoint/2010/main" val="2630464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16" presetClass="entr" presetSubtype="37"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7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3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3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3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3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3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3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3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3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300"/>
                                        <p:tgtEl>
                                          <p:spTgt spid="8"/>
                                        </p:tgtEl>
                                      </p:cBhvr>
                                    </p:animEffect>
                                  </p:childTnLst>
                                </p:cTn>
                              </p:par>
                            </p:childTnLst>
                          </p:cTn>
                        </p:par>
                        <p:par>
                          <p:cTn id="56" fill="hold">
                            <p:stCondLst>
                              <p:cond delay="300"/>
                            </p:stCondLst>
                            <p:childTnLst>
                              <p:par>
                                <p:cTn id="57" presetID="1"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1" grpId="0"/>
      <p:bldP spid="12" grpId="0" animBg="1"/>
      <p:bldP spid="17" grpId="0" animBg="1"/>
      <p:bldP spid="15" grpId="0"/>
      <p:bldP spid="3" grpId="0" animBg="1"/>
      <p:bldP spid="9" grpId="0"/>
      <p:bldP spid="13" grpId="0"/>
      <p:bldP spid="18"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F4D5922-434B-4829-B93E-02DC38A29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F35FBA24-5C01-4635-A984-1DB6E340B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BCC798D4-B209-4E34-9C6C-3F193F568B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8" name="Oval 77">
              <a:extLst>
                <a:ext uri="{FF2B5EF4-FFF2-40B4-BE49-F238E27FC236}">
                  <a16:creationId xmlns:a16="http://schemas.microsoft.com/office/drawing/2014/main" id="{7978A49B-F5A6-496A-A982-29894DDDA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48E00D50-A714-44D5-8901-A31A15038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DBEA8776-76AA-4CA9-A8C6-52F167CE6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36D08EC1-F4E9-46DD-9535-3BA68F018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F915C91F-752D-4BBD-8583-4B2E302B2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06CE8DCB-ACCB-4132-8CD8-93C435A42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71B0C136-429F-4651-AB23-639EF8F82CC8}"/>
              </a:ext>
            </a:extLst>
          </p:cNvPr>
          <p:cNvSpPr>
            <a:spLocks noGrp="1"/>
          </p:cNvSpPr>
          <p:nvPr>
            <p:ph type="title"/>
          </p:nvPr>
        </p:nvSpPr>
        <p:spPr>
          <a:xfrm>
            <a:off x="630936" y="630936"/>
            <a:ext cx="6341652" cy="2819399"/>
          </a:xfrm>
          <a:noFill/>
        </p:spPr>
        <p:txBody>
          <a:bodyPr vert="horz" lIns="91440" tIns="45720" rIns="91440" bIns="45720" rtlCol="0" anchor="b">
            <a:normAutofit/>
          </a:bodyPr>
          <a:lstStyle/>
          <a:p>
            <a:r>
              <a:rPr lang="en-US" sz="4800" b="1" i="1" kern="1200">
                <a:solidFill>
                  <a:schemeClr val="bg1"/>
                </a:solidFill>
                <a:latin typeface="+mj-lt"/>
                <a:ea typeface="+mj-ea"/>
                <a:cs typeface="+mj-cs"/>
              </a:rPr>
              <a:t>The seeds you sow today will be your Harvest tomorrow…</a:t>
            </a:r>
            <a:endParaRPr lang="en-US" sz="4800" b="1" i="1" kern="1200">
              <a:solidFill>
                <a:schemeClr val="bg1"/>
              </a:solidFill>
              <a:highlight>
                <a:srgbClr val="FFFF00"/>
              </a:highlight>
              <a:latin typeface="+mj-lt"/>
              <a:ea typeface="+mj-ea"/>
              <a:cs typeface="+mj-cs"/>
            </a:endParaRPr>
          </a:p>
        </p:txBody>
      </p:sp>
      <p:sp>
        <p:nvSpPr>
          <p:cNvPr id="85" name="Rectangle 84">
            <a:extLst>
              <a:ext uri="{FF2B5EF4-FFF2-40B4-BE49-F238E27FC236}">
                <a16:creationId xmlns:a16="http://schemas.microsoft.com/office/drawing/2014/main" id="{5819102A-0400-4C1F-8614-973F5262E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B1A0CF5C-68C2-4432-BC2D-5A124C7B6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77278" y="4945279"/>
            <a:ext cx="1285875" cy="549007"/>
            <a:chOff x="7029447" y="3514725"/>
            <a:chExt cx="1285875" cy="549007"/>
          </a:xfrm>
        </p:grpSpPr>
        <p:cxnSp>
          <p:nvCxnSpPr>
            <p:cNvPr id="88" name="Straight Connector 87">
              <a:extLst>
                <a:ext uri="{FF2B5EF4-FFF2-40B4-BE49-F238E27FC236}">
                  <a16:creationId xmlns:a16="http://schemas.microsoft.com/office/drawing/2014/main" id="{73E76A51-C6FF-4566-9670-D405D4DA76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069446D-7888-44DB-87EF-972BCEA0AB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450BCE5-EB53-44C2-B9B9-771BAD516C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B2D4461-C687-4A45-933F-C4CCB4E24F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3" name="Rectangle 92">
            <a:extLst>
              <a:ext uri="{FF2B5EF4-FFF2-40B4-BE49-F238E27FC236}">
                <a16:creationId xmlns:a16="http://schemas.microsoft.com/office/drawing/2014/main" id="{CF1485CA-41D2-421F-B28D-15EF845D5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5" name="Group 94">
            <a:extLst>
              <a:ext uri="{FF2B5EF4-FFF2-40B4-BE49-F238E27FC236}">
                <a16:creationId xmlns:a16="http://schemas.microsoft.com/office/drawing/2014/main" id="{04ED96A1-E6CA-493F-8610-6B8B7A28E3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6" name="Straight Connector 95">
              <a:extLst>
                <a:ext uri="{FF2B5EF4-FFF2-40B4-BE49-F238E27FC236}">
                  <a16:creationId xmlns:a16="http://schemas.microsoft.com/office/drawing/2014/main" id="{3C9231B8-0812-4FDE-9AC6-94984E20AC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BF59FE3-7AD8-46E8-9440-D268639942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EEEDF00-F676-4147-BAF0-64840E2857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4D3F73A-55E6-4A58-872D-BE9E9C7C3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26" name="Picture 2" descr="Image result for seeds you plant today">
            <a:extLst>
              <a:ext uri="{FF2B5EF4-FFF2-40B4-BE49-F238E27FC236}">
                <a16:creationId xmlns:a16="http://schemas.microsoft.com/office/drawing/2014/main" id="{747ED8DE-E393-4A11-A158-F8EF6E22923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6490"/>
          <a:stretch/>
        </p:blipFill>
        <p:spPr bwMode="auto">
          <a:xfrm>
            <a:off x="7867654" y="712344"/>
            <a:ext cx="3580147" cy="2515622"/>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a:extLst>
              <a:ext uri="{FF2B5EF4-FFF2-40B4-BE49-F238E27FC236}">
                <a16:creationId xmlns:a16="http://schemas.microsoft.com/office/drawing/2014/main" id="{8D2BC472-0671-410F-BA77-E46AA62106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734301" y="850149"/>
            <a:ext cx="304800" cy="429768"/>
            <a:chOff x="215328" y="-46937"/>
            <a:chExt cx="304800" cy="2773841"/>
          </a:xfrm>
        </p:grpSpPr>
        <p:cxnSp>
          <p:nvCxnSpPr>
            <p:cNvPr id="102" name="Straight Connector 101">
              <a:extLst>
                <a:ext uri="{FF2B5EF4-FFF2-40B4-BE49-F238E27FC236}">
                  <a16:creationId xmlns:a16="http://schemas.microsoft.com/office/drawing/2014/main" id="{DC68B2A3-267E-4DE4-8DD5-C0378482D2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6474CC6-D7FB-4A38-8991-680F048CFF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5825D0E-A1E4-4466-81B2-33325B3B3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1BD1E16-C3EF-4A05-9C71-590A55BFC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028" name="Picture 4" descr="Image result for alberta harvest">
            <a:extLst>
              <a:ext uri="{FF2B5EF4-FFF2-40B4-BE49-F238E27FC236}">
                <a16:creationId xmlns:a16="http://schemas.microsoft.com/office/drawing/2014/main" id="{9926E414-C631-468D-B4D5-A9E2423C5A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6"/>
          <a:stretch/>
        </p:blipFill>
        <p:spPr bwMode="auto">
          <a:xfrm>
            <a:off x="7867654" y="3410439"/>
            <a:ext cx="3580147" cy="25156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1A8C8F-228B-AB45-AD4F-A747A7FBF05D}"/>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272959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p:cNvSpPr>
          <p:nvPr>
            <p:ph type="title"/>
          </p:nvPr>
        </p:nvSpPr>
        <p:spPr>
          <a:xfrm>
            <a:off x="1090863" y="0"/>
            <a:ext cx="10515600" cy="1325563"/>
          </a:xfrm>
        </p:spPr>
        <p:txBody>
          <a:bodyPr/>
          <a:lstStyle/>
          <a:p>
            <a:r>
              <a:rPr lang="en-US" altLang="en-US" dirty="0">
                <a:latin typeface="Trebuchet MS" charset="0"/>
                <a:ea typeface="ＭＳ Ｐゴシック" charset="-128"/>
                <a:cs typeface="Arial Unicode MS" charset="0"/>
              </a:rPr>
              <a:t>The Theory of Decreasing Responsibility</a:t>
            </a:r>
          </a:p>
        </p:txBody>
      </p:sp>
      <p:sp>
        <p:nvSpPr>
          <p:cNvPr id="13" name="TextBox 12">
            <a:extLst>
              <a:ext uri="{FF2B5EF4-FFF2-40B4-BE49-F238E27FC236}">
                <a16:creationId xmlns:a16="http://schemas.microsoft.com/office/drawing/2014/main" id="{40022D92-010E-2C48-BB61-491E54433472}"/>
              </a:ext>
            </a:extLst>
          </p:cNvPr>
          <p:cNvSpPr txBox="1">
            <a:spLocks noChangeArrowheads="1"/>
          </p:cNvSpPr>
          <p:nvPr/>
        </p:nvSpPr>
        <p:spPr bwMode="auto">
          <a:xfrm>
            <a:off x="538018" y="3919865"/>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20" name="TextBox 19">
            <a:extLst>
              <a:ext uri="{FF2B5EF4-FFF2-40B4-BE49-F238E27FC236}">
                <a16:creationId xmlns:a16="http://schemas.microsoft.com/office/drawing/2014/main" id="{F4234357-BB74-8548-A98D-396DA9E89399}"/>
              </a:ext>
            </a:extLst>
          </p:cNvPr>
          <p:cNvSpPr txBox="1">
            <a:spLocks noChangeArrowheads="1"/>
          </p:cNvSpPr>
          <p:nvPr/>
        </p:nvSpPr>
        <p:spPr bwMode="auto">
          <a:xfrm>
            <a:off x="10349419" y="4181475"/>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85</a:t>
            </a:r>
          </a:p>
        </p:txBody>
      </p:sp>
      <p:sp>
        <p:nvSpPr>
          <p:cNvPr id="27660" name="Text Box 12"/>
          <p:cNvSpPr txBox="1">
            <a:spLocks noChangeArrowheads="1"/>
          </p:cNvSpPr>
          <p:nvPr/>
        </p:nvSpPr>
        <p:spPr bwMode="auto">
          <a:xfrm>
            <a:off x="2363788" y="4181475"/>
            <a:ext cx="3719512"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FCB515"/>
                </a:solidFill>
                <a:effectLst/>
                <a:uLnTx/>
                <a:uFillTx/>
                <a:latin typeface="Trebuchet MS" charset="0"/>
                <a:ea typeface="ＭＳ Ｐゴシック" charset="-128"/>
                <a:cs typeface="Arial Unicode MS" charset="0"/>
              </a:rPr>
              <a:t>Today</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1. Young children</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2. High debt</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3. House mortgage</a:t>
            </a:r>
            <a:b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br>
            <a:endPar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t>Loss of income </a:t>
            </a:r>
            <a:b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br>
            <a: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t>would be devastating</a:t>
            </a:r>
          </a:p>
        </p:txBody>
      </p:sp>
      <p:sp>
        <p:nvSpPr>
          <p:cNvPr id="27661" name="Text Box 13"/>
          <p:cNvSpPr txBox="1">
            <a:spLocks noChangeArrowheads="1"/>
          </p:cNvSpPr>
          <p:nvPr/>
        </p:nvSpPr>
        <p:spPr bwMode="auto">
          <a:xfrm>
            <a:off x="7069138" y="4181475"/>
            <a:ext cx="3598862"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4472C4"/>
                </a:solidFill>
                <a:effectLst/>
                <a:uLnTx/>
                <a:uFillTx/>
                <a:latin typeface="Trebuchet MS" charset="0"/>
                <a:ea typeface="ＭＳ Ｐゴシック" charset="-128"/>
                <a:cs typeface="Arial Unicode MS" charset="0"/>
              </a:rPr>
              <a:t>At Retirement</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1. Grown children</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2. Lower debt</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3. Mortgage paid</a:t>
            </a:r>
            <a:b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br>
            <a:endPar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t>Retirement income needed</a:t>
            </a:r>
          </a:p>
        </p:txBody>
      </p:sp>
      <p:pic>
        <p:nvPicPr>
          <p:cNvPr id="27665" name="Picture 17" descr="TDR"/>
          <p:cNvPicPr>
            <a:picLocks noChangeAspect="1" noChangeArrowheads="1"/>
          </p:cNvPicPr>
          <p:nvPr/>
        </p:nvPicPr>
        <p:blipFill>
          <a:blip r:embed="rId3">
            <a:extLst>
              <a:ext uri="{28A0092B-C50C-407E-A947-70E740481C1C}">
                <a14:useLocalDpi xmlns:a14="http://schemas.microsoft.com/office/drawing/2010/main" val="0"/>
              </a:ext>
            </a:extLst>
          </a:blip>
          <a:srcRect r="51848"/>
          <a:stretch>
            <a:fillRect/>
          </a:stretch>
        </p:blipFill>
        <p:spPr bwMode="auto">
          <a:xfrm>
            <a:off x="1090863" y="1016628"/>
            <a:ext cx="4851150" cy="29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21" descr="TDR"/>
          <p:cNvPicPr>
            <a:picLocks noChangeAspect="1" noChangeArrowheads="1"/>
          </p:cNvPicPr>
          <p:nvPr/>
        </p:nvPicPr>
        <p:blipFill>
          <a:blip r:embed="rId3">
            <a:extLst>
              <a:ext uri="{28A0092B-C50C-407E-A947-70E740481C1C}">
                <a14:useLocalDpi xmlns:a14="http://schemas.microsoft.com/office/drawing/2010/main" val="0"/>
              </a:ext>
            </a:extLst>
          </a:blip>
          <a:srcRect l="47363"/>
          <a:stretch>
            <a:fillRect/>
          </a:stretch>
        </p:blipFill>
        <p:spPr bwMode="auto">
          <a:xfrm>
            <a:off x="5874419" y="1016628"/>
            <a:ext cx="5302982" cy="29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BE23DA59-EC6F-F44D-A729-1D9297F1C27A}"/>
              </a:ext>
            </a:extLst>
          </p:cNvPr>
          <p:cNvCxnSpPr>
            <a:cxnSpLocks/>
          </p:cNvCxnSpPr>
          <p:nvPr/>
        </p:nvCxnSpPr>
        <p:spPr>
          <a:xfrm>
            <a:off x="11092240" y="1530349"/>
            <a:ext cx="0" cy="2546029"/>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7B63E4F-EA85-4D44-B424-52D49025E3A4}"/>
              </a:ext>
            </a:extLst>
          </p:cNvPr>
          <p:cNvGrpSpPr/>
          <p:nvPr/>
        </p:nvGrpSpPr>
        <p:grpSpPr>
          <a:xfrm>
            <a:off x="6548913" y="2164844"/>
            <a:ext cx="1727721" cy="1560623"/>
            <a:chOff x="5942013" y="1868377"/>
            <a:chExt cx="1727721" cy="1560623"/>
          </a:xfrm>
        </p:grpSpPr>
        <p:grpSp>
          <p:nvGrpSpPr>
            <p:cNvPr id="7" name="Group 6">
              <a:extLst>
                <a:ext uri="{FF2B5EF4-FFF2-40B4-BE49-F238E27FC236}">
                  <a16:creationId xmlns:a16="http://schemas.microsoft.com/office/drawing/2014/main" id="{69007F39-2B25-1642-BAA7-7A6FA8666CE7}"/>
                </a:ext>
              </a:extLst>
            </p:cNvPr>
            <p:cNvGrpSpPr>
              <a:grpSpLocks/>
            </p:cNvGrpSpPr>
            <p:nvPr/>
          </p:nvGrpSpPr>
          <p:grpSpPr bwMode="auto">
            <a:xfrm>
              <a:off x="5942013" y="1868377"/>
              <a:ext cx="1727721" cy="584775"/>
              <a:chOff x="9160161" y="2019539"/>
              <a:chExt cx="2661762" cy="771549"/>
            </a:xfrm>
          </p:grpSpPr>
          <p:sp>
            <p:nvSpPr>
              <p:cNvPr id="8" name="Freeform 7">
                <a:extLst>
                  <a:ext uri="{FF2B5EF4-FFF2-40B4-BE49-F238E27FC236}">
                    <a16:creationId xmlns:a16="http://schemas.microsoft.com/office/drawing/2014/main" id="{96962684-2E27-E047-9CE8-395B41E14586}"/>
                  </a:ext>
                </a:extLst>
              </p:cNvPr>
              <p:cNvSpPr/>
              <p:nvPr/>
            </p:nvSpPr>
            <p:spPr>
              <a:xfrm>
                <a:off x="9160161" y="2121875"/>
                <a:ext cx="2661762" cy="566878"/>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F68F80E-6F01-3346-BF65-AFDF32D109D9}"/>
                  </a:ext>
                </a:extLst>
              </p:cNvPr>
              <p:cNvSpPr/>
              <p:nvPr/>
            </p:nvSpPr>
            <p:spPr>
              <a:xfrm>
                <a:off x="9537521" y="2019539"/>
                <a:ext cx="1907040" cy="771549"/>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44546A">
                          <a:satMod val="155000"/>
                        </a:srgbClr>
                      </a:solidFill>
                      <a:prstDash val="solid"/>
                    </a:ln>
                    <a:solidFill>
                      <a:srgbClr val="70AD47">
                        <a:lumMod val="60000"/>
                        <a:lumOff val="40000"/>
                      </a:srgbClr>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 I N #</a:t>
                </a:r>
              </a:p>
            </p:txBody>
          </p:sp>
        </p:grpSp>
        <p:cxnSp>
          <p:nvCxnSpPr>
            <p:cNvPr id="3" name="Straight Connector 2">
              <a:extLst>
                <a:ext uri="{FF2B5EF4-FFF2-40B4-BE49-F238E27FC236}">
                  <a16:creationId xmlns:a16="http://schemas.microsoft.com/office/drawing/2014/main" id="{77A061A5-214F-D34D-ABB1-574AA2AC4BBC}"/>
                </a:ext>
              </a:extLst>
            </p:cNvPr>
            <p:cNvCxnSpPr>
              <a:cxnSpLocks/>
            </p:cNvCxnSpPr>
            <p:nvPr/>
          </p:nvCxnSpPr>
          <p:spPr>
            <a:xfrm>
              <a:off x="6537053" y="2453152"/>
              <a:ext cx="0" cy="975848"/>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63118A6F-6DEC-4C4D-9C94-EEEAE3BD490D}"/>
              </a:ext>
            </a:extLst>
          </p:cNvPr>
          <p:cNvSpPr txBox="1">
            <a:spLocks noChangeArrowheads="1"/>
          </p:cNvSpPr>
          <p:nvPr/>
        </p:nvSpPr>
        <p:spPr bwMode="auto">
          <a:xfrm>
            <a:off x="5867923" y="3453469"/>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2" name="Rectangle 1">
            <a:extLst>
              <a:ext uri="{FF2B5EF4-FFF2-40B4-BE49-F238E27FC236}">
                <a16:creationId xmlns:a16="http://schemas.microsoft.com/office/drawing/2014/main" id="{1D58DE45-2890-7247-94E7-DCBCAD7325C8}"/>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217452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7665"/>
                                        </p:tgtEl>
                                        <p:attrNameLst>
                                          <p:attrName>style.visibility</p:attrName>
                                        </p:attrNameLst>
                                      </p:cBhvr>
                                      <p:to>
                                        <p:strVal val="visible"/>
                                      </p:to>
                                    </p:set>
                                    <p:animEffect transition="in" filter="wipe(left)">
                                      <p:cBhvr>
                                        <p:cTn id="7" dur="1000"/>
                                        <p:tgtEl>
                                          <p:spTgt spid="27665"/>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
                                        <p:tgtEl>
                                          <p:spTgt spid="13"/>
                                        </p:tgtEl>
                                        <p:attrNameLst>
                                          <p:attrName>ppt_y</p:attrName>
                                        </p:attrNameLst>
                                      </p:cBhvr>
                                      <p:tavLst>
                                        <p:tav tm="0">
                                          <p:val>
                                            <p:strVal val="#ppt_y+#ppt_h*1.125000"/>
                                          </p:val>
                                        </p:tav>
                                        <p:tav tm="100000">
                                          <p:val>
                                            <p:strVal val="#ppt_y"/>
                                          </p:val>
                                        </p:tav>
                                      </p:tavLst>
                                    </p:anim>
                                    <p:animEffect transition="in" filter="wipe(up)">
                                      <p:cBhvr>
                                        <p:cTn id="12" dur="10"/>
                                        <p:tgtEl>
                                          <p:spTgt spid="13"/>
                                        </p:tgtEl>
                                      </p:cBhvr>
                                    </p:animEffect>
                                  </p:childTnLst>
                                </p:cTn>
                              </p:par>
                            </p:childTnLst>
                          </p:cTn>
                        </p:par>
                        <p:par>
                          <p:cTn id="13" fill="hold">
                            <p:stCondLst>
                              <p:cond delay="1010"/>
                            </p:stCondLst>
                            <p:childTnLst>
                              <p:par>
                                <p:cTn id="14" presetID="1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
                                        <p:tgtEl>
                                          <p:spTgt spid="18"/>
                                        </p:tgtEl>
                                        <p:attrNameLst>
                                          <p:attrName>ppt_y</p:attrName>
                                        </p:attrNameLst>
                                      </p:cBhvr>
                                      <p:tavLst>
                                        <p:tav tm="0">
                                          <p:val>
                                            <p:strVal val="#ppt_y+#ppt_h*1.125000"/>
                                          </p:val>
                                        </p:tav>
                                        <p:tav tm="100000">
                                          <p:val>
                                            <p:strVal val="#ppt_y"/>
                                          </p:val>
                                        </p:tav>
                                      </p:tavLst>
                                    </p:anim>
                                    <p:animEffect transition="in" filter="wipe(up)">
                                      <p:cBhvr>
                                        <p:cTn id="17" dur="10"/>
                                        <p:tgtEl>
                                          <p:spTgt spid="18"/>
                                        </p:tgtEl>
                                      </p:cBhvr>
                                    </p:animEffect>
                                  </p:childTnLst>
                                </p:cTn>
                              </p:par>
                            </p:childTnLst>
                          </p:cTn>
                        </p:par>
                        <p:par>
                          <p:cTn id="18" fill="hold">
                            <p:stCondLst>
                              <p:cond delay="102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
                                        <p:tgtEl>
                                          <p:spTgt spid="20"/>
                                        </p:tgtEl>
                                        <p:attrNameLst>
                                          <p:attrName>ppt_y</p:attrName>
                                        </p:attrNameLst>
                                      </p:cBhvr>
                                      <p:tavLst>
                                        <p:tav tm="0">
                                          <p:val>
                                            <p:strVal val="#ppt_y+#ppt_h*1.125000"/>
                                          </p:val>
                                        </p:tav>
                                        <p:tav tm="100000">
                                          <p:val>
                                            <p:strVal val="#ppt_y"/>
                                          </p:val>
                                        </p:tav>
                                      </p:tavLst>
                                    </p:anim>
                                    <p:animEffect transition="in" filter="wipe(up)">
                                      <p:cBhvr>
                                        <p:cTn id="22" dur="10"/>
                                        <p:tgtEl>
                                          <p:spTgt spid="20"/>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60">
                                            <p:txEl>
                                              <p:pRg st="0" end="0"/>
                                            </p:txEl>
                                          </p:spTgt>
                                        </p:tgtEl>
                                        <p:attrNameLst>
                                          <p:attrName>style.visibility</p:attrName>
                                        </p:attrNameLst>
                                      </p:cBhvr>
                                      <p:to>
                                        <p:strVal val="visible"/>
                                      </p:to>
                                    </p:set>
                                    <p:animEffect transition="in" filter="wipe(left)">
                                      <p:cBhvr>
                                        <p:cTn id="27" dur="500"/>
                                        <p:tgtEl>
                                          <p:spTgt spid="2766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660">
                                            <p:txEl>
                                              <p:pRg st="1" end="1"/>
                                            </p:txEl>
                                          </p:spTgt>
                                        </p:tgtEl>
                                        <p:attrNameLst>
                                          <p:attrName>style.visibility</p:attrName>
                                        </p:attrNameLst>
                                      </p:cBhvr>
                                      <p:to>
                                        <p:strVal val="visible"/>
                                      </p:to>
                                    </p:set>
                                    <p:animEffect transition="in" filter="wipe(left)">
                                      <p:cBhvr>
                                        <p:cTn id="32" dur="500"/>
                                        <p:tgtEl>
                                          <p:spTgt spid="2766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660">
                                            <p:txEl>
                                              <p:pRg st="2" end="2"/>
                                            </p:txEl>
                                          </p:spTgt>
                                        </p:tgtEl>
                                        <p:attrNameLst>
                                          <p:attrName>style.visibility</p:attrName>
                                        </p:attrNameLst>
                                      </p:cBhvr>
                                      <p:to>
                                        <p:strVal val="visible"/>
                                      </p:to>
                                    </p:set>
                                    <p:animEffect transition="in" filter="wipe(left)">
                                      <p:cBhvr>
                                        <p:cTn id="37" dur="500"/>
                                        <p:tgtEl>
                                          <p:spTgt spid="2766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660">
                                            <p:txEl>
                                              <p:pRg st="3" end="3"/>
                                            </p:txEl>
                                          </p:spTgt>
                                        </p:tgtEl>
                                        <p:attrNameLst>
                                          <p:attrName>style.visibility</p:attrName>
                                        </p:attrNameLst>
                                      </p:cBhvr>
                                      <p:to>
                                        <p:strVal val="visible"/>
                                      </p:to>
                                    </p:set>
                                    <p:animEffect transition="in" filter="wipe(left)">
                                      <p:cBhvr>
                                        <p:cTn id="42" dur="500"/>
                                        <p:tgtEl>
                                          <p:spTgt spid="27660">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660">
                                            <p:txEl>
                                              <p:pRg st="4" end="4"/>
                                            </p:txEl>
                                          </p:spTgt>
                                        </p:tgtEl>
                                        <p:attrNameLst>
                                          <p:attrName>style.visibility</p:attrName>
                                        </p:attrNameLst>
                                      </p:cBhvr>
                                      <p:to>
                                        <p:strVal val="visible"/>
                                      </p:to>
                                    </p:set>
                                    <p:animEffect transition="in" filter="wipe(left)">
                                      <p:cBhvr>
                                        <p:cTn id="47" dur="500"/>
                                        <p:tgtEl>
                                          <p:spTgt spid="27660">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7669"/>
                                        </p:tgtEl>
                                        <p:attrNameLst>
                                          <p:attrName>style.visibility</p:attrName>
                                        </p:attrNameLst>
                                      </p:cBhvr>
                                      <p:to>
                                        <p:strVal val="visible"/>
                                      </p:to>
                                    </p:set>
                                    <p:animEffect transition="in" filter="wipe(left)">
                                      <p:cBhvr>
                                        <p:cTn id="52" dur="1000"/>
                                        <p:tgtEl>
                                          <p:spTgt spid="27669"/>
                                        </p:tgtEl>
                                      </p:cBhvr>
                                    </p:animEffect>
                                  </p:childTnLst>
                                </p:cTn>
                              </p:par>
                            </p:childTnLst>
                          </p:cTn>
                        </p:par>
                      </p:childTnLst>
                    </p:cTn>
                  </p:par>
                  <p:par>
                    <p:cTn id="53" fill="hold">
                      <p:stCondLst>
                        <p:cond delay="indefinite"/>
                      </p:stCondLst>
                      <p:childTnLst>
                        <p:par>
                          <p:cTn id="54" fill="hold" nodeType="after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661">
                                            <p:txEl>
                                              <p:pRg st="0" end="0"/>
                                            </p:txEl>
                                          </p:spTgt>
                                        </p:tgtEl>
                                        <p:attrNameLst>
                                          <p:attrName>style.visibility</p:attrName>
                                        </p:attrNameLst>
                                      </p:cBhvr>
                                      <p:to>
                                        <p:strVal val="visible"/>
                                      </p:to>
                                    </p:set>
                                    <p:animEffect transition="in" filter="wipe(left)">
                                      <p:cBhvr>
                                        <p:cTn id="57" dur="500"/>
                                        <p:tgtEl>
                                          <p:spTgt spid="27661">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7661">
                                            <p:txEl>
                                              <p:pRg st="1" end="1"/>
                                            </p:txEl>
                                          </p:spTgt>
                                        </p:tgtEl>
                                        <p:attrNameLst>
                                          <p:attrName>style.visibility</p:attrName>
                                        </p:attrNameLst>
                                      </p:cBhvr>
                                      <p:to>
                                        <p:strVal val="visible"/>
                                      </p:to>
                                    </p:set>
                                    <p:animEffect transition="in" filter="wipe(left)">
                                      <p:cBhvr>
                                        <p:cTn id="62" dur="500"/>
                                        <p:tgtEl>
                                          <p:spTgt spid="27661">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7661">
                                            <p:txEl>
                                              <p:pRg st="2" end="2"/>
                                            </p:txEl>
                                          </p:spTgt>
                                        </p:tgtEl>
                                        <p:attrNameLst>
                                          <p:attrName>style.visibility</p:attrName>
                                        </p:attrNameLst>
                                      </p:cBhvr>
                                      <p:to>
                                        <p:strVal val="visible"/>
                                      </p:to>
                                    </p:set>
                                    <p:animEffect transition="in" filter="wipe(left)">
                                      <p:cBhvr>
                                        <p:cTn id="67" dur="500"/>
                                        <p:tgtEl>
                                          <p:spTgt spid="27661">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661">
                                            <p:txEl>
                                              <p:pRg st="3" end="3"/>
                                            </p:txEl>
                                          </p:spTgt>
                                        </p:tgtEl>
                                        <p:attrNameLst>
                                          <p:attrName>style.visibility</p:attrName>
                                        </p:attrNameLst>
                                      </p:cBhvr>
                                      <p:to>
                                        <p:strVal val="visible"/>
                                      </p:to>
                                    </p:set>
                                    <p:animEffect transition="in" filter="wipe(left)">
                                      <p:cBhvr>
                                        <p:cTn id="72" dur="500"/>
                                        <p:tgtEl>
                                          <p:spTgt spid="27661">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661">
                                            <p:txEl>
                                              <p:pRg st="4" end="4"/>
                                            </p:txEl>
                                          </p:spTgt>
                                        </p:tgtEl>
                                        <p:attrNameLst>
                                          <p:attrName>style.visibility</p:attrName>
                                        </p:attrNameLst>
                                      </p:cBhvr>
                                      <p:to>
                                        <p:strVal val="visible"/>
                                      </p:to>
                                    </p:set>
                                    <p:animEffect transition="in" filter="wipe(left)">
                                      <p:cBhvr>
                                        <p:cTn id="77" dur="500"/>
                                        <p:tgtEl>
                                          <p:spTgt spid="2766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7660" grpId="0" uiExpand="1" build="p"/>
      <p:bldP spid="27661" grpId="0" build="p"/>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dirty="0">
                <a:latin typeface="Tahoma" panose="020B0604030504040204" pitchFamily="34" charset="0"/>
                <a:ea typeface="Tahoma" panose="020B0604030504040204" pitchFamily="34" charset="0"/>
                <a:cs typeface="Tahoma" panose="020B0604030504040204" pitchFamily="34" charset="0"/>
              </a:rPr>
              <a:t>Inflation</a:t>
            </a:r>
          </a:p>
        </p:txBody>
      </p:sp>
      <p:sp>
        <p:nvSpPr>
          <p:cNvPr id="20" name="Freeform 19"/>
          <p:cNvSpPr/>
          <p:nvPr/>
        </p:nvSpPr>
        <p:spPr>
          <a:xfrm>
            <a:off x="1073021" y="1899260"/>
            <a:ext cx="9459213" cy="2570460"/>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p:cNvSpPr txBox="1">
            <a:spLocks noChangeArrowheads="1"/>
          </p:cNvSpPr>
          <p:nvPr/>
        </p:nvSpPr>
        <p:spPr bwMode="auto">
          <a:xfrm>
            <a:off x="486276" y="2508403"/>
            <a:ext cx="2318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sng" strike="noStrike" kern="1200" cap="none" spc="0" normalizeH="0" baseline="0" noProof="0" dirty="0">
                <a:ln>
                  <a:noFill/>
                </a:ln>
                <a:solidFill>
                  <a:prstClr val="black"/>
                </a:solidFill>
                <a:effectLst/>
                <a:uLnTx/>
                <a:uFillTx/>
                <a:latin typeface="Trebuchet MS" charset="0"/>
                <a:ea typeface="MS PGothic" charset="-128"/>
                <a:cs typeface="Arial Unicode MS" charset="0"/>
              </a:rPr>
              <a:t>Inflation = 2.5%</a:t>
            </a:r>
          </a:p>
        </p:txBody>
      </p:sp>
      <p:sp>
        <p:nvSpPr>
          <p:cNvPr id="32" name="TextBox 31"/>
          <p:cNvSpPr txBox="1">
            <a:spLocks noChangeArrowheads="1"/>
          </p:cNvSpPr>
          <p:nvPr/>
        </p:nvSpPr>
        <p:spPr bwMode="auto">
          <a:xfrm>
            <a:off x="517525" y="3001958"/>
            <a:ext cx="2768600" cy="707886"/>
          </a:xfrm>
          <a:prstGeom prst="rect">
            <a:avLst/>
          </a:prstGeom>
          <a:solidFill>
            <a:schemeClr val="accent2"/>
          </a:solidFill>
          <a:ln w="9525">
            <a:solidFill>
              <a:schemeClr val="accent2"/>
            </a:solidFill>
            <a:miter lim="800000"/>
            <a:headEnd/>
            <a:tailEnd/>
          </a:ln>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rebuchet MS" charset="0"/>
                <a:ea typeface="MS PGothic" charset="-128"/>
                <a:cs typeface="Arial Unicode MS" charset="0"/>
              </a:rPr>
              <a:t>Income = $40,000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($3,333/</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t>
            </a:r>
          </a:p>
        </p:txBody>
      </p:sp>
      <p:sp>
        <p:nvSpPr>
          <p:cNvPr id="33" name="TextBox 32"/>
          <p:cNvSpPr txBox="1">
            <a:spLocks noChangeArrowheads="1"/>
          </p:cNvSpPr>
          <p:nvPr/>
        </p:nvSpPr>
        <p:spPr bwMode="auto">
          <a:xfrm>
            <a:off x="800101" y="4571972"/>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34" name="TextBox 33"/>
          <p:cNvSpPr txBox="1">
            <a:spLocks noChangeArrowheads="1"/>
          </p:cNvSpPr>
          <p:nvPr/>
        </p:nvSpPr>
        <p:spPr bwMode="auto">
          <a:xfrm>
            <a:off x="5794851" y="1688900"/>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35" name="TextBox 34"/>
          <p:cNvSpPr txBox="1">
            <a:spLocks noChangeArrowheads="1"/>
          </p:cNvSpPr>
          <p:nvPr/>
        </p:nvSpPr>
        <p:spPr bwMode="auto">
          <a:xfrm>
            <a:off x="5958463" y="242313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18441" name="TextBox 23"/>
          <p:cNvSpPr txBox="1">
            <a:spLocks noChangeArrowheads="1"/>
          </p:cNvSpPr>
          <p:nvPr/>
        </p:nvSpPr>
        <p:spPr bwMode="auto">
          <a:xfrm rot="20102383">
            <a:off x="3398337" y="3260837"/>
            <a:ext cx="2263248"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Accumulation</a:t>
            </a:r>
          </a:p>
        </p:txBody>
      </p:sp>
      <p:sp>
        <p:nvSpPr>
          <p:cNvPr id="39" name="TextBox 38"/>
          <p:cNvSpPr txBox="1">
            <a:spLocks noChangeArrowheads="1"/>
          </p:cNvSpPr>
          <p:nvPr/>
        </p:nvSpPr>
        <p:spPr bwMode="auto">
          <a:xfrm>
            <a:off x="5773439" y="1539328"/>
            <a:ext cx="1640837" cy="729061"/>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$94,928</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$7,910/</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41" name="Freeform 40"/>
          <p:cNvSpPr/>
          <p:nvPr/>
        </p:nvSpPr>
        <p:spPr bwMode="auto">
          <a:xfrm>
            <a:off x="5601643" y="3088700"/>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p:cNvSpPr/>
          <p:nvPr/>
        </p:nvSpPr>
        <p:spPr bwMode="auto">
          <a:xfrm>
            <a:off x="5591967" y="3938287"/>
            <a:ext cx="1893467" cy="70788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Independence #</a:t>
            </a:r>
          </a:p>
        </p:txBody>
      </p:sp>
      <p:sp>
        <p:nvSpPr>
          <p:cNvPr id="44" name="TextBox 43"/>
          <p:cNvSpPr txBox="1">
            <a:spLocks noChangeArrowheads="1"/>
          </p:cNvSpPr>
          <p:nvPr/>
        </p:nvSpPr>
        <p:spPr bwMode="auto">
          <a:xfrm>
            <a:off x="6074470" y="3221591"/>
            <a:ext cx="928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FIN #</a:t>
            </a:r>
          </a:p>
        </p:txBody>
      </p:sp>
      <p:sp>
        <p:nvSpPr>
          <p:cNvPr id="16" name="TextBox 15">
            <a:extLst>
              <a:ext uri="{FF2B5EF4-FFF2-40B4-BE49-F238E27FC236}">
                <a16:creationId xmlns:a16="http://schemas.microsoft.com/office/drawing/2014/main" id="{C594F3B6-34E4-B947-A635-F111778E8D03}"/>
              </a:ext>
            </a:extLst>
          </p:cNvPr>
          <p:cNvSpPr txBox="1">
            <a:spLocks noChangeArrowheads="1"/>
          </p:cNvSpPr>
          <p:nvPr/>
        </p:nvSpPr>
        <p:spPr bwMode="auto">
          <a:xfrm>
            <a:off x="10532234" y="180808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85</a:t>
            </a:r>
          </a:p>
        </p:txBody>
      </p:sp>
      <p:sp>
        <p:nvSpPr>
          <p:cNvPr id="17" name="TextBox 23">
            <a:extLst>
              <a:ext uri="{FF2B5EF4-FFF2-40B4-BE49-F238E27FC236}">
                <a16:creationId xmlns:a16="http://schemas.microsoft.com/office/drawing/2014/main" id="{4827CCC1-33B8-A44A-A26C-32796B2BB0FA}"/>
              </a:ext>
            </a:extLst>
          </p:cNvPr>
          <p:cNvSpPr txBox="1">
            <a:spLocks noChangeArrowheads="1"/>
          </p:cNvSpPr>
          <p:nvPr/>
        </p:nvSpPr>
        <p:spPr bwMode="auto">
          <a:xfrm rot="21415433">
            <a:off x="7886198" y="1516339"/>
            <a:ext cx="2079001"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Withdrawal</a:t>
            </a:r>
          </a:p>
        </p:txBody>
      </p:sp>
      <p:sp>
        <p:nvSpPr>
          <p:cNvPr id="18" name="TextBox 17">
            <a:extLst>
              <a:ext uri="{FF2B5EF4-FFF2-40B4-BE49-F238E27FC236}">
                <a16:creationId xmlns:a16="http://schemas.microsoft.com/office/drawing/2014/main" id="{F2C77D2B-5D6B-9F4D-A3FD-54CDB2CF7A41}"/>
              </a:ext>
            </a:extLst>
          </p:cNvPr>
          <p:cNvSpPr txBox="1">
            <a:spLocks noChangeArrowheads="1"/>
          </p:cNvSpPr>
          <p:nvPr/>
        </p:nvSpPr>
        <p:spPr bwMode="auto">
          <a:xfrm>
            <a:off x="10045700" y="1023545"/>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19" name="TextBox 18">
            <a:extLst>
              <a:ext uri="{FF2B5EF4-FFF2-40B4-BE49-F238E27FC236}">
                <a16:creationId xmlns:a16="http://schemas.microsoft.com/office/drawing/2014/main" id="{B125908E-31B5-BD4E-BEBF-17E80B91C289}"/>
              </a:ext>
            </a:extLst>
          </p:cNvPr>
          <p:cNvSpPr txBox="1">
            <a:spLocks noChangeArrowheads="1"/>
          </p:cNvSpPr>
          <p:nvPr/>
        </p:nvSpPr>
        <p:spPr bwMode="auto">
          <a:xfrm>
            <a:off x="9976089" y="1023545"/>
            <a:ext cx="1745522" cy="707886"/>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$155,550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$12,962/</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21" name="Rectangle 20">
            <a:extLst>
              <a:ext uri="{FF2B5EF4-FFF2-40B4-BE49-F238E27FC236}">
                <a16:creationId xmlns:a16="http://schemas.microsoft.com/office/drawing/2014/main" id="{A6F4149B-57C7-3C43-BFF5-D6313381411E}"/>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137702771"/>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circle(in)">
                                      <p:cBhvr>
                                        <p:cTn id="23" dur="20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in)">
                                      <p:cBhvr>
                                        <p:cTn id="37" dur="20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1"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strips(downLeft)">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animBg="1"/>
      <p:bldP spid="34" grpId="0" animBg="1"/>
      <p:bldP spid="39" grpId="0" animBg="1"/>
      <p:bldP spid="41" grpId="0" animBg="1"/>
      <p:bldP spid="42" grpId="0"/>
      <p:bldP spid="44" grpId="0"/>
      <p:bldP spid="44" grpId="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dirty="0">
                <a:latin typeface="+mn-lt"/>
                <a:ea typeface="Tahoma" panose="020B0604030504040204" pitchFamily="34" charset="0"/>
                <a:cs typeface="Tahoma" panose="020B0604030504040204" pitchFamily="34" charset="0"/>
              </a:rPr>
              <a:t>Setting </a:t>
            </a:r>
            <a:r>
              <a:rPr lang="en-US" altLang="en-US" sz="5400" b="1" i="1" dirty="0">
                <a:latin typeface="+mn-lt"/>
                <a:ea typeface="Tahoma" panose="020B0604030504040204" pitchFamily="34" charset="0"/>
                <a:cs typeface="Tahoma" panose="020B0604030504040204" pitchFamily="34" charset="0"/>
              </a:rPr>
              <a:t>Your</a:t>
            </a:r>
            <a:r>
              <a:rPr lang="en-US" altLang="en-US" sz="5400" b="1" dirty="0">
                <a:latin typeface="+mn-lt"/>
                <a:ea typeface="Tahoma" panose="020B0604030504040204" pitchFamily="34" charset="0"/>
                <a:cs typeface="Tahoma" panose="020B0604030504040204" pitchFamily="34" charset="0"/>
              </a:rPr>
              <a:t> FIN#</a:t>
            </a:r>
          </a:p>
        </p:txBody>
      </p:sp>
      <p:sp>
        <p:nvSpPr>
          <p:cNvPr id="20" name="Freeform 19"/>
          <p:cNvSpPr/>
          <p:nvPr/>
        </p:nvSpPr>
        <p:spPr>
          <a:xfrm>
            <a:off x="1073021" y="1899260"/>
            <a:ext cx="9459213" cy="2570460"/>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p:cNvSpPr txBox="1">
            <a:spLocks noChangeArrowheads="1"/>
          </p:cNvSpPr>
          <p:nvPr/>
        </p:nvSpPr>
        <p:spPr bwMode="auto">
          <a:xfrm>
            <a:off x="486276" y="2508403"/>
            <a:ext cx="2318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sng" strike="noStrike" kern="1200" cap="none" spc="0" normalizeH="0" baseline="0" noProof="0" dirty="0">
                <a:ln>
                  <a:noFill/>
                </a:ln>
                <a:solidFill>
                  <a:prstClr val="black"/>
                </a:solidFill>
                <a:effectLst/>
                <a:uLnTx/>
                <a:uFillTx/>
                <a:latin typeface="Trebuchet MS" charset="0"/>
                <a:ea typeface="MS PGothic" charset="-128"/>
                <a:cs typeface="Arial Unicode MS" charset="0"/>
              </a:rPr>
              <a:t>Inflation = 2.5%</a:t>
            </a:r>
          </a:p>
        </p:txBody>
      </p:sp>
      <p:sp>
        <p:nvSpPr>
          <p:cNvPr id="32" name="TextBox 31"/>
          <p:cNvSpPr txBox="1">
            <a:spLocks noChangeArrowheads="1"/>
          </p:cNvSpPr>
          <p:nvPr/>
        </p:nvSpPr>
        <p:spPr bwMode="auto">
          <a:xfrm>
            <a:off x="517525" y="3001958"/>
            <a:ext cx="2768600" cy="707886"/>
          </a:xfrm>
          <a:prstGeom prst="rect">
            <a:avLst/>
          </a:prstGeom>
          <a:solidFill>
            <a:schemeClr val="accent2"/>
          </a:solidFill>
          <a:ln w="9525">
            <a:solidFill>
              <a:schemeClr val="accent2"/>
            </a:solidFill>
            <a:miter lim="800000"/>
            <a:headEnd/>
            <a:tailEnd/>
          </a:ln>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rebuchet MS" charset="0"/>
                <a:ea typeface="MS PGothic" charset="-128"/>
                <a:cs typeface="Arial Unicode MS" charset="0"/>
              </a:rPr>
              <a:t>Income = $40,000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($3,333/</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t>
            </a:r>
          </a:p>
        </p:txBody>
      </p:sp>
      <p:sp>
        <p:nvSpPr>
          <p:cNvPr id="33" name="TextBox 32"/>
          <p:cNvSpPr txBox="1">
            <a:spLocks noChangeArrowheads="1"/>
          </p:cNvSpPr>
          <p:nvPr/>
        </p:nvSpPr>
        <p:spPr bwMode="auto">
          <a:xfrm>
            <a:off x="800101" y="4571972"/>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34" name="TextBox 33"/>
          <p:cNvSpPr txBox="1">
            <a:spLocks noChangeArrowheads="1"/>
          </p:cNvSpPr>
          <p:nvPr/>
        </p:nvSpPr>
        <p:spPr bwMode="auto">
          <a:xfrm>
            <a:off x="5794851" y="1688900"/>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35" name="TextBox 34"/>
          <p:cNvSpPr txBox="1">
            <a:spLocks noChangeArrowheads="1"/>
          </p:cNvSpPr>
          <p:nvPr/>
        </p:nvSpPr>
        <p:spPr bwMode="auto">
          <a:xfrm>
            <a:off x="5958463" y="242313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18441" name="TextBox 23"/>
          <p:cNvSpPr txBox="1">
            <a:spLocks noChangeArrowheads="1"/>
          </p:cNvSpPr>
          <p:nvPr/>
        </p:nvSpPr>
        <p:spPr bwMode="auto">
          <a:xfrm rot="20102383">
            <a:off x="3398337" y="3260837"/>
            <a:ext cx="2263248"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Accumulation</a:t>
            </a:r>
          </a:p>
        </p:txBody>
      </p:sp>
      <p:sp>
        <p:nvSpPr>
          <p:cNvPr id="39" name="TextBox 38"/>
          <p:cNvSpPr txBox="1">
            <a:spLocks noChangeArrowheads="1"/>
          </p:cNvSpPr>
          <p:nvPr/>
        </p:nvSpPr>
        <p:spPr bwMode="auto">
          <a:xfrm>
            <a:off x="5773439" y="1539328"/>
            <a:ext cx="1640837" cy="729061"/>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$94,928</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$7,910/</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41" name="Freeform 40"/>
          <p:cNvSpPr/>
          <p:nvPr/>
        </p:nvSpPr>
        <p:spPr bwMode="auto">
          <a:xfrm>
            <a:off x="5601643" y="3088700"/>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p:cNvSpPr/>
          <p:nvPr/>
        </p:nvSpPr>
        <p:spPr bwMode="auto">
          <a:xfrm>
            <a:off x="5591967" y="3938287"/>
            <a:ext cx="1893467" cy="70788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Independence #</a:t>
            </a:r>
          </a:p>
        </p:txBody>
      </p:sp>
      <p:sp>
        <p:nvSpPr>
          <p:cNvPr id="44" name="TextBox 43"/>
          <p:cNvSpPr txBox="1">
            <a:spLocks noChangeArrowheads="1"/>
          </p:cNvSpPr>
          <p:nvPr/>
        </p:nvSpPr>
        <p:spPr bwMode="auto">
          <a:xfrm>
            <a:off x="5700412" y="3257436"/>
            <a:ext cx="1861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$1,239,137</a:t>
            </a:r>
          </a:p>
        </p:txBody>
      </p:sp>
      <p:sp>
        <p:nvSpPr>
          <p:cNvPr id="16" name="TextBox 15">
            <a:extLst>
              <a:ext uri="{FF2B5EF4-FFF2-40B4-BE49-F238E27FC236}">
                <a16:creationId xmlns:a16="http://schemas.microsoft.com/office/drawing/2014/main" id="{C594F3B6-34E4-B947-A635-F111778E8D03}"/>
              </a:ext>
            </a:extLst>
          </p:cNvPr>
          <p:cNvSpPr txBox="1">
            <a:spLocks noChangeArrowheads="1"/>
          </p:cNvSpPr>
          <p:nvPr/>
        </p:nvSpPr>
        <p:spPr bwMode="auto">
          <a:xfrm>
            <a:off x="10532234" y="180808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85</a:t>
            </a:r>
          </a:p>
        </p:txBody>
      </p:sp>
      <p:sp>
        <p:nvSpPr>
          <p:cNvPr id="17" name="TextBox 23">
            <a:extLst>
              <a:ext uri="{FF2B5EF4-FFF2-40B4-BE49-F238E27FC236}">
                <a16:creationId xmlns:a16="http://schemas.microsoft.com/office/drawing/2014/main" id="{4827CCC1-33B8-A44A-A26C-32796B2BB0FA}"/>
              </a:ext>
            </a:extLst>
          </p:cNvPr>
          <p:cNvSpPr txBox="1">
            <a:spLocks noChangeArrowheads="1"/>
          </p:cNvSpPr>
          <p:nvPr/>
        </p:nvSpPr>
        <p:spPr bwMode="auto">
          <a:xfrm rot="21415433">
            <a:off x="7886198" y="1516339"/>
            <a:ext cx="2079001"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err="1">
                <a:ln>
                  <a:noFill/>
                </a:ln>
                <a:solidFill>
                  <a:srgbClr val="CC0000"/>
                </a:solidFill>
                <a:effectLst/>
                <a:uLnTx/>
                <a:uFillTx/>
                <a:latin typeface="Trebuchet MS" charset="0"/>
                <a:ea typeface="MS PGothic" charset="-128"/>
                <a:cs typeface="Arial Unicode MS" charset="0"/>
              </a:rPr>
              <a:t>Withdrawl</a:t>
            </a:r>
            <a:endPar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endParaRPr>
          </a:p>
        </p:txBody>
      </p:sp>
      <p:sp>
        <p:nvSpPr>
          <p:cNvPr id="18" name="TextBox 17">
            <a:extLst>
              <a:ext uri="{FF2B5EF4-FFF2-40B4-BE49-F238E27FC236}">
                <a16:creationId xmlns:a16="http://schemas.microsoft.com/office/drawing/2014/main" id="{F2C77D2B-5D6B-9F4D-A3FD-54CDB2CF7A41}"/>
              </a:ext>
            </a:extLst>
          </p:cNvPr>
          <p:cNvSpPr txBox="1">
            <a:spLocks noChangeArrowheads="1"/>
          </p:cNvSpPr>
          <p:nvPr/>
        </p:nvSpPr>
        <p:spPr bwMode="auto">
          <a:xfrm>
            <a:off x="10045700" y="1023545"/>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19" name="TextBox 18">
            <a:extLst>
              <a:ext uri="{FF2B5EF4-FFF2-40B4-BE49-F238E27FC236}">
                <a16:creationId xmlns:a16="http://schemas.microsoft.com/office/drawing/2014/main" id="{B125908E-31B5-BD4E-BEBF-17E80B91C289}"/>
              </a:ext>
            </a:extLst>
          </p:cNvPr>
          <p:cNvSpPr txBox="1">
            <a:spLocks noChangeArrowheads="1"/>
          </p:cNvSpPr>
          <p:nvPr/>
        </p:nvSpPr>
        <p:spPr bwMode="auto">
          <a:xfrm>
            <a:off x="9976089" y="1023545"/>
            <a:ext cx="1745522" cy="707886"/>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$155,550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$12,962/</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2" name="TextBox 1">
            <a:extLst>
              <a:ext uri="{FF2B5EF4-FFF2-40B4-BE49-F238E27FC236}">
                <a16:creationId xmlns:a16="http://schemas.microsoft.com/office/drawing/2014/main" id="{69581E95-6168-4241-BBD3-7D35B02C0A47}"/>
              </a:ext>
            </a:extLst>
          </p:cNvPr>
          <p:cNvSpPr txBox="1"/>
          <p:nvPr/>
        </p:nvSpPr>
        <p:spPr>
          <a:xfrm>
            <a:off x="7768149" y="3666302"/>
            <a:ext cx="466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cxnSp>
        <p:nvCxnSpPr>
          <p:cNvPr id="5" name="Straight Arrow Connector 4">
            <a:extLst>
              <a:ext uri="{FF2B5EF4-FFF2-40B4-BE49-F238E27FC236}">
                <a16:creationId xmlns:a16="http://schemas.microsoft.com/office/drawing/2014/main" id="{FFF34953-62F1-5942-80EB-3453C20C4620}"/>
              </a:ext>
            </a:extLst>
          </p:cNvPr>
          <p:cNvCxnSpPr>
            <a:cxnSpLocks/>
          </p:cNvCxnSpPr>
          <p:nvPr/>
        </p:nvCxnSpPr>
        <p:spPr>
          <a:xfrm flipV="1">
            <a:off x="7220525" y="1899260"/>
            <a:ext cx="1262062" cy="1102699"/>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39CCF4B-B4BC-1C42-9C8E-28CD00207DC2}"/>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3561740106"/>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par>
                                <p:cTn id="15" presetID="6" presetClass="emph" presetSubtype="0" fill="hold" grpId="0" nodeType="withEffect">
                                  <p:stCondLst>
                                    <p:cond delay="0"/>
                                  </p:stCondLst>
                                  <p:childTnLst>
                                    <p:animScale>
                                      <p:cBhvr>
                                        <p:cTn id="16" dur="2000" fill="hold"/>
                                        <p:tgtEl>
                                          <p:spTgt spid="31"/>
                                        </p:tgtEl>
                                      </p:cBhvr>
                                      <p:by x="150000" y="15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circle(in)">
                                      <p:cBhvr>
                                        <p:cTn id="43" dur="20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1"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strips(downLeft)">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animBg="1"/>
      <p:bldP spid="34" grpId="0" animBg="1"/>
      <p:bldP spid="39" grpId="0" animBg="1"/>
      <p:bldP spid="41" grpId="0" animBg="1"/>
      <p:bldP spid="42" grpId="0"/>
      <p:bldP spid="44" grpId="0"/>
      <p:bldP spid="44" grpId="1"/>
      <p:bldP spid="18" grpId="0" animBg="1"/>
      <p:bldP spid="19"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5B39-9643-48C4-B47C-2C9014A365E5}"/>
              </a:ext>
            </a:extLst>
          </p:cNvPr>
          <p:cNvSpPr>
            <a:spLocks noGrp="1"/>
          </p:cNvSpPr>
          <p:nvPr>
            <p:ph type="title"/>
          </p:nvPr>
        </p:nvSpPr>
        <p:spPr/>
        <p:txBody>
          <a:bodyPr>
            <a:normAutofit/>
          </a:bodyPr>
          <a:lstStyle/>
          <a:p>
            <a:pPr algn="ctr"/>
            <a:r>
              <a:rPr lang="en-US" b="1" dirty="0"/>
              <a:t>You </a:t>
            </a:r>
            <a:r>
              <a:rPr lang="en-US" b="1" dirty="0">
                <a:highlight>
                  <a:srgbClr val="FFFF00"/>
                </a:highlight>
              </a:rPr>
              <a:t>need three things </a:t>
            </a:r>
            <a:r>
              <a:rPr lang="en-US" b="1" dirty="0"/>
              <a:t>to become </a:t>
            </a:r>
            <a:br>
              <a:rPr lang="en-US" b="1" dirty="0"/>
            </a:br>
            <a:r>
              <a:rPr lang="en-US" b="1" u="sng" dirty="0"/>
              <a:t>Financially independent…….</a:t>
            </a:r>
          </a:p>
        </p:txBody>
      </p:sp>
      <p:sp>
        <p:nvSpPr>
          <p:cNvPr id="3" name="Content Placeholder 2">
            <a:extLst>
              <a:ext uri="{FF2B5EF4-FFF2-40B4-BE49-F238E27FC236}">
                <a16:creationId xmlns:a16="http://schemas.microsoft.com/office/drawing/2014/main" id="{80EDB43C-67B3-4C78-B5AD-82E213F4BF51}"/>
              </a:ext>
            </a:extLst>
          </p:cNvPr>
          <p:cNvSpPr>
            <a:spLocks noGrp="1"/>
          </p:cNvSpPr>
          <p:nvPr>
            <p:ph idx="1"/>
          </p:nvPr>
        </p:nvSpPr>
        <p:spPr>
          <a:xfrm>
            <a:off x="1519270" y="1763366"/>
            <a:ext cx="9153460" cy="4869180"/>
          </a:xfrm>
        </p:spPr>
        <p:txBody>
          <a:bodyPr>
            <a:normAutofit fontScale="92500"/>
          </a:bodyPr>
          <a:lstStyle/>
          <a:p>
            <a:pPr marL="0" indent="0">
              <a:buNone/>
            </a:pPr>
            <a:r>
              <a:rPr lang="en-US" dirty="0"/>
              <a:t>1. </a:t>
            </a:r>
            <a:r>
              <a:rPr lang="en-US" b="1" dirty="0"/>
              <a:t>Time.         </a:t>
            </a:r>
            <a:r>
              <a:rPr lang="en-US" b="1" dirty="0">
                <a:solidFill>
                  <a:srgbClr val="0070C0"/>
                </a:solidFill>
              </a:rPr>
              <a:t>If you have Lots of time!</a:t>
            </a:r>
          </a:p>
          <a:p>
            <a:pPr marL="0" indent="0">
              <a:buNone/>
            </a:pPr>
            <a:r>
              <a:rPr lang="en-US" dirty="0"/>
              <a:t>2.</a:t>
            </a:r>
            <a:r>
              <a:rPr lang="en-US" b="1" dirty="0"/>
              <a:t>Money</a:t>
            </a:r>
            <a:r>
              <a:rPr lang="en-US" dirty="0"/>
              <a:t>.                  </a:t>
            </a:r>
            <a:r>
              <a:rPr lang="en-US" b="1" dirty="0">
                <a:solidFill>
                  <a:srgbClr val="00B050"/>
                </a:solidFill>
              </a:rPr>
              <a:t>You need A little money!</a:t>
            </a:r>
          </a:p>
          <a:p>
            <a:pPr marL="0" indent="0">
              <a:buNone/>
            </a:pPr>
            <a:r>
              <a:rPr lang="en-US" dirty="0"/>
              <a:t>3.</a:t>
            </a:r>
            <a:r>
              <a:rPr lang="en-US" b="1" dirty="0"/>
              <a:t>Rate of return.               </a:t>
            </a:r>
            <a:r>
              <a:rPr lang="en-US" b="1" dirty="0">
                <a:solidFill>
                  <a:srgbClr val="FF0000"/>
                </a:solidFill>
              </a:rPr>
              <a:t>Small Rate of return!</a:t>
            </a:r>
          </a:p>
          <a:p>
            <a:pPr marL="0" indent="0">
              <a:buNone/>
            </a:pPr>
            <a:endParaRPr lang="en-US" b="1" dirty="0">
              <a:solidFill>
                <a:srgbClr val="FF0000"/>
              </a:solidFill>
            </a:endParaRPr>
          </a:p>
          <a:p>
            <a:pPr marL="0" indent="0">
              <a:buNone/>
            </a:pPr>
            <a:r>
              <a:rPr lang="en-US" b="1" dirty="0">
                <a:solidFill>
                  <a:srgbClr val="FF0000"/>
                </a:solidFill>
              </a:rPr>
              <a:t>      Shortage of time!</a:t>
            </a:r>
          </a:p>
          <a:p>
            <a:pPr marL="0" indent="0">
              <a:buNone/>
            </a:pPr>
            <a:r>
              <a:rPr lang="en-US" b="1" dirty="0">
                <a:solidFill>
                  <a:srgbClr val="FF0000"/>
                </a:solidFill>
              </a:rPr>
              <a:t>                        A lot of Money!</a:t>
            </a:r>
          </a:p>
          <a:p>
            <a:pPr marL="0" indent="0">
              <a:buNone/>
            </a:pPr>
            <a:r>
              <a:rPr lang="en-US" b="1" dirty="0">
                <a:solidFill>
                  <a:srgbClr val="FF0000"/>
                </a:solidFill>
              </a:rPr>
              <a:t>                                       </a:t>
            </a:r>
            <a:r>
              <a:rPr lang="en-US" b="1" dirty="0" err="1">
                <a:solidFill>
                  <a:srgbClr val="FF0000"/>
                </a:solidFill>
              </a:rPr>
              <a:t>Highy</a:t>
            </a:r>
            <a:r>
              <a:rPr lang="en-US" b="1" dirty="0">
                <a:solidFill>
                  <a:srgbClr val="FF0000"/>
                </a:solidFill>
              </a:rPr>
              <a:t> rate of return</a:t>
            </a:r>
          </a:p>
          <a:p>
            <a:pPr marL="0" indent="0">
              <a:buNone/>
            </a:pPr>
            <a:endParaRPr lang="en-US" sz="2200" b="1" i="1" dirty="0">
              <a:latin typeface="Apple Braille" pitchFamily="2" charset="0"/>
            </a:endParaRPr>
          </a:p>
          <a:p>
            <a:pPr marL="0" indent="0">
              <a:buNone/>
            </a:pPr>
            <a:r>
              <a:rPr lang="en-US" sz="6000" b="1" i="1" dirty="0">
                <a:latin typeface="Apple Braille" pitchFamily="2" charset="0"/>
              </a:rPr>
              <a:t>These are the facts of life!</a:t>
            </a:r>
          </a:p>
        </p:txBody>
      </p:sp>
    </p:spTree>
    <p:extLst>
      <p:ext uri="{BB962C8B-B14F-4D97-AF65-F5344CB8AC3E}">
        <p14:creationId xmlns:p14="http://schemas.microsoft.com/office/powerpoint/2010/main" val="4257822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i="1" dirty="0">
                <a:latin typeface="+mn-lt"/>
                <a:ea typeface="Tahoma" panose="020B0604030504040204" pitchFamily="34" charset="0"/>
                <a:cs typeface="Tahoma" panose="020B0604030504040204" pitchFamily="34" charset="0"/>
              </a:rPr>
              <a:t>Accumulating Your</a:t>
            </a:r>
            <a:r>
              <a:rPr lang="en-US" altLang="en-US" sz="5400" b="1" dirty="0">
                <a:latin typeface="+mn-lt"/>
                <a:ea typeface="Tahoma" panose="020B0604030504040204" pitchFamily="34" charset="0"/>
                <a:cs typeface="Tahoma" panose="020B0604030504040204" pitchFamily="34" charset="0"/>
              </a:rPr>
              <a:t> FIN#</a:t>
            </a:r>
          </a:p>
        </p:txBody>
      </p:sp>
      <p:sp>
        <p:nvSpPr>
          <p:cNvPr id="20" name="Freeform 19"/>
          <p:cNvSpPr/>
          <p:nvPr/>
        </p:nvSpPr>
        <p:spPr>
          <a:xfrm>
            <a:off x="1073021" y="1442044"/>
            <a:ext cx="10428417" cy="1842850"/>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a:spLocks noChangeArrowheads="1"/>
          </p:cNvSpPr>
          <p:nvPr/>
        </p:nvSpPr>
        <p:spPr bwMode="auto">
          <a:xfrm>
            <a:off x="700088" y="3429000"/>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35" name="TextBox 34"/>
          <p:cNvSpPr txBox="1">
            <a:spLocks noChangeArrowheads="1"/>
          </p:cNvSpPr>
          <p:nvPr/>
        </p:nvSpPr>
        <p:spPr bwMode="auto">
          <a:xfrm>
            <a:off x="8057658" y="1895859"/>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18441" name="TextBox 23"/>
          <p:cNvSpPr txBox="1">
            <a:spLocks noChangeArrowheads="1"/>
          </p:cNvSpPr>
          <p:nvPr/>
        </p:nvSpPr>
        <p:spPr bwMode="auto">
          <a:xfrm rot="20617712">
            <a:off x="4026672" y="2158510"/>
            <a:ext cx="2263248"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Accumulation</a:t>
            </a:r>
          </a:p>
        </p:txBody>
      </p:sp>
      <p:sp>
        <p:nvSpPr>
          <p:cNvPr id="41" name="Freeform 40"/>
          <p:cNvSpPr/>
          <p:nvPr/>
        </p:nvSpPr>
        <p:spPr bwMode="auto">
          <a:xfrm>
            <a:off x="9329396" y="1727421"/>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p:cNvSpPr/>
          <p:nvPr/>
        </p:nvSpPr>
        <p:spPr bwMode="auto">
          <a:xfrm>
            <a:off x="9319720" y="2577008"/>
            <a:ext cx="1893467" cy="70788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Independence #</a:t>
            </a:r>
          </a:p>
        </p:txBody>
      </p:sp>
      <p:sp>
        <p:nvSpPr>
          <p:cNvPr id="44" name="TextBox 43"/>
          <p:cNvSpPr txBox="1">
            <a:spLocks noChangeArrowheads="1"/>
          </p:cNvSpPr>
          <p:nvPr/>
        </p:nvSpPr>
        <p:spPr bwMode="auto">
          <a:xfrm>
            <a:off x="9428165" y="1896157"/>
            <a:ext cx="1861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$1,239,137</a:t>
            </a:r>
          </a:p>
        </p:txBody>
      </p:sp>
      <p:grpSp>
        <p:nvGrpSpPr>
          <p:cNvPr id="21" name="Group 4">
            <a:extLst>
              <a:ext uri="{FF2B5EF4-FFF2-40B4-BE49-F238E27FC236}">
                <a16:creationId xmlns:a16="http://schemas.microsoft.com/office/drawing/2014/main" id="{13B4CFEE-18E7-B84C-9D35-58DF0528C5C4}"/>
              </a:ext>
            </a:extLst>
          </p:cNvPr>
          <p:cNvGrpSpPr>
            <a:grpSpLocks/>
          </p:cNvGrpSpPr>
          <p:nvPr/>
        </p:nvGrpSpPr>
        <p:grpSpPr bwMode="auto">
          <a:xfrm>
            <a:off x="599981" y="5046973"/>
            <a:ext cx="1428750" cy="566738"/>
            <a:chOff x="652329" y="5066949"/>
            <a:chExt cx="1428462" cy="566709"/>
          </a:xfrm>
        </p:grpSpPr>
        <p:sp>
          <p:nvSpPr>
            <p:cNvPr id="22" name="Freeform 21">
              <a:extLst>
                <a:ext uri="{FF2B5EF4-FFF2-40B4-BE49-F238E27FC236}">
                  <a16:creationId xmlns:a16="http://schemas.microsoft.com/office/drawing/2014/main" id="{A1B40D25-53C7-6147-8F0B-4CEF445A9525}"/>
                </a:ext>
              </a:extLst>
            </p:cNvPr>
            <p:cNvSpPr/>
            <p:nvPr/>
          </p:nvSpPr>
          <p:spPr>
            <a:xfrm>
              <a:off x="652329" y="5066949"/>
              <a:ext cx="1428462" cy="566709"/>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ln w="98425"/>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
              <a:extLst>
                <a:ext uri="{FF2B5EF4-FFF2-40B4-BE49-F238E27FC236}">
                  <a16:creationId xmlns:a16="http://schemas.microsoft.com/office/drawing/2014/main" id="{360AB17D-9FCE-F74A-86FB-7124CD863B1E}"/>
                </a:ext>
              </a:extLst>
            </p:cNvPr>
            <p:cNvSpPr txBox="1">
              <a:spLocks noChangeArrowheads="1"/>
            </p:cNvSpPr>
            <p:nvPr/>
          </p:nvSpPr>
          <p:spPr bwMode="auto">
            <a:xfrm>
              <a:off x="714193" y="5111884"/>
              <a:ext cx="1183099" cy="40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$10,000</a:t>
              </a:r>
            </a:p>
          </p:txBody>
        </p:sp>
      </p:grpSp>
      <p:sp>
        <p:nvSpPr>
          <p:cNvPr id="24" name="Rectangle 26">
            <a:extLst>
              <a:ext uri="{FF2B5EF4-FFF2-40B4-BE49-F238E27FC236}">
                <a16:creationId xmlns:a16="http://schemas.microsoft.com/office/drawing/2014/main" id="{034FFFA4-9468-B84E-8787-9A306977C044}"/>
              </a:ext>
            </a:extLst>
          </p:cNvPr>
          <p:cNvSpPr>
            <a:spLocks noChangeArrowheads="1"/>
          </p:cNvSpPr>
          <p:nvPr/>
        </p:nvSpPr>
        <p:spPr bwMode="auto">
          <a:xfrm>
            <a:off x="5943601" y="4324351"/>
            <a:ext cx="69570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Trebuchet MS" charset="0"/>
                <a:ea typeface="MS PGothic" charset="-128"/>
                <a:cs typeface="Arial Unicode MS" charset="0"/>
              </a:rPr>
              <a:t>3 %</a:t>
            </a:r>
            <a:endParaRPr kumimoji="0" lang="en-US" altLang="en-US" sz="2800" b="0" i="0" u="none" strike="noStrike" kern="1200" cap="none" spc="0" normalizeH="0" baseline="0" noProof="0" dirty="0">
              <a:ln>
                <a:noFill/>
              </a:ln>
              <a:solidFill>
                <a:srgbClr val="FF0000"/>
              </a:solidFill>
              <a:effectLst/>
              <a:uLnTx/>
              <a:uFillTx/>
              <a:latin typeface="Trebuchet MS" charset="0"/>
              <a:ea typeface="MS PGothic" charset="-128"/>
              <a:cs typeface="Arial Unicode MS" charset="0"/>
            </a:endParaRPr>
          </a:p>
        </p:txBody>
      </p:sp>
      <p:sp>
        <p:nvSpPr>
          <p:cNvPr id="25" name="Rectangle 27">
            <a:extLst>
              <a:ext uri="{FF2B5EF4-FFF2-40B4-BE49-F238E27FC236}">
                <a16:creationId xmlns:a16="http://schemas.microsoft.com/office/drawing/2014/main" id="{8D79BB60-9B72-F34A-86AA-99F1E6E6B8A9}"/>
              </a:ext>
            </a:extLst>
          </p:cNvPr>
          <p:cNvSpPr>
            <a:spLocks noChangeArrowheads="1"/>
          </p:cNvSpPr>
          <p:nvPr/>
        </p:nvSpPr>
        <p:spPr bwMode="auto">
          <a:xfrm>
            <a:off x="7696201" y="4329114"/>
            <a:ext cx="69570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Trebuchet MS" charset="0"/>
                <a:ea typeface="MS PGothic" charset="-128"/>
                <a:cs typeface="Arial Unicode MS" charset="0"/>
              </a:rPr>
              <a:t>6 %</a:t>
            </a:r>
            <a:endParaRPr kumimoji="0" lang="en-US" altLang="en-US" sz="2800" b="0" i="0" u="none" strike="noStrike" kern="1200" cap="none" spc="0" normalizeH="0" baseline="0" noProof="0" dirty="0">
              <a:ln>
                <a:noFill/>
              </a:ln>
              <a:solidFill>
                <a:srgbClr val="FF0000"/>
              </a:solidFill>
              <a:effectLst/>
              <a:uLnTx/>
              <a:uFillTx/>
              <a:latin typeface="Trebuchet MS" charset="0"/>
              <a:ea typeface="MS PGothic" charset="-128"/>
              <a:cs typeface="Arial Unicode MS" charset="0"/>
            </a:endParaRPr>
          </a:p>
        </p:txBody>
      </p:sp>
      <p:sp>
        <p:nvSpPr>
          <p:cNvPr id="26" name="Rectangle 28">
            <a:extLst>
              <a:ext uri="{FF2B5EF4-FFF2-40B4-BE49-F238E27FC236}">
                <a16:creationId xmlns:a16="http://schemas.microsoft.com/office/drawing/2014/main" id="{71DF32FE-EFD7-DE4E-BD28-1B6327FD9E1D}"/>
              </a:ext>
            </a:extLst>
          </p:cNvPr>
          <p:cNvSpPr>
            <a:spLocks noChangeArrowheads="1"/>
          </p:cNvSpPr>
          <p:nvPr/>
        </p:nvSpPr>
        <p:spPr bwMode="auto">
          <a:xfrm>
            <a:off x="9486912" y="4329114"/>
            <a:ext cx="69570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Trebuchet MS" charset="0"/>
                <a:ea typeface="MS PGothic" charset="-128"/>
                <a:cs typeface="Arial Unicode MS" charset="0"/>
              </a:rPr>
              <a:t>9 %</a:t>
            </a:r>
            <a:endParaRPr kumimoji="0" lang="en-US" altLang="en-US" sz="2800" b="0" i="0" u="none" strike="noStrike" kern="1200" cap="none" spc="0" normalizeH="0" baseline="0" noProof="0" dirty="0">
              <a:ln>
                <a:noFill/>
              </a:ln>
              <a:solidFill>
                <a:srgbClr val="FF0000"/>
              </a:solidFill>
              <a:effectLst/>
              <a:uLnTx/>
              <a:uFillTx/>
              <a:latin typeface="Trebuchet MS" charset="0"/>
              <a:ea typeface="MS PGothic" charset="-128"/>
              <a:cs typeface="Arial Unicode MS" charset="0"/>
            </a:endParaRPr>
          </a:p>
        </p:txBody>
      </p:sp>
      <p:grpSp>
        <p:nvGrpSpPr>
          <p:cNvPr id="27" name="Group 5">
            <a:extLst>
              <a:ext uri="{FF2B5EF4-FFF2-40B4-BE49-F238E27FC236}">
                <a16:creationId xmlns:a16="http://schemas.microsoft.com/office/drawing/2014/main" id="{A1933C63-4D03-6447-ABB5-1A4794701111}"/>
              </a:ext>
            </a:extLst>
          </p:cNvPr>
          <p:cNvGrpSpPr>
            <a:grpSpLocks/>
          </p:cNvGrpSpPr>
          <p:nvPr/>
        </p:nvGrpSpPr>
        <p:grpSpPr bwMode="auto">
          <a:xfrm>
            <a:off x="2352296" y="4122839"/>
            <a:ext cx="3292854" cy="1071214"/>
            <a:chOff x="2256442" y="4075054"/>
            <a:chExt cx="1864607" cy="1220854"/>
          </a:xfrm>
        </p:grpSpPr>
        <p:sp>
          <p:nvSpPr>
            <p:cNvPr id="28" name="Line 29">
              <a:extLst>
                <a:ext uri="{FF2B5EF4-FFF2-40B4-BE49-F238E27FC236}">
                  <a16:creationId xmlns:a16="http://schemas.microsoft.com/office/drawing/2014/main" id="{9026373F-1789-504D-A8F8-56FD88E0FF0A}"/>
                </a:ext>
              </a:extLst>
            </p:cNvPr>
            <p:cNvSpPr>
              <a:spLocks noChangeShapeType="1"/>
            </p:cNvSpPr>
            <p:nvPr/>
          </p:nvSpPr>
          <p:spPr bwMode="auto">
            <a:xfrm flipV="1">
              <a:off x="2256442" y="5012200"/>
              <a:ext cx="1864607" cy="28370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 Box 30">
              <a:extLst>
                <a:ext uri="{FF2B5EF4-FFF2-40B4-BE49-F238E27FC236}">
                  <a16:creationId xmlns:a16="http://schemas.microsoft.com/office/drawing/2014/main" id="{BA62708C-F96E-E643-A494-BCBD27CE29B2}"/>
                </a:ext>
              </a:extLst>
            </p:cNvPr>
            <p:cNvSpPr txBox="1">
              <a:spLocks noChangeArrowheads="1"/>
            </p:cNvSpPr>
            <p:nvPr/>
          </p:nvSpPr>
          <p:spPr bwMode="auto">
            <a:xfrm>
              <a:off x="2567769" y="4075054"/>
              <a:ext cx="1219200" cy="1157543"/>
            </a:xfrm>
            <a:prstGeom prst="rect">
              <a:avLst/>
            </a:prstGeom>
            <a:solidFill>
              <a:srgbClr val="000000"/>
            </a:solidFill>
            <a:ln>
              <a:noFill/>
            </a:ln>
          </p:spPr>
          <p:txBody>
            <a:bodyPr>
              <a:spAutoFit/>
            </a:bodyPr>
            <a:lstStyle>
              <a:lvl1pPr>
                <a:defRPr sz="2400" b="1">
                  <a:solidFill>
                    <a:schemeClr val="tx1"/>
                  </a:solidFill>
                  <a:latin typeface="Times New Roman" charset="0"/>
                  <a:ea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charset="0"/>
                  <a:ea typeface="ＭＳ Ｐゴシック" charset="0"/>
                  <a:cs typeface="MS PGothic" charset="0"/>
                </a:rPr>
                <a:t>Add  no more 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charset="0"/>
                  <a:ea typeface="ＭＳ Ｐゴシック" charset="0"/>
                  <a:cs typeface="MS PGothic" charset="0"/>
                </a:rPr>
                <a:t>For 35 Years</a:t>
              </a:r>
            </a:p>
          </p:txBody>
        </p:sp>
      </p:grpSp>
      <p:sp>
        <p:nvSpPr>
          <p:cNvPr id="30" name="Text Box 31">
            <a:extLst>
              <a:ext uri="{FF2B5EF4-FFF2-40B4-BE49-F238E27FC236}">
                <a16:creationId xmlns:a16="http://schemas.microsoft.com/office/drawing/2014/main" id="{21726435-F88E-1F4D-A401-7B892F708DA1}"/>
              </a:ext>
            </a:extLst>
          </p:cNvPr>
          <p:cNvSpPr txBox="1">
            <a:spLocks noChangeArrowheads="1"/>
          </p:cNvSpPr>
          <p:nvPr/>
        </p:nvSpPr>
        <p:spPr bwMode="auto">
          <a:xfrm>
            <a:off x="5791201" y="4860926"/>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$28,138</a:t>
            </a:r>
          </a:p>
        </p:txBody>
      </p:sp>
      <p:sp>
        <p:nvSpPr>
          <p:cNvPr id="36" name="Text Box 32">
            <a:extLst>
              <a:ext uri="{FF2B5EF4-FFF2-40B4-BE49-F238E27FC236}">
                <a16:creationId xmlns:a16="http://schemas.microsoft.com/office/drawing/2014/main" id="{7524462A-01B1-734C-AC6C-6A9A6F6F4F29}"/>
              </a:ext>
            </a:extLst>
          </p:cNvPr>
          <p:cNvSpPr txBox="1">
            <a:spLocks noChangeArrowheads="1"/>
          </p:cNvSpPr>
          <p:nvPr/>
        </p:nvSpPr>
        <p:spPr bwMode="auto">
          <a:xfrm>
            <a:off x="7392988" y="4865688"/>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$76,860</a:t>
            </a:r>
          </a:p>
        </p:txBody>
      </p:sp>
      <p:sp>
        <p:nvSpPr>
          <p:cNvPr id="37" name="Text Box 33">
            <a:extLst>
              <a:ext uri="{FF2B5EF4-FFF2-40B4-BE49-F238E27FC236}">
                <a16:creationId xmlns:a16="http://schemas.microsoft.com/office/drawing/2014/main" id="{E271A4BA-C174-9B43-87E0-EB07C0722E77}"/>
              </a:ext>
            </a:extLst>
          </p:cNvPr>
          <p:cNvSpPr txBox="1">
            <a:spLocks noChangeArrowheads="1"/>
          </p:cNvSpPr>
          <p:nvPr/>
        </p:nvSpPr>
        <p:spPr bwMode="auto">
          <a:xfrm>
            <a:off x="9336099" y="4865688"/>
            <a:ext cx="1338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$204,140</a:t>
            </a:r>
          </a:p>
        </p:txBody>
      </p:sp>
      <p:sp>
        <p:nvSpPr>
          <p:cNvPr id="38" name="Line 34">
            <a:extLst>
              <a:ext uri="{FF2B5EF4-FFF2-40B4-BE49-F238E27FC236}">
                <a16:creationId xmlns:a16="http://schemas.microsoft.com/office/drawing/2014/main" id="{44A0B1B5-F74B-9E40-AFC1-A77F260AD5B6}"/>
              </a:ext>
            </a:extLst>
          </p:cNvPr>
          <p:cNvSpPr>
            <a:spLocks noChangeShapeType="1"/>
          </p:cNvSpPr>
          <p:nvPr/>
        </p:nvSpPr>
        <p:spPr bwMode="auto">
          <a:xfrm>
            <a:off x="4114800" y="5553075"/>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 Box 35">
            <a:extLst>
              <a:ext uri="{FF2B5EF4-FFF2-40B4-BE49-F238E27FC236}">
                <a16:creationId xmlns:a16="http://schemas.microsoft.com/office/drawing/2014/main" id="{6168634A-C55C-9F4A-B076-61187C23FABC}"/>
              </a:ext>
            </a:extLst>
          </p:cNvPr>
          <p:cNvSpPr txBox="1">
            <a:spLocks noChangeArrowheads="1"/>
          </p:cNvSpPr>
          <p:nvPr/>
        </p:nvSpPr>
        <p:spPr bwMode="auto">
          <a:xfrm>
            <a:off x="2557099" y="5897019"/>
            <a:ext cx="2655744" cy="7078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imes New Roman" charset="0"/>
                <a:ea typeface="ＭＳ Ｐゴシック" charset="-128"/>
                <a:cs typeface="Arial Unicode MS" charset="0"/>
              </a:rPr>
              <a:t>Additional $/</a:t>
            </a:r>
            <a:r>
              <a:rPr kumimoji="0" lang="en-US" altLang="en-US" sz="2000" b="0" i="0" u="none" strike="noStrike" kern="1200" cap="none" spc="0" normalizeH="0" baseline="0" noProof="0" dirty="0" err="1">
                <a:ln>
                  <a:noFill/>
                </a:ln>
                <a:solidFill>
                  <a:prstClr val="white"/>
                </a:solidFill>
                <a:effectLst/>
                <a:uLnTx/>
                <a:uFillTx/>
                <a:latin typeface="Times New Roman" charset="0"/>
                <a:ea typeface="ＭＳ Ｐゴシック" charset="-128"/>
                <a:cs typeface="Arial Unicode MS" charset="0"/>
              </a:rPr>
              <a:t>mo</a:t>
            </a:r>
            <a:r>
              <a:rPr kumimoji="0" lang="en-US" altLang="en-US" sz="2000" b="0" i="0" u="none" strike="noStrike" kern="1200" cap="none" spc="0" normalizeH="0" baseline="0" noProof="0" dirty="0">
                <a:ln>
                  <a:noFill/>
                </a:ln>
                <a:solidFill>
                  <a:prstClr val="white"/>
                </a:solidFill>
                <a:effectLst/>
                <a:uLnTx/>
                <a:uFillTx/>
                <a:latin typeface="Times New Roman" charset="0"/>
                <a:ea typeface="ＭＳ Ｐゴシック" charset="-128"/>
                <a:cs typeface="Arial Unicode MS" charset="0"/>
              </a:rPr>
              <a:t> needed to reach FIN#</a:t>
            </a:r>
          </a:p>
        </p:txBody>
      </p:sp>
      <p:sp>
        <p:nvSpPr>
          <p:cNvPr id="43" name="Text Box 38">
            <a:extLst>
              <a:ext uri="{FF2B5EF4-FFF2-40B4-BE49-F238E27FC236}">
                <a16:creationId xmlns:a16="http://schemas.microsoft.com/office/drawing/2014/main" id="{EF712619-0F4D-D54A-B602-42D13EAC4365}"/>
              </a:ext>
            </a:extLst>
          </p:cNvPr>
          <p:cNvSpPr txBox="1">
            <a:spLocks noChangeArrowheads="1"/>
          </p:cNvSpPr>
          <p:nvPr/>
        </p:nvSpPr>
        <p:spPr bwMode="auto">
          <a:xfrm>
            <a:off x="5867401" y="5699126"/>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$1,669/</a:t>
            </a:r>
            <a:r>
              <a:rPr kumimoji="0" lang="en-US" altLang="en-US" sz="2400" b="1" i="0" u="none" strike="noStrike" kern="1200" cap="none" spc="0" normalizeH="0" baseline="0" noProof="0" dirty="0" err="1">
                <a:ln>
                  <a:noFill/>
                </a:ln>
                <a:solidFill>
                  <a:prstClr val="black"/>
                </a:solidFill>
                <a:effectLst/>
                <a:uLnTx/>
                <a:uFillTx/>
                <a:latin typeface="Times New Roman" charset="0"/>
                <a:ea typeface="ＭＳ Ｐゴシック" charset="-128"/>
                <a:cs typeface="Arial Unicode MS" charset="0"/>
              </a:rPr>
              <a:t>mo</a:t>
            </a:r>
            <a:endPar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endParaRPr>
          </a:p>
        </p:txBody>
      </p:sp>
      <p:sp>
        <p:nvSpPr>
          <p:cNvPr id="45" name="Text Box 39">
            <a:extLst>
              <a:ext uri="{FF2B5EF4-FFF2-40B4-BE49-F238E27FC236}">
                <a16:creationId xmlns:a16="http://schemas.microsoft.com/office/drawing/2014/main" id="{F58E9A72-1529-6849-8091-867A837E0334}"/>
              </a:ext>
            </a:extLst>
          </p:cNvPr>
          <p:cNvSpPr txBox="1">
            <a:spLocks noChangeArrowheads="1"/>
          </p:cNvSpPr>
          <p:nvPr/>
        </p:nvSpPr>
        <p:spPr bwMode="auto">
          <a:xfrm>
            <a:off x="7469189" y="5703888"/>
            <a:ext cx="1372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$ 869/</a:t>
            </a:r>
            <a:r>
              <a:rPr kumimoji="0" lang="en-US" altLang="en-US" sz="2400" b="1" i="0" u="none" strike="noStrike" kern="1200" cap="none" spc="0" normalizeH="0" baseline="0" noProof="0" dirty="0" err="1">
                <a:ln>
                  <a:noFill/>
                </a:ln>
                <a:solidFill>
                  <a:prstClr val="black"/>
                </a:solidFill>
                <a:effectLst/>
                <a:uLnTx/>
                <a:uFillTx/>
                <a:latin typeface="Times New Roman" charset="0"/>
                <a:ea typeface="ＭＳ Ｐゴシック" charset="-128"/>
                <a:cs typeface="Arial Unicode MS" charset="0"/>
              </a:rPr>
              <a:t>mo</a:t>
            </a:r>
            <a:endPar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endParaRPr>
          </a:p>
        </p:txBody>
      </p:sp>
      <p:sp>
        <p:nvSpPr>
          <p:cNvPr id="46" name="Text Box 40">
            <a:extLst>
              <a:ext uri="{FF2B5EF4-FFF2-40B4-BE49-F238E27FC236}">
                <a16:creationId xmlns:a16="http://schemas.microsoft.com/office/drawing/2014/main" id="{754B0FBE-F5D1-2A48-B250-F832C8213EC2}"/>
              </a:ext>
            </a:extLst>
          </p:cNvPr>
          <p:cNvSpPr txBox="1">
            <a:spLocks noChangeArrowheads="1"/>
          </p:cNvSpPr>
          <p:nvPr/>
        </p:nvSpPr>
        <p:spPr bwMode="auto">
          <a:xfrm>
            <a:off x="9259899" y="5703888"/>
            <a:ext cx="1295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$400/</a:t>
            </a:r>
            <a:r>
              <a:rPr kumimoji="0" lang="en-US" altLang="en-US" sz="2400" b="1" i="0" u="none" strike="noStrike" kern="1200" cap="none" spc="0" normalizeH="0" baseline="0" noProof="0" dirty="0" err="1">
                <a:ln>
                  <a:noFill/>
                </a:ln>
                <a:solidFill>
                  <a:prstClr val="black"/>
                </a:solidFill>
                <a:effectLst/>
                <a:uLnTx/>
                <a:uFillTx/>
                <a:latin typeface="Times New Roman" charset="0"/>
                <a:ea typeface="ＭＳ Ｐゴシック" charset="-128"/>
                <a:cs typeface="Arial Unicode MS" charset="0"/>
              </a:rPr>
              <a:t>mo</a:t>
            </a:r>
            <a:endPar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endParaRPr>
          </a:p>
        </p:txBody>
      </p:sp>
      <p:sp>
        <p:nvSpPr>
          <p:cNvPr id="31" name="Rectangle 30">
            <a:extLst>
              <a:ext uri="{FF2B5EF4-FFF2-40B4-BE49-F238E27FC236}">
                <a16:creationId xmlns:a16="http://schemas.microsoft.com/office/drawing/2014/main" id="{B18E48B2-0311-4E4C-93AF-A607264C4745}"/>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603903629"/>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5" grpId="0" autoUpdateAnimBg="0"/>
      <p:bldP spid="26" grpId="0" autoUpdateAnimBg="0"/>
      <p:bldP spid="30" grpId="0" autoUpdateAnimBg="0"/>
      <p:bldP spid="36" grpId="0" autoUpdateAnimBg="0"/>
      <p:bldP spid="37" grpId="0" autoUpdateAnimBg="0"/>
      <p:bldP spid="38" grpId="0" animBg="1"/>
      <p:bldP spid="40" grpId="0" animBg="1" autoUpdateAnimBg="0"/>
      <p:bldP spid="43" grpId="0" autoUpdateAnimBg="0"/>
      <p:bldP spid="45" grpId="0" autoUpdateAnimBg="0"/>
      <p:bldP spid="4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dirty="0">
                <a:latin typeface="+mn-lt"/>
                <a:ea typeface="Tahoma" panose="020B0604030504040204" pitchFamily="34" charset="0"/>
                <a:cs typeface="Tahoma" panose="020B0604030504040204" pitchFamily="34" charset="0"/>
              </a:rPr>
              <a:t>Spending Phase</a:t>
            </a:r>
          </a:p>
        </p:txBody>
      </p:sp>
      <p:sp>
        <p:nvSpPr>
          <p:cNvPr id="20" name="Freeform 19"/>
          <p:cNvSpPr/>
          <p:nvPr/>
        </p:nvSpPr>
        <p:spPr>
          <a:xfrm>
            <a:off x="3771901" y="1493792"/>
            <a:ext cx="3642497" cy="1513499"/>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a:spLocks noChangeArrowheads="1"/>
          </p:cNvSpPr>
          <p:nvPr/>
        </p:nvSpPr>
        <p:spPr bwMode="auto">
          <a:xfrm>
            <a:off x="1044325" y="5470706"/>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39" name="TextBox 38"/>
          <p:cNvSpPr txBox="1">
            <a:spLocks noChangeArrowheads="1"/>
          </p:cNvSpPr>
          <p:nvPr/>
        </p:nvSpPr>
        <p:spPr bwMode="auto">
          <a:xfrm>
            <a:off x="1022913" y="5321134"/>
            <a:ext cx="1640837" cy="729061"/>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$94,928</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$7,910/</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41" name="Freeform 40"/>
          <p:cNvSpPr/>
          <p:nvPr/>
        </p:nvSpPr>
        <p:spPr bwMode="auto">
          <a:xfrm>
            <a:off x="1021941" y="2538894"/>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TextBox 43"/>
          <p:cNvSpPr txBox="1">
            <a:spLocks noChangeArrowheads="1"/>
          </p:cNvSpPr>
          <p:nvPr/>
        </p:nvSpPr>
        <p:spPr bwMode="auto">
          <a:xfrm>
            <a:off x="1044325" y="2720864"/>
            <a:ext cx="1861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$1,239,137</a:t>
            </a:r>
          </a:p>
        </p:txBody>
      </p:sp>
      <p:sp>
        <p:nvSpPr>
          <p:cNvPr id="16" name="TextBox 15">
            <a:extLst>
              <a:ext uri="{FF2B5EF4-FFF2-40B4-BE49-F238E27FC236}">
                <a16:creationId xmlns:a16="http://schemas.microsoft.com/office/drawing/2014/main" id="{C594F3B6-34E4-B947-A635-F111778E8D03}"/>
              </a:ext>
            </a:extLst>
          </p:cNvPr>
          <p:cNvSpPr txBox="1">
            <a:spLocks noChangeArrowheads="1"/>
          </p:cNvSpPr>
          <p:nvPr/>
        </p:nvSpPr>
        <p:spPr bwMode="auto">
          <a:xfrm>
            <a:off x="8415338" y="1192243"/>
            <a:ext cx="32781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In 20 </a:t>
            </a:r>
            <a:r>
              <a:rPr kumimoji="0" lang="en-US" altLang="en-US" sz="2400" b="0"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yrs</a:t>
            </a: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 = $1,854,000</a:t>
            </a:r>
          </a:p>
        </p:txBody>
      </p:sp>
      <p:sp>
        <p:nvSpPr>
          <p:cNvPr id="2" name="TextBox 1">
            <a:extLst>
              <a:ext uri="{FF2B5EF4-FFF2-40B4-BE49-F238E27FC236}">
                <a16:creationId xmlns:a16="http://schemas.microsoft.com/office/drawing/2014/main" id="{69581E95-6168-4241-BBD3-7D35B02C0A47}"/>
              </a:ext>
            </a:extLst>
          </p:cNvPr>
          <p:cNvSpPr txBox="1"/>
          <p:nvPr/>
        </p:nvSpPr>
        <p:spPr>
          <a:xfrm>
            <a:off x="7572200" y="2784997"/>
            <a:ext cx="7104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7 %</a:t>
            </a:r>
          </a:p>
        </p:txBody>
      </p:sp>
      <p:cxnSp>
        <p:nvCxnSpPr>
          <p:cNvPr id="5" name="Straight Arrow Connector 4">
            <a:extLst>
              <a:ext uri="{FF2B5EF4-FFF2-40B4-BE49-F238E27FC236}">
                <a16:creationId xmlns:a16="http://schemas.microsoft.com/office/drawing/2014/main" id="{FFF34953-62F1-5942-80EB-3453C20C4620}"/>
              </a:ext>
            </a:extLst>
          </p:cNvPr>
          <p:cNvCxnSpPr>
            <a:cxnSpLocks/>
          </p:cNvCxnSpPr>
          <p:nvPr/>
        </p:nvCxnSpPr>
        <p:spPr>
          <a:xfrm>
            <a:off x="1975028" y="3485828"/>
            <a:ext cx="0" cy="1622704"/>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21">
            <a:extLst>
              <a:ext uri="{FF2B5EF4-FFF2-40B4-BE49-F238E27FC236}">
                <a16:creationId xmlns:a16="http://schemas.microsoft.com/office/drawing/2014/main" id="{C509AA3B-69D1-0A48-9680-ABE5FB2F754E}"/>
              </a:ext>
            </a:extLst>
          </p:cNvPr>
          <p:cNvSpPr/>
          <p:nvPr/>
        </p:nvSpPr>
        <p:spPr>
          <a:xfrm flipV="1">
            <a:off x="3783833" y="3202468"/>
            <a:ext cx="3741215" cy="1906061"/>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C7DEBC2D-6F04-0E4F-AC9D-18E10BD791B1}"/>
              </a:ext>
            </a:extLst>
          </p:cNvPr>
          <p:cNvCxnSpPr>
            <a:cxnSpLocks/>
          </p:cNvCxnSpPr>
          <p:nvPr/>
        </p:nvCxnSpPr>
        <p:spPr>
          <a:xfrm>
            <a:off x="3786189" y="3116497"/>
            <a:ext cx="3761981" cy="66032"/>
          </a:xfrm>
          <a:prstGeom prst="straightConnector1">
            <a:avLst/>
          </a:prstGeom>
          <a:ln w="1428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88BB7C-B4E5-7044-8102-9951FAF72E5A}"/>
              </a:ext>
            </a:extLst>
          </p:cNvPr>
          <p:cNvSpPr txBox="1"/>
          <p:nvPr/>
        </p:nvSpPr>
        <p:spPr>
          <a:xfrm>
            <a:off x="7414398" y="1138865"/>
            <a:ext cx="7104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9 %</a:t>
            </a:r>
          </a:p>
        </p:txBody>
      </p:sp>
      <p:sp>
        <p:nvSpPr>
          <p:cNvPr id="28" name="TextBox 27">
            <a:extLst>
              <a:ext uri="{FF2B5EF4-FFF2-40B4-BE49-F238E27FC236}">
                <a16:creationId xmlns:a16="http://schemas.microsoft.com/office/drawing/2014/main" id="{EA66DB62-91A4-4343-A862-EC885B9ABC40}"/>
              </a:ext>
            </a:extLst>
          </p:cNvPr>
          <p:cNvSpPr txBox="1"/>
          <p:nvPr/>
        </p:nvSpPr>
        <p:spPr>
          <a:xfrm>
            <a:off x="7675968" y="4813738"/>
            <a:ext cx="7104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5 %</a:t>
            </a:r>
          </a:p>
        </p:txBody>
      </p:sp>
      <p:sp>
        <p:nvSpPr>
          <p:cNvPr id="29" name="TextBox 28">
            <a:extLst>
              <a:ext uri="{FF2B5EF4-FFF2-40B4-BE49-F238E27FC236}">
                <a16:creationId xmlns:a16="http://schemas.microsoft.com/office/drawing/2014/main" id="{65A7DB65-08F2-5141-BD0A-9DC0CFB21901}"/>
              </a:ext>
            </a:extLst>
          </p:cNvPr>
          <p:cNvSpPr txBox="1">
            <a:spLocks noChangeArrowheads="1"/>
          </p:cNvSpPr>
          <p:nvPr/>
        </p:nvSpPr>
        <p:spPr bwMode="auto">
          <a:xfrm>
            <a:off x="8532629" y="2839028"/>
            <a:ext cx="32781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In 20 </a:t>
            </a:r>
            <a:r>
              <a:rPr kumimoji="0" lang="en-US" altLang="en-US" sz="2400" b="0"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yrs</a:t>
            </a: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 = $757,757</a:t>
            </a:r>
          </a:p>
        </p:txBody>
      </p:sp>
      <p:sp>
        <p:nvSpPr>
          <p:cNvPr id="36" name="TextBox 35">
            <a:extLst>
              <a:ext uri="{FF2B5EF4-FFF2-40B4-BE49-F238E27FC236}">
                <a16:creationId xmlns:a16="http://schemas.microsoft.com/office/drawing/2014/main" id="{3AE7DE3D-53F5-7142-A31E-6916F718F7EB}"/>
              </a:ext>
            </a:extLst>
          </p:cNvPr>
          <p:cNvSpPr txBox="1">
            <a:spLocks noChangeArrowheads="1"/>
          </p:cNvSpPr>
          <p:nvPr/>
        </p:nvSpPr>
        <p:spPr bwMode="auto">
          <a:xfrm>
            <a:off x="8532629" y="4859469"/>
            <a:ext cx="32781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In 20 </a:t>
            </a:r>
            <a:r>
              <a:rPr kumimoji="0" lang="en-US" altLang="en-US" sz="2400" b="0"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yrs</a:t>
            </a: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 = $64,808</a:t>
            </a:r>
          </a:p>
        </p:txBody>
      </p:sp>
      <p:sp>
        <p:nvSpPr>
          <p:cNvPr id="11" name="TextBox 10">
            <a:extLst>
              <a:ext uri="{FF2B5EF4-FFF2-40B4-BE49-F238E27FC236}">
                <a16:creationId xmlns:a16="http://schemas.microsoft.com/office/drawing/2014/main" id="{41E637DE-BCDE-7A48-8BD2-58238AEB2EFA}"/>
              </a:ext>
            </a:extLst>
          </p:cNvPr>
          <p:cNvSpPr txBox="1"/>
          <p:nvPr/>
        </p:nvSpPr>
        <p:spPr>
          <a:xfrm>
            <a:off x="975522" y="6411336"/>
            <a:ext cx="73071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Illustrative Purposes Only!!!...No Inflation Factored into above Numbers</a:t>
            </a:r>
          </a:p>
        </p:txBody>
      </p:sp>
      <p:sp>
        <p:nvSpPr>
          <p:cNvPr id="18" name="Rectangle 17">
            <a:extLst>
              <a:ext uri="{FF2B5EF4-FFF2-40B4-BE49-F238E27FC236}">
                <a16:creationId xmlns:a16="http://schemas.microsoft.com/office/drawing/2014/main" id="{0D9C2B90-3C7B-D046-8100-0ED00D5CDD85}"/>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968019186"/>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4" grpId="0" animBg="1"/>
      <p:bldP spid="39" grpId="0" animBg="1"/>
      <p:bldP spid="16" grpId="0" animBg="1"/>
      <p:bldP spid="2" grpId="0"/>
      <p:bldP spid="22" grpId="0" animBg="1"/>
      <p:bldP spid="27" grpId="0"/>
      <p:bldP spid="28" grpId="0"/>
      <p:bldP spid="29"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bwMode="auto">
          <a:xfrm>
            <a:off x="906955" y="395417"/>
            <a:ext cx="10274312"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733"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Financial Defense-Build Your Financial House</a:t>
            </a:r>
            <a:endParaRPr kumimoji="0" lang="en-US" altLang="en-US" sz="3733" b="0" i="0" u="none" strike="noStrike" kern="1200" cap="none" spc="0" normalizeH="0" baseline="30000" noProof="0" dirty="0">
              <a:ln>
                <a:noFill/>
              </a:ln>
              <a:solidFill>
                <a:srgbClr val="34526F"/>
              </a:solidFill>
              <a:effectLst/>
              <a:uLnTx/>
              <a:uFillTx/>
              <a:latin typeface="Helvetica"/>
              <a:ea typeface="Arial Unicode MS" panose="020B0604020202020204" pitchFamily="34" charset="-128"/>
              <a:cs typeface="Helvetica"/>
            </a:endParaRPr>
          </a:p>
        </p:txBody>
      </p:sp>
      <p:cxnSp>
        <p:nvCxnSpPr>
          <p:cNvPr id="21" name="Straight Connector 20"/>
          <p:cNvCxnSpPr/>
          <p:nvPr/>
        </p:nvCxnSpPr>
        <p:spPr bwMode="auto">
          <a:xfrm>
            <a:off x="1202645" y="1077860"/>
            <a:ext cx="9786715" cy="0"/>
          </a:xfrm>
          <a:prstGeom prst="line">
            <a:avLst/>
          </a:prstGeom>
          <a:noFill/>
          <a:ln w="9525" cap="flat" cmpd="sng" algn="ctr">
            <a:solidFill>
              <a:srgbClr val="34526F"/>
            </a:solidFill>
            <a:prstDash val="solid"/>
            <a:round/>
            <a:headEnd type="none" w="med" len="med"/>
            <a:tailEnd type="none" w="med" len="med"/>
          </a:ln>
          <a:effectLst/>
        </p:spPr>
      </p:cxnSp>
      <p:pic>
        <p:nvPicPr>
          <p:cNvPr id="22" name="Picture 21" descr="FinancialHous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793" y="1575008"/>
            <a:ext cx="5410168" cy="4140407"/>
          </a:xfrm>
          <a:prstGeom prst="rect">
            <a:avLst/>
          </a:prstGeom>
        </p:spPr>
      </p:pic>
      <p:sp>
        <p:nvSpPr>
          <p:cNvPr id="23" name="Text Box 29"/>
          <p:cNvSpPr txBox="1">
            <a:spLocks noChangeArrowheads="1"/>
          </p:cNvSpPr>
          <p:nvPr/>
        </p:nvSpPr>
        <p:spPr bwMode="auto">
          <a:xfrm>
            <a:off x="861507" y="5162646"/>
            <a:ext cx="5058824" cy="552769"/>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Budget - Emergency Fund</a:t>
            </a:r>
            <a:endParaRPr kumimoji="0" lang="en-US" altLang="en-US" sz="2133" b="0" i="0" u="none" strike="noStrike" kern="1200" cap="none" spc="0" normalizeH="0" baseline="30000" noProof="0" dirty="0">
              <a:ln>
                <a:noFill/>
              </a:ln>
              <a:solidFill>
                <a:prstClr val="white"/>
              </a:solidFill>
              <a:effectLst/>
              <a:uLnTx/>
              <a:uFillTx/>
              <a:latin typeface="Helvetica"/>
              <a:ea typeface="Arial Unicode MS" pitchFamily="34" charset="-128"/>
              <a:cs typeface="Helvetica"/>
            </a:endParaRPr>
          </a:p>
        </p:txBody>
      </p:sp>
      <p:sp>
        <p:nvSpPr>
          <p:cNvPr id="24" name="Text Box 29"/>
          <p:cNvSpPr txBox="1">
            <a:spLocks noChangeArrowheads="1"/>
          </p:cNvSpPr>
          <p:nvPr/>
        </p:nvSpPr>
        <p:spPr bwMode="auto">
          <a:xfrm>
            <a:off x="1104220" y="4481322"/>
            <a:ext cx="4573397" cy="651404"/>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0" fontAlgn="auto" latinLnBrk="0" hangingPunct="0">
              <a:lnSpc>
                <a:spcPct val="85000"/>
              </a:lnSpc>
              <a:spcBef>
                <a:spcPts val="0"/>
              </a:spcBef>
              <a:spcAft>
                <a:spcPct val="8500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Helvetica"/>
                <a:ea typeface="Arial Unicode MS" pitchFamily="34" charset="-128"/>
                <a:cs typeface="Helvetica"/>
              </a:rPr>
              <a:t>Protect Your Income and Liabilities</a:t>
            </a:r>
          </a:p>
        </p:txBody>
      </p:sp>
      <p:sp>
        <p:nvSpPr>
          <p:cNvPr id="25" name="Text Box 29"/>
          <p:cNvSpPr txBox="1">
            <a:spLocks noChangeArrowheads="1"/>
          </p:cNvSpPr>
          <p:nvPr/>
        </p:nvSpPr>
        <p:spPr bwMode="auto">
          <a:xfrm>
            <a:off x="906957" y="3917088"/>
            <a:ext cx="4967923" cy="54701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Pay Off Bad Debt</a:t>
            </a:r>
          </a:p>
        </p:txBody>
      </p:sp>
      <p:sp>
        <p:nvSpPr>
          <p:cNvPr id="26" name="Text Box 29"/>
          <p:cNvSpPr txBox="1">
            <a:spLocks noChangeArrowheads="1"/>
          </p:cNvSpPr>
          <p:nvPr/>
        </p:nvSpPr>
        <p:spPr bwMode="auto">
          <a:xfrm>
            <a:off x="906957" y="3276432"/>
            <a:ext cx="4967923" cy="5438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Home Ownership</a:t>
            </a:r>
          </a:p>
        </p:txBody>
      </p:sp>
      <p:sp>
        <p:nvSpPr>
          <p:cNvPr id="27" name="Text Box 29"/>
          <p:cNvSpPr txBox="1">
            <a:spLocks noChangeArrowheads="1"/>
          </p:cNvSpPr>
          <p:nvPr/>
        </p:nvSpPr>
        <p:spPr bwMode="auto">
          <a:xfrm>
            <a:off x="906957" y="2660119"/>
            <a:ext cx="4967923" cy="53922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Offense</a:t>
            </a:r>
          </a:p>
        </p:txBody>
      </p:sp>
      <p:sp>
        <p:nvSpPr>
          <p:cNvPr id="28" name="Text Box 29"/>
          <p:cNvSpPr txBox="1">
            <a:spLocks noChangeArrowheads="1"/>
          </p:cNvSpPr>
          <p:nvPr/>
        </p:nvSpPr>
        <p:spPr bwMode="auto">
          <a:xfrm>
            <a:off x="1368267" y="2081800"/>
            <a:ext cx="4045308" cy="3942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endPar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endParaRPr>
          </a:p>
        </p:txBody>
      </p:sp>
      <p:sp>
        <p:nvSpPr>
          <p:cNvPr id="30" name="TextBox 7"/>
          <p:cNvSpPr txBox="1">
            <a:spLocks noChangeArrowheads="1"/>
          </p:cNvSpPr>
          <p:nvPr/>
        </p:nvSpPr>
        <p:spPr bwMode="auto">
          <a:xfrm>
            <a:off x="7086600" y="3891279"/>
            <a:ext cx="4743000" cy="198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ts val="0"/>
              </a:spcBef>
              <a:spcAft>
                <a:spcPts val="80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On a scale of 1-10, </a:t>
            </a:r>
            <a:b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sng" strike="noStrike" kern="1200" cap="none" spc="0" normalizeH="0" baseline="0" noProof="0" dirty="0">
                <a:ln>
                  <a:noFill/>
                </a:ln>
                <a:solidFill>
                  <a:srgbClr val="CC0000"/>
                </a:solidFill>
                <a:effectLst/>
                <a:uLnTx/>
                <a:uFillTx/>
                <a:latin typeface="Helvetica" charset="0"/>
                <a:ea typeface="Helvetica" charset="0"/>
                <a:cs typeface="Helvetica" charset="0"/>
              </a:rPr>
              <a:t>10 being the highest, </a:t>
            </a:r>
            <a:br>
              <a:rPr kumimoji="0" lang="en-US" altLang="en-US" sz="2400" b="0" i="0" u="sng"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how would you rate your </a:t>
            </a:r>
            <a:b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confidence level that you will become debt free and financially independent?</a:t>
            </a:r>
          </a:p>
        </p:txBody>
      </p:sp>
      <p:grpSp>
        <p:nvGrpSpPr>
          <p:cNvPr id="31" name="Group 30"/>
          <p:cNvGrpSpPr/>
          <p:nvPr/>
        </p:nvGrpSpPr>
        <p:grpSpPr>
          <a:xfrm>
            <a:off x="7162802" y="1348894"/>
            <a:ext cx="4312641" cy="2199895"/>
            <a:chOff x="4738285" y="2222179"/>
            <a:chExt cx="3626517" cy="1878037"/>
          </a:xfrm>
        </p:grpSpPr>
        <p:pic>
          <p:nvPicPr>
            <p:cNvPr id="32" name="Picture 31" descr="fna_Pap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8285" y="2222179"/>
              <a:ext cx="2727184" cy="1802714"/>
            </a:xfrm>
            <a:prstGeom prst="rect">
              <a:avLst/>
            </a:prstGeom>
            <a:effectLst>
              <a:outerShdw blurRad="63500" sx="102000" sy="102000" algn="ctr" rotWithShape="0">
                <a:prstClr val="black">
                  <a:alpha val="40000"/>
                </a:prstClr>
              </a:outerShdw>
            </a:effectLst>
          </p:spPr>
        </p:pic>
        <p:pic>
          <p:nvPicPr>
            <p:cNvPr id="33" name="Picture 32" descr="mobile fn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9144" y="2239818"/>
              <a:ext cx="1915658" cy="1860398"/>
            </a:xfrm>
            <a:prstGeom prst="rect">
              <a:avLst/>
            </a:prstGeom>
          </p:spPr>
        </p:pic>
      </p:grpSp>
      <p:sp>
        <p:nvSpPr>
          <p:cNvPr id="35" name="Slide Number Placeholder 1"/>
          <p:cNvSpPr>
            <a:spLocks noGrp="1"/>
          </p:cNvSpPr>
          <p:nvPr>
            <p:ph type="sldNum" sz="quarter" idx="12"/>
          </p:nvPr>
        </p:nvSpPr>
        <p:spPr>
          <a:xfrm>
            <a:off x="0" y="6487728"/>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Tree>
    <p:extLst>
      <p:ext uri="{BB962C8B-B14F-4D97-AF65-F5344CB8AC3E}">
        <p14:creationId xmlns:p14="http://schemas.microsoft.com/office/powerpoint/2010/main" val="39815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7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nodePh="1">
                                  <p:stCondLst>
                                    <p:cond delay="0"/>
                                  </p:stCondLst>
                                  <p:endCondLst>
                                    <p:cond evt="begin" delay="0">
                                      <p:tn val="38"/>
                                    </p:cond>
                                  </p:end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P spid="25" grpId="0"/>
      <p:bldP spid="26" grpId="0"/>
      <p:bldP spid="27" grpId="0"/>
      <p:bldP spid="28"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A44CB4EE-83AD-4C56-872E-1E3F03E70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255E12D-D5B1-4FC4-8749-107188960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2273 w 759618"/>
              <a:gd name="connsiteY0" fmla="*/ 0 h 6858000"/>
              <a:gd name="connsiteX1" fmla="*/ 759617 w 759618"/>
              <a:gd name="connsiteY1" fmla="*/ 0 h 6858000"/>
              <a:gd name="connsiteX2" fmla="*/ 759617 w 759618"/>
              <a:gd name="connsiteY2" fmla="*/ 1613807 h 6858000"/>
              <a:gd name="connsiteX3" fmla="*/ 759618 w 759618"/>
              <a:gd name="connsiteY3" fmla="*/ 1613808 h 6858000"/>
              <a:gd name="connsiteX4" fmla="*/ 759618 w 759618"/>
              <a:gd name="connsiteY4" fmla="*/ 6858000 h 6858000"/>
              <a:gd name="connsiteX5" fmla="*/ 0 w 759618"/>
              <a:gd name="connsiteY5" fmla="*/ 6391227 h 6858000"/>
              <a:gd name="connsiteX6" fmla="*/ 0 w 759618"/>
              <a:gd name="connsiteY6" fmla="*/ 1147035 h 6858000"/>
              <a:gd name="connsiteX7" fmla="*/ 2273 w 759618"/>
              <a:gd name="connsiteY7" fmla="*/ 1148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7">
            <a:extLst>
              <a:ext uri="{FF2B5EF4-FFF2-40B4-BE49-F238E27FC236}">
                <a16:creationId xmlns:a16="http://schemas.microsoft.com/office/drawing/2014/main" id="{9B20A794-0515-443F-9764-44A6569EC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0793E91-71E7-4448-83AC-BB1C2E3A69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989" b="3"/>
          <a:stretch/>
        </p:blipFill>
        <p:spPr bwMode="auto">
          <a:xfrm>
            <a:off x="1" y="1"/>
            <a:ext cx="4634682" cy="614100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8">
            <a:extLst>
              <a:ext uri="{FF2B5EF4-FFF2-40B4-BE49-F238E27FC236}">
                <a16:creationId xmlns:a16="http://schemas.microsoft.com/office/drawing/2014/main" id="{A9CE15CA-2228-4197-93B9-E41A1DC42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A2231A-88C7-4740-B0D3-31321E102A3C}"/>
              </a:ext>
            </a:extLst>
          </p:cNvPr>
          <p:cNvSpPr>
            <a:spLocks noGrp="1"/>
          </p:cNvSpPr>
          <p:nvPr>
            <p:ph type="title"/>
          </p:nvPr>
        </p:nvSpPr>
        <p:spPr>
          <a:xfrm>
            <a:off x="5552841" y="643465"/>
            <a:ext cx="5840770" cy="1779626"/>
          </a:xfrm>
        </p:spPr>
        <p:txBody>
          <a:bodyPr>
            <a:normAutofit/>
          </a:bodyPr>
          <a:lstStyle/>
          <a:p>
            <a:r>
              <a:rPr lang="en-US" sz="4000" dirty="0">
                <a:solidFill>
                  <a:srgbClr val="FFFFFF"/>
                </a:solidFill>
              </a:rPr>
              <a:t>Ask Your Rep for a </a:t>
            </a:r>
            <a:r>
              <a:rPr lang="en-US" sz="4000" b="1" u="sng" dirty="0">
                <a:solidFill>
                  <a:srgbClr val="FFFFFF"/>
                </a:solidFill>
              </a:rPr>
              <a:t>Complimentary </a:t>
            </a:r>
            <a:r>
              <a:rPr lang="en-US" sz="4000" dirty="0">
                <a:solidFill>
                  <a:srgbClr val="FFFFFF"/>
                </a:solidFill>
              </a:rPr>
              <a:t>Financial Needs Analysis</a:t>
            </a:r>
          </a:p>
        </p:txBody>
      </p:sp>
      <p:sp>
        <p:nvSpPr>
          <p:cNvPr id="3" name="Content Placeholder 2">
            <a:extLst>
              <a:ext uri="{FF2B5EF4-FFF2-40B4-BE49-F238E27FC236}">
                <a16:creationId xmlns:a16="http://schemas.microsoft.com/office/drawing/2014/main" id="{7CC5C0EC-8375-A14F-AB79-AE42FD074880}"/>
              </a:ext>
            </a:extLst>
          </p:cNvPr>
          <p:cNvSpPr>
            <a:spLocks noGrp="1"/>
          </p:cNvSpPr>
          <p:nvPr>
            <p:ph idx="1"/>
          </p:nvPr>
        </p:nvSpPr>
        <p:spPr>
          <a:xfrm>
            <a:off x="5552840" y="2518012"/>
            <a:ext cx="5840770" cy="3622997"/>
          </a:xfrm>
        </p:spPr>
        <p:txBody>
          <a:bodyPr anchor="t">
            <a:normAutofit/>
          </a:bodyPr>
          <a:lstStyle/>
          <a:p>
            <a:r>
              <a:rPr lang="en-US" sz="2400" dirty="0">
                <a:solidFill>
                  <a:srgbClr val="FEFFFF"/>
                </a:solidFill>
              </a:rPr>
              <a:t>A Financial Plan that is Personalized to You</a:t>
            </a:r>
          </a:p>
          <a:p>
            <a:r>
              <a:rPr lang="en-US" sz="2400" dirty="0">
                <a:solidFill>
                  <a:srgbClr val="FEFFFF"/>
                </a:solidFill>
              </a:rPr>
              <a:t>Free of Charge</a:t>
            </a:r>
          </a:p>
          <a:p>
            <a:r>
              <a:rPr lang="en-US" sz="2400" dirty="0">
                <a:solidFill>
                  <a:srgbClr val="FEFFFF"/>
                </a:solidFill>
              </a:rPr>
              <a:t>Calculate your Net Worth</a:t>
            </a:r>
          </a:p>
          <a:p>
            <a:r>
              <a:rPr lang="en-US" sz="2400" dirty="0">
                <a:solidFill>
                  <a:srgbClr val="FEFFFF"/>
                </a:solidFill>
              </a:rPr>
              <a:t>Find out your FIN Number</a:t>
            </a:r>
          </a:p>
          <a:p>
            <a:r>
              <a:rPr lang="en-US" sz="2400" dirty="0">
                <a:solidFill>
                  <a:srgbClr val="FEFFFF"/>
                </a:solidFill>
              </a:rPr>
              <a:t>Debt Elimination Plan</a:t>
            </a:r>
          </a:p>
          <a:p>
            <a:r>
              <a:rPr lang="en-US" sz="2400" dirty="0">
                <a:solidFill>
                  <a:srgbClr val="FEFFFF"/>
                </a:solidFill>
              </a:rPr>
              <a:t>Calculate Insurance Needs</a:t>
            </a:r>
          </a:p>
          <a:p>
            <a:r>
              <a:rPr lang="en-US" sz="2400" dirty="0">
                <a:solidFill>
                  <a:srgbClr val="FEFFFF"/>
                </a:solidFill>
              </a:rPr>
              <a:t>And More…….</a:t>
            </a:r>
          </a:p>
          <a:p>
            <a:endParaRPr lang="en-US" sz="2400" dirty="0">
              <a:solidFill>
                <a:srgbClr val="FEFFFF"/>
              </a:solidFill>
            </a:endParaRPr>
          </a:p>
        </p:txBody>
      </p:sp>
    </p:spTree>
    <p:extLst>
      <p:ext uri="{BB962C8B-B14F-4D97-AF65-F5344CB8AC3E}">
        <p14:creationId xmlns:p14="http://schemas.microsoft.com/office/powerpoint/2010/main" val="38948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AC601D-8343-CD42-9515-416487576510}"/>
              </a:ext>
            </a:extLst>
          </p:cNvPr>
          <p:cNvSpPr>
            <a:spLocks noGrp="1"/>
          </p:cNvSpPr>
          <p:nvPr>
            <p:ph type="ctrTitle"/>
          </p:nvPr>
        </p:nvSpPr>
        <p:spPr>
          <a:xfrm>
            <a:off x="2726432" y="1741337"/>
            <a:ext cx="6739136" cy="2387918"/>
          </a:xfrm>
        </p:spPr>
        <p:txBody>
          <a:bodyPr anchor="b">
            <a:normAutofit/>
          </a:bodyPr>
          <a:lstStyle/>
          <a:p>
            <a:r>
              <a:rPr lang="en-US" sz="6600" dirty="0">
                <a:solidFill>
                  <a:srgbClr val="FFFFFF"/>
                </a:solidFill>
              </a:rPr>
              <a:t>Fix Your Finances 2020</a:t>
            </a:r>
          </a:p>
        </p:txBody>
      </p:sp>
      <p:sp>
        <p:nvSpPr>
          <p:cNvPr id="3" name="Subtitle 2">
            <a:extLst>
              <a:ext uri="{FF2B5EF4-FFF2-40B4-BE49-F238E27FC236}">
                <a16:creationId xmlns:a16="http://schemas.microsoft.com/office/drawing/2014/main" id="{D403CD60-629D-2143-B624-19B1F572F026}"/>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Class 4- Buy the Right Insurance</a:t>
            </a:r>
          </a:p>
        </p:txBody>
      </p:sp>
    </p:spTree>
    <p:extLst>
      <p:ext uri="{BB962C8B-B14F-4D97-AF65-F5344CB8AC3E}">
        <p14:creationId xmlns:p14="http://schemas.microsoft.com/office/powerpoint/2010/main" val="2296981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A473-767F-974D-8F82-9406C2B3F6BA}"/>
              </a:ext>
            </a:extLst>
          </p:cNvPr>
          <p:cNvSpPr>
            <a:spLocks noGrp="1"/>
          </p:cNvSpPr>
          <p:nvPr>
            <p:ph type="title"/>
          </p:nvPr>
        </p:nvSpPr>
        <p:spPr>
          <a:xfrm>
            <a:off x="838200" y="365125"/>
            <a:ext cx="10515600" cy="1325563"/>
          </a:xfrm>
        </p:spPr>
        <p:txBody>
          <a:bodyPr>
            <a:normAutofit/>
          </a:bodyPr>
          <a:lstStyle/>
          <a:p>
            <a:r>
              <a:rPr lang="en-US" dirty="0"/>
              <a:t>2 Types of Insurance</a:t>
            </a:r>
          </a:p>
        </p:txBody>
      </p:sp>
      <p:graphicFrame>
        <p:nvGraphicFramePr>
          <p:cNvPr id="5" name="Content Placeholder 2">
            <a:extLst>
              <a:ext uri="{FF2B5EF4-FFF2-40B4-BE49-F238E27FC236}">
                <a16:creationId xmlns:a16="http://schemas.microsoft.com/office/drawing/2014/main" id="{EACD9D4F-3E94-4B95-A78C-AF573B18E9B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550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5A47-1841-3D4A-8D18-FDB9293742D7}"/>
              </a:ext>
            </a:extLst>
          </p:cNvPr>
          <p:cNvSpPr>
            <a:spLocks noGrp="1"/>
          </p:cNvSpPr>
          <p:nvPr>
            <p:ph type="title"/>
          </p:nvPr>
        </p:nvSpPr>
        <p:spPr>
          <a:xfrm>
            <a:off x="4965430" y="629266"/>
            <a:ext cx="6586491" cy="1676603"/>
          </a:xfrm>
        </p:spPr>
        <p:txBody>
          <a:bodyPr>
            <a:normAutofit/>
          </a:bodyPr>
          <a:lstStyle/>
          <a:p>
            <a:r>
              <a:rPr lang="en-US" dirty="0"/>
              <a:t>Insurance for Income Protection</a:t>
            </a:r>
          </a:p>
        </p:txBody>
      </p:sp>
      <p:pic>
        <p:nvPicPr>
          <p:cNvPr id="5" name="Picture 4">
            <a:extLst>
              <a:ext uri="{FF2B5EF4-FFF2-40B4-BE49-F238E27FC236}">
                <a16:creationId xmlns:a16="http://schemas.microsoft.com/office/drawing/2014/main" id="{34A22C59-3925-4615-96F2-F37B6560C003}"/>
              </a:ext>
            </a:extLst>
          </p:cNvPr>
          <p:cNvPicPr>
            <a:picLocks noChangeAspect="1"/>
          </p:cNvPicPr>
          <p:nvPr/>
        </p:nvPicPr>
        <p:blipFill rotWithShape="1">
          <a:blip r:embed="rId2"/>
          <a:srcRect l="31334" r="23716"/>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92B2D9F6-04DB-C043-92D5-73F9ABFFCF95}"/>
              </a:ext>
            </a:extLst>
          </p:cNvPr>
          <p:cNvSpPr>
            <a:spLocks noGrp="1"/>
          </p:cNvSpPr>
          <p:nvPr>
            <p:ph idx="1"/>
          </p:nvPr>
        </p:nvSpPr>
        <p:spPr>
          <a:xfrm>
            <a:off x="4965431" y="2438400"/>
            <a:ext cx="6586489" cy="3785419"/>
          </a:xfrm>
        </p:spPr>
        <p:txBody>
          <a:bodyPr>
            <a:normAutofit/>
          </a:bodyPr>
          <a:lstStyle/>
          <a:p>
            <a:r>
              <a:rPr lang="en-US" sz="2200" dirty="0"/>
              <a:t>Life Insurance provides a lump sum that can be converted into an income stream to replace the income your family would have received from your work efforts. Employers generally provide 1 year of income as a benefit, so you purchase your own individual policy.</a:t>
            </a:r>
          </a:p>
          <a:p>
            <a:r>
              <a:rPr lang="en-US" sz="2200" dirty="0"/>
              <a:t>Disability Insurance provides a monthly income along with Social Security Disability to replace your income due to a particular disability or accident. Most disability insurance is purchased though an individual policy.</a:t>
            </a:r>
          </a:p>
        </p:txBody>
      </p:sp>
    </p:spTree>
    <p:extLst>
      <p:ext uri="{BB962C8B-B14F-4D97-AF65-F5344CB8AC3E}">
        <p14:creationId xmlns:p14="http://schemas.microsoft.com/office/powerpoint/2010/main" val="399651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7906-FBEA-784B-9E12-798BEC60ADEC}"/>
              </a:ext>
            </a:extLst>
          </p:cNvPr>
          <p:cNvSpPr>
            <a:spLocks noGrp="1"/>
          </p:cNvSpPr>
          <p:nvPr>
            <p:ph type="title"/>
          </p:nvPr>
        </p:nvSpPr>
        <p:spPr>
          <a:xfrm>
            <a:off x="648929" y="629266"/>
            <a:ext cx="6586491" cy="1676603"/>
          </a:xfrm>
        </p:spPr>
        <p:txBody>
          <a:bodyPr>
            <a:normAutofit/>
          </a:bodyPr>
          <a:lstStyle/>
          <a:p>
            <a:r>
              <a:rPr lang="en-US" dirty="0"/>
              <a:t>Asset or Liability Protection Insurance</a:t>
            </a:r>
          </a:p>
        </p:txBody>
      </p:sp>
      <p:sp>
        <p:nvSpPr>
          <p:cNvPr id="3" name="Content Placeholder 2">
            <a:extLst>
              <a:ext uri="{FF2B5EF4-FFF2-40B4-BE49-F238E27FC236}">
                <a16:creationId xmlns:a16="http://schemas.microsoft.com/office/drawing/2014/main" id="{49A6126C-537D-584E-A7D3-587BC58080AB}"/>
              </a:ext>
            </a:extLst>
          </p:cNvPr>
          <p:cNvSpPr>
            <a:spLocks noGrp="1"/>
          </p:cNvSpPr>
          <p:nvPr>
            <p:ph idx="1"/>
          </p:nvPr>
        </p:nvSpPr>
        <p:spPr>
          <a:xfrm>
            <a:off x="648930" y="2438400"/>
            <a:ext cx="6586489" cy="3785419"/>
          </a:xfrm>
        </p:spPr>
        <p:txBody>
          <a:bodyPr>
            <a:normAutofit/>
          </a:bodyPr>
          <a:lstStyle/>
          <a:p>
            <a:r>
              <a:rPr lang="en-US" sz="2000" dirty="0"/>
              <a:t>Health Insurance provides reimbursements for medical  expenses that you as an individual will incur from any type of illness or accident. You as an individual are responsible for these costs. You trade a premium in return for the insurance company to take on a portion of that liability. </a:t>
            </a:r>
          </a:p>
          <a:p>
            <a:r>
              <a:rPr lang="en-US" sz="2000" dirty="0"/>
              <a:t>Long Term Care Insurance provides reimbursements to you directly should you be confined in a nursing home or certain other care facilities. You as an individual are responsible for these costs. You trade a premium in return for the insurance company to take on a portion of that reimbursement.</a:t>
            </a:r>
          </a:p>
          <a:p>
            <a:endParaRPr lang="en-US" sz="2000" dirty="0"/>
          </a:p>
          <a:p>
            <a:endParaRPr lang="en-US" sz="2000" dirty="0"/>
          </a:p>
        </p:txBody>
      </p:sp>
      <p:pic>
        <p:nvPicPr>
          <p:cNvPr id="5" name="Picture 4">
            <a:extLst>
              <a:ext uri="{FF2B5EF4-FFF2-40B4-BE49-F238E27FC236}">
                <a16:creationId xmlns:a16="http://schemas.microsoft.com/office/drawing/2014/main" id="{8BBEAC14-FB80-4E80-9197-752808DEB8EC}"/>
              </a:ext>
            </a:extLst>
          </p:cNvPr>
          <p:cNvPicPr>
            <a:picLocks noChangeAspect="1"/>
          </p:cNvPicPr>
          <p:nvPr/>
        </p:nvPicPr>
        <p:blipFill rotWithShape="1">
          <a:blip r:embed="rId2"/>
          <a:srcRect l="54882" r="-1" b="-1"/>
          <a:stretch/>
        </p:blipFill>
        <p:spPr>
          <a:xfrm>
            <a:off x="7556408" y="10"/>
            <a:ext cx="4635591" cy="6857990"/>
          </a:xfrm>
          <a:prstGeom prst="rect">
            <a:avLst/>
          </a:prstGeom>
          <a:effectLst/>
        </p:spPr>
      </p:pic>
    </p:spTree>
    <p:extLst>
      <p:ext uri="{BB962C8B-B14F-4D97-AF65-F5344CB8AC3E}">
        <p14:creationId xmlns:p14="http://schemas.microsoft.com/office/powerpoint/2010/main" val="350748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84930A-C8D9-6E43-B9EF-7E5264B9B78D}"/>
              </a:ext>
            </a:extLst>
          </p:cNvPr>
          <p:cNvSpPr>
            <a:spLocks noGrp="1"/>
          </p:cNvSpPr>
          <p:nvPr>
            <p:ph type="title"/>
          </p:nvPr>
        </p:nvSpPr>
        <p:spPr>
          <a:xfrm>
            <a:off x="686834" y="1153572"/>
            <a:ext cx="3200400" cy="4461163"/>
          </a:xfrm>
        </p:spPr>
        <p:txBody>
          <a:bodyPr>
            <a:normAutofit/>
          </a:bodyPr>
          <a:lstStyle/>
          <a:p>
            <a:r>
              <a:rPr lang="en-US">
                <a:solidFill>
                  <a:srgbClr val="FFFFFF"/>
                </a:solidFill>
              </a:rPr>
              <a:t>Asset or Liability Protection Insurance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0976964-677D-3B47-BEF3-4ACCF1967842}"/>
              </a:ext>
            </a:extLst>
          </p:cNvPr>
          <p:cNvSpPr>
            <a:spLocks noGrp="1"/>
          </p:cNvSpPr>
          <p:nvPr>
            <p:ph idx="1"/>
          </p:nvPr>
        </p:nvSpPr>
        <p:spPr>
          <a:xfrm>
            <a:off x="4447308" y="591344"/>
            <a:ext cx="6906491" cy="5585619"/>
          </a:xfrm>
        </p:spPr>
        <p:txBody>
          <a:bodyPr anchor="ctr">
            <a:normAutofit/>
          </a:bodyPr>
          <a:lstStyle/>
          <a:p>
            <a:r>
              <a:rPr lang="en-US" sz="2600"/>
              <a:t>Auto Insurance provides reimbursements for damage to your car or a claim against you should someone be hurt by your car. You as an individual are responsible for these costs. You trade a premium in return for the insurance company to take on a portion of that reimbursement or liability.  </a:t>
            </a:r>
          </a:p>
          <a:p>
            <a:r>
              <a:rPr lang="en-US" sz="2600"/>
              <a:t>Homeowners or Renters Insurance provides reimbursements for damage to your residence  or a claim against you should someone be hurt at your residence. You as an individual are responsible for these costs. You trade a premium in return for the insurance company to take on a portion of that reimbursement or liability.  </a:t>
            </a:r>
          </a:p>
          <a:p>
            <a:endParaRPr lang="en-US" sz="2600"/>
          </a:p>
          <a:p>
            <a:endParaRPr lang="en-US" sz="2600"/>
          </a:p>
        </p:txBody>
      </p:sp>
    </p:spTree>
    <p:extLst>
      <p:ext uri="{BB962C8B-B14F-4D97-AF65-F5344CB8AC3E}">
        <p14:creationId xmlns:p14="http://schemas.microsoft.com/office/powerpoint/2010/main" val="220250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4816204-BB4E-584B-BEC8-4BB29D304A52}"/>
              </a:ext>
            </a:extLst>
          </p:cNvPr>
          <p:cNvSpPr>
            <a:spLocks noGrp="1"/>
          </p:cNvSpPr>
          <p:nvPr>
            <p:ph type="ctrTitle"/>
          </p:nvPr>
        </p:nvSpPr>
        <p:spPr>
          <a:xfrm>
            <a:off x="6590662" y="4267832"/>
            <a:ext cx="4805996" cy="1297115"/>
          </a:xfrm>
        </p:spPr>
        <p:txBody>
          <a:bodyPr anchor="t">
            <a:normAutofit/>
          </a:bodyPr>
          <a:lstStyle/>
          <a:p>
            <a:pPr algn="l"/>
            <a:r>
              <a:rPr lang="en-US" sz="4400" dirty="0">
                <a:solidFill>
                  <a:srgbClr val="000000"/>
                </a:solidFill>
              </a:rPr>
              <a:t>Income Protection</a:t>
            </a:r>
          </a:p>
        </p:txBody>
      </p:sp>
      <p:sp>
        <p:nvSpPr>
          <p:cNvPr id="5" name="Subtitle 4">
            <a:extLst>
              <a:ext uri="{FF2B5EF4-FFF2-40B4-BE49-F238E27FC236}">
                <a16:creationId xmlns:a16="http://schemas.microsoft.com/office/drawing/2014/main" id="{E92BE88B-BF58-B641-B205-755C98F83DC4}"/>
              </a:ext>
            </a:extLst>
          </p:cNvPr>
          <p:cNvSpPr>
            <a:spLocks noGrp="1"/>
          </p:cNvSpPr>
          <p:nvPr>
            <p:ph type="subTitle" idx="1"/>
          </p:nvPr>
        </p:nvSpPr>
        <p:spPr>
          <a:xfrm>
            <a:off x="6590966" y="3428999"/>
            <a:ext cx="4805691" cy="838831"/>
          </a:xfrm>
        </p:spPr>
        <p:txBody>
          <a:bodyPr anchor="b">
            <a:normAutofit/>
          </a:bodyPr>
          <a:lstStyle/>
          <a:p>
            <a:pPr algn="l"/>
            <a:endParaRPr lang="en-US" sz="1800">
              <a:solidFill>
                <a:srgbClr val="000000"/>
              </a:solidFill>
            </a:endParaRP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Money">
            <a:extLst>
              <a:ext uri="{FF2B5EF4-FFF2-40B4-BE49-F238E27FC236}">
                <a16:creationId xmlns:a16="http://schemas.microsoft.com/office/drawing/2014/main" id="{54C9AB68-5F33-431F-ABDB-CCB048AD7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394306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656965" y="442419"/>
            <a:ext cx="10930198"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200"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Two Problems- Dying too Soon and Living too Long</a:t>
            </a:r>
          </a:p>
        </p:txBody>
      </p:sp>
      <p:cxnSp>
        <p:nvCxnSpPr>
          <p:cNvPr id="17" name="Straight Connector 16"/>
          <p:cNvCxnSpPr/>
          <p:nvPr/>
        </p:nvCxnSpPr>
        <p:spPr bwMode="auto">
          <a:xfrm>
            <a:off x="1202645" y="1239892"/>
            <a:ext cx="9786715" cy="0"/>
          </a:xfrm>
          <a:prstGeom prst="line">
            <a:avLst/>
          </a:prstGeom>
          <a:noFill/>
          <a:ln w="9525" cap="flat" cmpd="sng" algn="ctr">
            <a:solidFill>
              <a:srgbClr val="34526F"/>
            </a:solidFill>
            <a:prstDash val="solid"/>
            <a:round/>
            <a:headEnd type="none" w="med" len="med"/>
            <a:tailEnd type="none" w="med" len="med"/>
          </a:ln>
          <a:effectLst/>
        </p:spPr>
      </p:cxn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024" y="1423473"/>
            <a:ext cx="10470939" cy="3281936"/>
          </a:xfrm>
          <a:prstGeom prst="rect">
            <a:avLst/>
          </a:prstGeom>
        </p:spPr>
      </p:pic>
      <p:grpSp>
        <p:nvGrpSpPr>
          <p:cNvPr id="30" name="Group 29"/>
          <p:cNvGrpSpPr/>
          <p:nvPr/>
        </p:nvGrpSpPr>
        <p:grpSpPr>
          <a:xfrm>
            <a:off x="5311232" y="4497855"/>
            <a:ext cx="5764624" cy="1872883"/>
            <a:chOff x="3983424" y="3433870"/>
            <a:chExt cx="4323468" cy="1404662"/>
          </a:xfrm>
        </p:grpSpPr>
        <p:sp>
          <p:nvSpPr>
            <p:cNvPr id="18" name="Text Box 3"/>
            <p:cNvSpPr txBox="1">
              <a:spLocks noChangeArrowheads="1"/>
            </p:cNvSpPr>
            <p:nvPr/>
          </p:nvSpPr>
          <p:spPr bwMode="auto">
            <a:xfrm>
              <a:off x="4961927" y="3593816"/>
              <a:ext cx="3344965" cy="1244716"/>
            </a:xfrm>
            <a:prstGeom prst="rect">
              <a:avLst/>
            </a:prstGeom>
            <a:noFill/>
            <a:ln w="9525">
              <a:noFill/>
              <a:miter lim="800000"/>
              <a:headEnd/>
              <a:tailEnd/>
            </a:ln>
          </p:spPr>
          <p:txBody>
            <a:bodyPr wrap="square" anchor="ctr">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dirty="0">
                  <a:ln>
                    <a:noFill/>
                  </a:ln>
                  <a:solidFill>
                    <a:srgbClr val="9AC0A4"/>
                  </a:solidFill>
                  <a:effectLst/>
                  <a:uLnTx/>
                  <a:uFillTx/>
                  <a:latin typeface="Helvetica"/>
                  <a:ea typeface="Arial Unicode MS" pitchFamily="34" charset="-128"/>
                  <a:cs typeface="Helvetica"/>
                </a:rPr>
                <a:t>At Retirement</a:t>
              </a:r>
              <a:endParaRPr kumimoji="0" lang="en-US" altLang="en-US" sz="1867" b="0" i="0" u="none" strike="noStrike" kern="1200" cap="none" spc="0" normalizeH="0" baseline="0" noProof="0" dirty="0">
                <a:ln>
                  <a:noFill/>
                </a:ln>
                <a:solidFill>
                  <a:srgbClr val="9AC0A4"/>
                </a:solidFill>
                <a:effectLst/>
                <a:uLnTx/>
                <a:uFillTx/>
                <a:latin typeface="Helvetica"/>
                <a:ea typeface="Arial Unicode MS" pitchFamily="34" charset="-128"/>
                <a:cs typeface="Helvetica"/>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Grown children</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Lower debt</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Mortgage Paid</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dirty="0">
                  <a:ln>
                    <a:noFill/>
                  </a:ln>
                  <a:solidFill>
                    <a:prstClr val="black"/>
                  </a:solidFill>
                  <a:effectLst/>
                  <a:uLnTx/>
                  <a:uFillTx/>
                  <a:latin typeface="Helvetica"/>
                  <a:ea typeface="Arial Unicode MS" pitchFamily="34" charset="-128"/>
                  <a:cs typeface="Helvetica"/>
                </a:rPr>
                <a:t>Retirement income needed</a:t>
              </a:r>
            </a:p>
          </p:txBody>
        </p:sp>
        <p:cxnSp>
          <p:nvCxnSpPr>
            <p:cNvPr id="7" name="Straight Connector 6"/>
            <p:cNvCxnSpPr/>
            <p:nvPr/>
          </p:nvCxnSpPr>
          <p:spPr bwMode="auto">
            <a:xfrm>
              <a:off x="3983424" y="3997512"/>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2" name="Straight Connector 21"/>
            <p:cNvCxnSpPr/>
            <p:nvPr/>
          </p:nvCxnSpPr>
          <p:spPr bwMode="auto">
            <a:xfrm>
              <a:off x="3983424" y="4231163"/>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3" name="Straight Connector 22"/>
            <p:cNvCxnSpPr/>
            <p:nvPr/>
          </p:nvCxnSpPr>
          <p:spPr bwMode="auto">
            <a:xfrm>
              <a:off x="3983424" y="4464814"/>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4" name="Straight Connector 23"/>
            <p:cNvCxnSpPr/>
            <p:nvPr/>
          </p:nvCxnSpPr>
          <p:spPr bwMode="auto">
            <a:xfrm>
              <a:off x="3983424" y="4698464"/>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7" name="Straight Connector 26"/>
            <p:cNvCxnSpPr/>
            <p:nvPr/>
          </p:nvCxnSpPr>
          <p:spPr bwMode="auto">
            <a:xfrm>
              <a:off x="6363762" y="3782368"/>
              <a:ext cx="936867" cy="0"/>
            </a:xfrm>
            <a:prstGeom prst="line">
              <a:avLst/>
            </a:prstGeom>
            <a:noFill/>
            <a:ln w="25400" cap="rnd" cmpd="sng" algn="ctr">
              <a:solidFill>
                <a:srgbClr val="9AC0A4"/>
              </a:solidFill>
              <a:prstDash val="dot"/>
              <a:round/>
              <a:headEnd type="none" w="med" len="med"/>
              <a:tailEnd type="none" w="med" len="med"/>
            </a:ln>
            <a:effectLst/>
          </p:spPr>
        </p:cxnSp>
        <p:cxnSp>
          <p:nvCxnSpPr>
            <p:cNvPr id="28" name="Straight Connector 27"/>
            <p:cNvCxnSpPr/>
            <p:nvPr/>
          </p:nvCxnSpPr>
          <p:spPr bwMode="auto">
            <a:xfrm flipV="1">
              <a:off x="7384496" y="3433870"/>
              <a:ext cx="1" cy="347006"/>
            </a:xfrm>
            <a:prstGeom prst="line">
              <a:avLst/>
            </a:prstGeom>
            <a:noFill/>
            <a:ln w="25400" cap="rnd" cmpd="sng" algn="ctr">
              <a:solidFill>
                <a:srgbClr val="9AC0A4"/>
              </a:solidFill>
              <a:prstDash val="dot"/>
              <a:round/>
              <a:headEnd type="none" w="med" len="med"/>
              <a:tailEnd type="none" w="med" len="med"/>
            </a:ln>
            <a:effectLst/>
          </p:spPr>
        </p:cxnSp>
      </p:grpSp>
      <p:grpSp>
        <p:nvGrpSpPr>
          <p:cNvPr id="29" name="Group 28"/>
          <p:cNvGrpSpPr/>
          <p:nvPr/>
        </p:nvGrpSpPr>
        <p:grpSpPr>
          <a:xfrm>
            <a:off x="656964" y="4497855"/>
            <a:ext cx="4589496" cy="1872884"/>
            <a:chOff x="492723" y="3433870"/>
            <a:chExt cx="3442122" cy="1404663"/>
          </a:xfrm>
        </p:grpSpPr>
        <p:sp>
          <p:nvSpPr>
            <p:cNvPr id="12" name="Text Box 3"/>
            <p:cNvSpPr txBox="1">
              <a:spLocks noChangeArrowheads="1"/>
            </p:cNvSpPr>
            <p:nvPr/>
          </p:nvSpPr>
          <p:spPr bwMode="auto">
            <a:xfrm>
              <a:off x="492723" y="3593817"/>
              <a:ext cx="3442122" cy="1244716"/>
            </a:xfrm>
            <a:prstGeom prst="rect">
              <a:avLst/>
            </a:prstGeom>
            <a:noFill/>
            <a:ln w="9525">
              <a:noFill/>
              <a:miter lim="800000"/>
              <a:headEnd/>
              <a:tailEnd/>
            </a:ln>
          </p:spPr>
          <p:txBody>
            <a:bodyPr wrap="square" anchor="ctr">
              <a:sp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dirty="0">
                  <a:ln>
                    <a:noFill/>
                  </a:ln>
                  <a:solidFill>
                    <a:srgbClr val="5B9BA9"/>
                  </a:solidFill>
                  <a:effectLst/>
                  <a:uLnTx/>
                  <a:uFillTx/>
                  <a:latin typeface="Helvetica"/>
                  <a:ea typeface="Arial Unicode MS" pitchFamily="34" charset="-128"/>
                  <a:cs typeface="Helvetica"/>
                </a:rPr>
                <a:t>Today</a:t>
              </a:r>
              <a:endParaRPr kumimoji="0" lang="en-US" altLang="en-US" sz="1867" b="0" i="0" u="none" strike="noStrike" kern="1200" cap="none" spc="0" normalizeH="0" baseline="0" noProof="0" dirty="0">
                <a:ln>
                  <a:noFill/>
                </a:ln>
                <a:solidFill>
                  <a:srgbClr val="5B9BA9"/>
                </a:solidFill>
                <a:effectLst/>
                <a:uLnTx/>
                <a:uFillTx/>
                <a:latin typeface="Helvetica"/>
                <a:ea typeface="Arial Unicode MS" pitchFamily="34" charset="-128"/>
                <a:cs typeface="Helvetica"/>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Young children</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High debt</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House mortgage</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dirty="0">
                  <a:ln>
                    <a:noFill/>
                  </a:ln>
                  <a:solidFill>
                    <a:prstClr val="black"/>
                  </a:solidFill>
                  <a:effectLst/>
                  <a:uLnTx/>
                  <a:uFillTx/>
                  <a:latin typeface="Helvetica"/>
                  <a:ea typeface="Arial Unicode MS" pitchFamily="34" charset="-128"/>
                  <a:cs typeface="Helvetica"/>
                </a:rPr>
                <a:t>Loss of income would be devastating</a:t>
              </a:r>
            </a:p>
          </p:txBody>
        </p:sp>
        <p:cxnSp>
          <p:nvCxnSpPr>
            <p:cNvPr id="26" name="Straight Connector 25"/>
            <p:cNvCxnSpPr/>
            <p:nvPr/>
          </p:nvCxnSpPr>
          <p:spPr bwMode="auto">
            <a:xfrm>
              <a:off x="2297063" y="3782368"/>
              <a:ext cx="936867" cy="0"/>
            </a:xfrm>
            <a:prstGeom prst="line">
              <a:avLst/>
            </a:prstGeom>
            <a:noFill/>
            <a:ln w="25400" cap="rnd" cmpd="sng" algn="ctr">
              <a:solidFill>
                <a:srgbClr val="5B9BA9"/>
              </a:solidFill>
              <a:prstDash val="dot"/>
              <a:round/>
              <a:headEnd type="none" w="med" len="med"/>
              <a:tailEnd type="none" w="med" len="med"/>
            </a:ln>
            <a:effectLst/>
          </p:spPr>
        </p:cxnSp>
        <p:cxnSp>
          <p:nvCxnSpPr>
            <p:cNvPr id="31" name="Straight Connector 30"/>
            <p:cNvCxnSpPr/>
            <p:nvPr/>
          </p:nvCxnSpPr>
          <p:spPr bwMode="auto">
            <a:xfrm flipV="1">
              <a:off x="2189593" y="3433870"/>
              <a:ext cx="1" cy="347006"/>
            </a:xfrm>
            <a:prstGeom prst="line">
              <a:avLst/>
            </a:prstGeom>
            <a:noFill/>
            <a:ln w="25400" cap="rnd" cmpd="sng" algn="ctr">
              <a:solidFill>
                <a:srgbClr val="5B9BA9"/>
              </a:solidFill>
              <a:prstDash val="dot"/>
              <a:round/>
              <a:headEnd type="none" w="med" len="med"/>
              <a:tailEnd type="none" w="med" len="med"/>
            </a:ln>
            <a:effectLst/>
          </p:spPr>
        </p:cxnSp>
      </p:gr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descr="DecreasingResponsibility_youngfamily.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9017" y="2398355"/>
            <a:ext cx="1430600" cy="1382219"/>
          </a:xfrm>
          <a:prstGeom prst="rect">
            <a:avLst/>
          </a:prstGeom>
        </p:spPr>
      </p:pic>
      <p:pic>
        <p:nvPicPr>
          <p:cNvPr id="4" name="Picture 3" descr="DecreasingResponsibility_oldercouple.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2020" y="2398127"/>
            <a:ext cx="1445563" cy="1377899"/>
          </a:xfrm>
          <a:prstGeom prst="rect">
            <a:avLst/>
          </a:prstGeom>
        </p:spPr>
      </p:pic>
      <p:sp>
        <p:nvSpPr>
          <p:cNvPr id="6" name="TextBox 5"/>
          <p:cNvSpPr txBox="1"/>
          <p:nvPr/>
        </p:nvSpPr>
        <p:spPr>
          <a:xfrm>
            <a:off x="2074209" y="2617801"/>
            <a:ext cx="19770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A9"/>
                </a:solidFill>
                <a:effectLst/>
                <a:uLnTx/>
                <a:uFillTx/>
                <a:latin typeface="Helvetica"/>
                <a:ea typeface="+mn-ea"/>
                <a:cs typeface="Helvetica"/>
              </a:rPr>
              <a:t>DYING</a:t>
            </a:r>
            <a:br>
              <a:rPr kumimoji="0" lang="en-US" sz="2400" b="1" i="0" u="none" strike="noStrike" kern="1200" cap="none" spc="0" normalizeH="0" baseline="0" noProof="0" dirty="0">
                <a:ln>
                  <a:noFill/>
                </a:ln>
                <a:solidFill>
                  <a:srgbClr val="5B9BA9"/>
                </a:solidFill>
                <a:effectLst/>
                <a:uLnTx/>
                <a:uFillTx/>
                <a:latin typeface="Helvetica"/>
                <a:ea typeface="+mn-ea"/>
                <a:cs typeface="Helvetica"/>
              </a:rPr>
            </a:br>
            <a:r>
              <a:rPr kumimoji="0" lang="en-US" sz="2400" b="1" i="0" u="none" strike="noStrike" kern="1200" cap="none" spc="0" normalizeH="0" baseline="0" noProof="0" dirty="0">
                <a:ln>
                  <a:noFill/>
                </a:ln>
                <a:solidFill>
                  <a:srgbClr val="5B9BA9"/>
                </a:solidFill>
                <a:effectLst/>
                <a:uLnTx/>
                <a:uFillTx/>
                <a:latin typeface="Helvetica"/>
                <a:ea typeface="+mn-ea"/>
                <a:cs typeface="Helvetica"/>
              </a:rPr>
              <a:t>TOO SOON</a:t>
            </a:r>
          </a:p>
        </p:txBody>
      </p:sp>
      <p:sp>
        <p:nvSpPr>
          <p:cNvPr id="32" name="TextBox 31"/>
          <p:cNvSpPr txBox="1"/>
          <p:nvPr/>
        </p:nvSpPr>
        <p:spPr>
          <a:xfrm>
            <a:off x="8530500" y="2617801"/>
            <a:ext cx="19770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AC0A4"/>
                </a:solidFill>
                <a:effectLst/>
                <a:uLnTx/>
                <a:uFillTx/>
                <a:latin typeface="Helvetica"/>
                <a:ea typeface="+mn-ea"/>
                <a:cs typeface="Helvetica"/>
              </a:rPr>
              <a:t>LIVING TOO LONG</a:t>
            </a:r>
          </a:p>
        </p:txBody>
      </p:sp>
    </p:spTree>
    <p:extLst>
      <p:ext uri="{BB962C8B-B14F-4D97-AF65-F5344CB8AC3E}">
        <p14:creationId xmlns:p14="http://schemas.microsoft.com/office/powerpoint/2010/main" val="120361703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400"/>
                                        <p:tgtEl>
                                          <p:spTgt spid="16"/>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7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900"/>
                                        <p:tgtEl>
                                          <p:spTgt spid="9"/>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3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3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3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300"/>
                                        <p:tgtEl>
                                          <p:spTgt spid="3"/>
                                        </p:tgtEl>
                                      </p:cBhvr>
                                    </p:animEffect>
                                    <p:set>
                                      <p:cBhvr>
                                        <p:cTn id="37" dur="1" fill="hold">
                                          <p:stCondLst>
                                            <p:cond delay="299"/>
                                          </p:stCondLst>
                                        </p:cTn>
                                        <p:tgtEl>
                                          <p:spTgt spid="3"/>
                                        </p:tgtEl>
                                        <p:attrNameLst>
                                          <p:attrName>style.visibility</p:attrName>
                                        </p:attrNameLst>
                                      </p:cBhvr>
                                      <p:to>
                                        <p:strVal val="hidden"/>
                                      </p:to>
                                    </p:set>
                                  </p:childTnLst>
                                </p:cTn>
                              </p:par>
                            </p:childTnLst>
                          </p:cTn>
                        </p:par>
                        <p:par>
                          <p:cTn id="38" fill="hold">
                            <p:stCondLst>
                              <p:cond delay="300"/>
                            </p:stCondLst>
                            <p:childTnLst>
                              <p:par>
                                <p:cTn id="39" presetID="10"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3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300"/>
                                        <p:tgtEl>
                                          <p:spTgt spid="4"/>
                                        </p:tgtEl>
                                      </p:cBhvr>
                                    </p:animEffect>
                                    <p:set>
                                      <p:cBhvr>
                                        <p:cTn id="46" dur="1" fill="hold">
                                          <p:stCondLst>
                                            <p:cond delay="299"/>
                                          </p:stCondLst>
                                        </p:cTn>
                                        <p:tgtEl>
                                          <p:spTgt spid="4"/>
                                        </p:tgtEl>
                                        <p:attrNameLst>
                                          <p:attrName>style.visibility</p:attrName>
                                        </p:attrNameLst>
                                      </p:cBhvr>
                                      <p:to>
                                        <p:strVal val="hidden"/>
                                      </p:to>
                                    </p:set>
                                  </p:childTnLst>
                                </p:cTn>
                              </p:par>
                            </p:childTnLst>
                          </p:cTn>
                        </p:par>
                        <p:par>
                          <p:cTn id="47" fill="hold">
                            <p:stCondLst>
                              <p:cond delay="3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3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300"/>
                                        <p:tgtEl>
                                          <p:spTgt spid="30"/>
                                        </p:tgtEl>
                                      </p:cBhvr>
                                    </p:animEffect>
                                    <p:set>
                                      <p:cBhvr>
                                        <p:cTn id="55" dur="1" fill="hold">
                                          <p:stCondLst>
                                            <p:cond delay="299"/>
                                          </p:stCondLst>
                                        </p:cTn>
                                        <p:tgtEl>
                                          <p:spTgt spid="3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300"/>
                                        <p:tgtEl>
                                          <p:spTgt spid="29"/>
                                        </p:tgtEl>
                                      </p:cBhvr>
                                    </p:animEffect>
                                    <p:set>
                                      <p:cBhvr>
                                        <p:cTn id="58" dur="1" fill="hold">
                                          <p:stCondLst>
                                            <p:cond delay="2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21736C-9F3F-A24E-92EE-FE55721D1086}"/>
              </a:ext>
            </a:extLst>
          </p:cNvPr>
          <p:cNvSpPr>
            <a:spLocks noGrp="1"/>
          </p:cNvSpPr>
          <p:nvPr>
            <p:ph type="title"/>
          </p:nvPr>
        </p:nvSpPr>
        <p:spPr>
          <a:xfrm>
            <a:off x="793662" y="386930"/>
            <a:ext cx="10066122" cy="1298448"/>
          </a:xfrm>
        </p:spPr>
        <p:txBody>
          <a:bodyPr anchor="b">
            <a:normAutofit/>
          </a:bodyPr>
          <a:lstStyle/>
          <a:p>
            <a:r>
              <a:rPr lang="en-US" sz="4800"/>
              <a:t>What is Life Insurance For?</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809127-2464-B041-AA11-41AC0A9285EC}"/>
              </a:ext>
            </a:extLst>
          </p:cNvPr>
          <p:cNvSpPr>
            <a:spLocks noGrp="1"/>
          </p:cNvSpPr>
          <p:nvPr>
            <p:ph idx="1"/>
          </p:nvPr>
        </p:nvSpPr>
        <p:spPr>
          <a:xfrm>
            <a:off x="793661" y="2599509"/>
            <a:ext cx="4530898" cy="3639450"/>
          </a:xfrm>
        </p:spPr>
        <p:txBody>
          <a:bodyPr anchor="ctr">
            <a:normAutofit/>
          </a:bodyPr>
          <a:lstStyle/>
          <a:p>
            <a:pPr marL="285750" lvl="0" indent="-285750">
              <a:spcBef>
                <a:spcPts val="0"/>
              </a:spcBef>
              <a:defRPr/>
            </a:pPr>
            <a:r>
              <a:rPr lang="en-US" sz="2000"/>
              <a:t>Life Insurance is the Foundation of your Financial Plan</a:t>
            </a:r>
          </a:p>
          <a:p>
            <a:pPr marL="285750" lvl="0" indent="-285750">
              <a:spcBef>
                <a:spcPts val="0"/>
              </a:spcBef>
              <a:defRPr/>
            </a:pPr>
            <a:r>
              <a:rPr lang="en-US" sz="2000"/>
              <a:t>Life Insurance is income protection</a:t>
            </a:r>
          </a:p>
          <a:p>
            <a:pPr marL="285750" lvl="0" indent="-285750">
              <a:spcBef>
                <a:spcPts val="0"/>
              </a:spcBef>
              <a:defRPr/>
            </a:pPr>
            <a:r>
              <a:rPr lang="en-US" sz="2000"/>
              <a:t>Your income provides for expenses of your family </a:t>
            </a:r>
          </a:p>
          <a:p>
            <a:pPr marL="285750" lvl="0" indent="-285750">
              <a:spcBef>
                <a:spcPts val="0"/>
              </a:spcBef>
              <a:defRPr/>
            </a:pPr>
            <a:r>
              <a:rPr lang="en-US" sz="2000"/>
              <a:t>Life Insurance provides a lump sum to replace the future earnings that someone would earn</a:t>
            </a:r>
          </a:p>
          <a:p>
            <a:pPr marL="285750" lvl="0" indent="-285750">
              <a:spcBef>
                <a:spcPts val="0"/>
              </a:spcBef>
              <a:defRPr/>
            </a:pPr>
            <a:r>
              <a:rPr lang="en-US" sz="2000"/>
              <a:t>The goal is to one day be self insured with savings and investments at which time you can drop your coverage</a:t>
            </a:r>
          </a:p>
          <a:p>
            <a:endParaRPr lang="en-US" sz="2000"/>
          </a:p>
        </p:txBody>
      </p:sp>
      <p:pic>
        <p:nvPicPr>
          <p:cNvPr id="7" name="Graphic 6" descr="Dollar">
            <a:extLst>
              <a:ext uri="{FF2B5EF4-FFF2-40B4-BE49-F238E27FC236}">
                <a16:creationId xmlns:a16="http://schemas.microsoft.com/office/drawing/2014/main" id="{C58D1BE3-ED3A-40B9-ACB6-FFA8F1A623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43927F-602F-154F-B2E1-4F4D85A0C6A3}"/>
              </a:ext>
            </a:extLst>
          </p:cNvPr>
          <p:cNvSpPr>
            <a:spLocks noGrp="1"/>
          </p:cNvSpPr>
          <p:nvPr>
            <p:ph type="title"/>
          </p:nvPr>
        </p:nvSpPr>
        <p:spPr>
          <a:xfrm>
            <a:off x="793662" y="386930"/>
            <a:ext cx="10066122" cy="1298448"/>
          </a:xfrm>
        </p:spPr>
        <p:txBody>
          <a:bodyPr anchor="b">
            <a:normAutofit/>
          </a:bodyPr>
          <a:lstStyle/>
          <a:p>
            <a:r>
              <a:rPr lang="en-US" dirty="0"/>
              <a:t>Should You have Life Insurance Outside of Work?</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E69D50-3E0A-F640-83A2-9D8F194FB122}"/>
              </a:ext>
            </a:extLst>
          </p:cNvPr>
          <p:cNvSpPr>
            <a:spLocks noGrp="1"/>
          </p:cNvSpPr>
          <p:nvPr>
            <p:ph idx="1"/>
          </p:nvPr>
        </p:nvSpPr>
        <p:spPr>
          <a:xfrm>
            <a:off x="793661" y="2599509"/>
            <a:ext cx="4530898" cy="3639450"/>
          </a:xfrm>
        </p:spPr>
        <p:txBody>
          <a:bodyPr anchor="ctr">
            <a:normAutofit/>
          </a:bodyPr>
          <a:lstStyle/>
          <a:p>
            <a:pPr marL="285750" lvl="0" indent="-285750">
              <a:spcBef>
                <a:spcPts val="0"/>
              </a:spcBef>
              <a:defRPr/>
            </a:pPr>
            <a:r>
              <a:rPr lang="en-US" sz="1900"/>
              <a:t>Employer Sponsored Group Life Insurance generally will provide 1- 2 years of earnings and in many cases only $20,000 as a final expenses plan</a:t>
            </a:r>
          </a:p>
          <a:p>
            <a:pPr marL="285750" lvl="0" indent="-285750">
              <a:spcBef>
                <a:spcPts val="0"/>
              </a:spcBef>
              <a:defRPr/>
            </a:pPr>
            <a:r>
              <a:rPr lang="en-US" sz="1900"/>
              <a:t>Group Life Insurance does not transfer with you if you change jobs and puts you at risk of being uninsurable based on your health conditions </a:t>
            </a:r>
          </a:p>
          <a:p>
            <a:pPr marL="285750" lvl="0" indent="-285750">
              <a:spcBef>
                <a:spcPts val="0"/>
              </a:spcBef>
              <a:defRPr/>
            </a:pPr>
            <a:r>
              <a:rPr lang="en-US" sz="1900"/>
              <a:t>50% of families are either without life insurance or are under insured</a:t>
            </a:r>
          </a:p>
          <a:p>
            <a:pPr marL="285750" lvl="0" indent="-285750">
              <a:spcBef>
                <a:spcPts val="0"/>
              </a:spcBef>
              <a:defRPr/>
            </a:pPr>
            <a:r>
              <a:rPr lang="en-US" sz="1900"/>
              <a:t>Level Term insurance which is protection only provides the most affordable coverage</a:t>
            </a:r>
          </a:p>
          <a:p>
            <a:pPr marL="285750" lvl="0" indent="-285750">
              <a:spcBef>
                <a:spcPts val="0"/>
              </a:spcBef>
              <a:defRPr/>
            </a:pPr>
            <a:endParaRPr lang="en-US" sz="1900"/>
          </a:p>
          <a:p>
            <a:endParaRPr lang="en-US" sz="1900"/>
          </a:p>
        </p:txBody>
      </p:sp>
      <p:sp>
        <p:nvSpPr>
          <p:cNvPr id="15" name="Oval 14">
            <a:extLst>
              <a:ext uri="{FF2B5EF4-FFF2-40B4-BE49-F238E27FC236}">
                <a16:creationId xmlns:a16="http://schemas.microsoft.com/office/drawing/2014/main" id="{82A9D91C-7FFC-49A5-B119-E10EFF417B68}"/>
              </a:ext>
            </a:extLst>
          </p:cNvPr>
          <p:cNvSpPr/>
          <p:nvPr/>
        </p:nvSpPr>
        <p:spPr>
          <a:xfrm>
            <a:off x="6629548" y="2484255"/>
            <a:ext cx="3714245" cy="3714244"/>
          </a:xfrm>
          <a:prstGeom prst="ellipse">
            <a:avLst/>
          </a:prstGeom>
          <a:solidFill>
            <a:prstClr val="ltGray"/>
          </a:solidFill>
        </p:spPr>
      </p:sp>
      <p:sp>
        <p:nvSpPr>
          <p:cNvPr id="16" name="Partial Circle 15">
            <a:extLst>
              <a:ext uri="{FF2B5EF4-FFF2-40B4-BE49-F238E27FC236}">
                <a16:creationId xmlns:a16="http://schemas.microsoft.com/office/drawing/2014/main" id="{31BD6AFD-0585-46BB-8050-530531F475D8}"/>
              </a:ext>
            </a:extLst>
          </p:cNvPr>
          <p:cNvSpPr/>
          <p:nvPr/>
        </p:nvSpPr>
        <p:spPr>
          <a:xfrm>
            <a:off x="6629548" y="2484255"/>
            <a:ext cx="3714245" cy="3714244"/>
          </a:xfrm>
          <a:prstGeom prst="pie">
            <a:avLst>
              <a:gd name="adj1" fmla="val 16200000"/>
              <a:gd name="adj2" fmla="val 5400000"/>
            </a:avLst>
          </a:prstGeom>
          <a:solidFill>
            <a:schemeClr val="accent1"/>
          </a:solidFill>
        </p:spPr>
      </p:sp>
      <p:sp>
        <p:nvSpPr>
          <p:cNvPr id="17" name="Oval 16">
            <a:extLst>
              <a:ext uri="{FF2B5EF4-FFF2-40B4-BE49-F238E27FC236}">
                <a16:creationId xmlns:a16="http://schemas.microsoft.com/office/drawing/2014/main" id="{58D8449D-AB72-47BB-8C06-EE5540D0AFD2}"/>
              </a:ext>
            </a:extLst>
          </p:cNvPr>
          <p:cNvSpPr/>
          <p:nvPr/>
        </p:nvSpPr>
        <p:spPr>
          <a:xfrm>
            <a:off x="6908116" y="2762823"/>
            <a:ext cx="3157109" cy="3157108"/>
          </a:xfrm>
          <a:prstGeom prst="ellipse">
            <a:avLst/>
          </a:prstGeom>
          <a:solidFill>
            <a:prstClr val="white"/>
          </a:solidFill>
        </p:spPr>
      </p:sp>
      <p:pic>
        <p:nvPicPr>
          <p:cNvPr id="7" name="Graphic 6" descr="Dollar">
            <a:extLst>
              <a:ext uri="{FF2B5EF4-FFF2-40B4-BE49-F238E27FC236}">
                <a16:creationId xmlns:a16="http://schemas.microsoft.com/office/drawing/2014/main" id="{4D02BD17-DF67-4BFE-A921-718A5C7548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9539" y="3264246"/>
            <a:ext cx="2154263" cy="2154262"/>
          </a:xfrm>
          <a:prstGeom prst="rect">
            <a:avLst/>
          </a:prstGeom>
          <a:solidFill>
            <a:prstClr val="white"/>
          </a:solidFill>
        </p:spPr>
      </p:pic>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0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1F08F1-A781-F043-A605-17B8F2A85B76}"/>
              </a:ext>
            </a:extLst>
          </p:cNvPr>
          <p:cNvSpPr>
            <a:spLocks noGrp="1"/>
          </p:cNvSpPr>
          <p:nvPr>
            <p:ph type="ctrTitle"/>
          </p:nvPr>
        </p:nvSpPr>
        <p:spPr>
          <a:xfrm>
            <a:off x="3045368" y="2043663"/>
            <a:ext cx="6105194" cy="2031055"/>
          </a:xfrm>
        </p:spPr>
        <p:txBody>
          <a:bodyPr>
            <a:normAutofit fontScale="90000"/>
          </a:bodyPr>
          <a:lstStyle/>
          <a:p>
            <a:r>
              <a:rPr lang="en-US" sz="5100" dirty="0">
                <a:solidFill>
                  <a:srgbClr val="FFFFFF"/>
                </a:solidFill>
              </a:rPr>
              <a:t>Class #2 The Cash Flow Plan and Emergency Fund</a:t>
            </a:r>
          </a:p>
        </p:txBody>
      </p:sp>
      <p:sp>
        <p:nvSpPr>
          <p:cNvPr id="3" name="Subtitle 2">
            <a:extLst>
              <a:ext uri="{FF2B5EF4-FFF2-40B4-BE49-F238E27FC236}">
                <a16:creationId xmlns:a16="http://schemas.microsoft.com/office/drawing/2014/main" id="{58448098-F10A-2441-B198-FA86DCA8E28B}"/>
              </a:ext>
            </a:extLst>
          </p:cNvPr>
          <p:cNvSpPr>
            <a:spLocks noGrp="1"/>
          </p:cNvSpPr>
          <p:nvPr>
            <p:ph type="subTitle" idx="1"/>
          </p:nvPr>
        </p:nvSpPr>
        <p:spPr>
          <a:xfrm>
            <a:off x="3045368" y="4074718"/>
            <a:ext cx="6105194" cy="682079"/>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3055445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32A669-4E1E-654F-A089-115F99D8327C}"/>
              </a:ext>
            </a:extLst>
          </p:cNvPr>
          <p:cNvSpPr>
            <a:spLocks noGrp="1"/>
          </p:cNvSpPr>
          <p:nvPr>
            <p:ph type="title"/>
          </p:nvPr>
        </p:nvSpPr>
        <p:spPr>
          <a:xfrm>
            <a:off x="838200" y="668377"/>
            <a:ext cx="10515600" cy="1325563"/>
          </a:xfrm>
        </p:spPr>
        <p:txBody>
          <a:bodyPr vert="horz" lIns="91440" tIns="45720" rIns="91440" bIns="45720" rtlCol="0">
            <a:normAutofit/>
          </a:bodyPr>
          <a:lstStyle/>
          <a:p>
            <a:r>
              <a:rPr lang="en-US"/>
              <a:t>2 Types of Life Insurance</a:t>
            </a:r>
            <a:endParaRPr lang="en-US" dirty="0"/>
          </a:p>
        </p:txBody>
      </p:sp>
      <p:sp>
        <p:nvSpPr>
          <p:cNvPr id="3" name="Content Placeholder 2">
            <a:extLst>
              <a:ext uri="{FF2B5EF4-FFF2-40B4-BE49-F238E27FC236}">
                <a16:creationId xmlns:a16="http://schemas.microsoft.com/office/drawing/2014/main" id="{32B7F26E-3B1A-A047-BA06-25EEB02E94D6}"/>
              </a:ext>
            </a:extLst>
          </p:cNvPr>
          <p:cNvSpPr>
            <a:spLocks noGrp="1"/>
          </p:cNvSpPr>
          <p:nvPr>
            <p:ph sz="half" idx="1"/>
          </p:nvPr>
        </p:nvSpPr>
        <p:spPr>
          <a:xfrm>
            <a:off x="838200" y="2177456"/>
            <a:ext cx="5097780" cy="3795748"/>
          </a:xfrm>
        </p:spPr>
        <p:txBody>
          <a:bodyPr>
            <a:normAutofit/>
          </a:bodyPr>
          <a:lstStyle/>
          <a:p>
            <a:pPr marL="0" indent="0">
              <a:buNone/>
            </a:pPr>
            <a:r>
              <a:rPr lang="en-US" sz="2400"/>
              <a:t>Term </a:t>
            </a:r>
          </a:p>
          <a:p>
            <a:r>
              <a:rPr lang="en-US" sz="2400"/>
              <a:t>Level Premium up to 35 Years</a:t>
            </a:r>
          </a:p>
          <a:p>
            <a:r>
              <a:rPr lang="en-US" sz="2400"/>
              <a:t>Low Cost Protection Only</a:t>
            </a:r>
          </a:p>
          <a:p>
            <a:r>
              <a:rPr lang="en-US" sz="2400"/>
              <a:t>No Cash Build Up</a:t>
            </a:r>
          </a:p>
          <a:p>
            <a:r>
              <a:rPr lang="en-US" sz="2400"/>
              <a:t>Age 35 </a:t>
            </a:r>
          </a:p>
          <a:p>
            <a:r>
              <a:rPr lang="en-US" sz="2400"/>
              <a:t>$1,000,000 Death Benefit</a:t>
            </a:r>
          </a:p>
          <a:p>
            <a:r>
              <a:rPr lang="en-US" sz="2400"/>
              <a:t>$99 Per Month</a:t>
            </a:r>
          </a:p>
          <a:p>
            <a:endParaRPr lang="en-US" sz="2400"/>
          </a:p>
        </p:txBody>
      </p:sp>
      <p:sp>
        <p:nvSpPr>
          <p:cNvPr id="4" name="Content Placeholder 3">
            <a:extLst>
              <a:ext uri="{FF2B5EF4-FFF2-40B4-BE49-F238E27FC236}">
                <a16:creationId xmlns:a16="http://schemas.microsoft.com/office/drawing/2014/main" id="{BC554CD2-AAFE-B14F-9727-814287FCDAAC}"/>
              </a:ext>
            </a:extLst>
          </p:cNvPr>
          <p:cNvSpPr>
            <a:spLocks noGrp="1"/>
          </p:cNvSpPr>
          <p:nvPr>
            <p:ph sz="half" idx="2"/>
          </p:nvPr>
        </p:nvSpPr>
        <p:spPr>
          <a:xfrm>
            <a:off x="6256020" y="2177456"/>
            <a:ext cx="5097780" cy="3795748"/>
          </a:xfrm>
        </p:spPr>
        <p:txBody>
          <a:bodyPr>
            <a:normAutofit/>
          </a:bodyPr>
          <a:lstStyle/>
          <a:p>
            <a:pPr marL="0" indent="0">
              <a:buNone/>
            </a:pPr>
            <a:r>
              <a:rPr lang="en-US" sz="2400"/>
              <a:t>Cash Value</a:t>
            </a:r>
          </a:p>
          <a:p>
            <a:r>
              <a:rPr lang="en-US" sz="2400"/>
              <a:t>Level Premium to Age 100</a:t>
            </a:r>
          </a:p>
          <a:p>
            <a:r>
              <a:rPr lang="en-US" sz="2400"/>
              <a:t>Builds Up Cash Value</a:t>
            </a:r>
          </a:p>
          <a:p>
            <a:r>
              <a:rPr lang="en-US" sz="2400"/>
              <a:t>High Cost</a:t>
            </a:r>
          </a:p>
          <a:p>
            <a:r>
              <a:rPr lang="en-US" sz="2400"/>
              <a:t>Age 35 </a:t>
            </a:r>
          </a:p>
          <a:p>
            <a:r>
              <a:rPr lang="en-US" sz="2400"/>
              <a:t>$1,000,000 Death Benefit</a:t>
            </a:r>
          </a:p>
          <a:p>
            <a:r>
              <a:rPr lang="en-US" sz="2400"/>
              <a:t>$1,125 Per Month</a:t>
            </a:r>
          </a:p>
          <a:p>
            <a:endParaRPr lang="en-US" sz="2400"/>
          </a:p>
          <a:p>
            <a:endParaRPr lang="en-US" sz="2400"/>
          </a:p>
          <a:p>
            <a:endParaRPr lang="en-US" sz="2400"/>
          </a:p>
          <a:p>
            <a:endParaRPr lang="en-US" sz="2400"/>
          </a:p>
        </p:txBody>
      </p:sp>
    </p:spTree>
    <p:extLst>
      <p:ext uri="{BB962C8B-B14F-4D97-AF65-F5344CB8AC3E}">
        <p14:creationId xmlns:p14="http://schemas.microsoft.com/office/powerpoint/2010/main" val="248314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5"/>
          <p:cNvSpPr txBox="1">
            <a:spLocks noChangeArrowheads="1"/>
          </p:cNvSpPr>
          <p:nvPr/>
        </p:nvSpPr>
        <p:spPr bwMode="auto">
          <a:xfrm>
            <a:off x="958846" y="1215629"/>
            <a:ext cx="4626527" cy="64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1" i="0" u="none" strike="noStrike" kern="0" cap="none" spc="0" normalizeH="0" baseline="0" noProof="0" dirty="0">
                <a:ln>
                  <a:noFill/>
                </a:ln>
                <a:solidFill>
                  <a:srgbClr val="E4021D"/>
                </a:solidFill>
                <a:effectLst/>
                <a:uLnTx/>
                <a:uFillTx/>
                <a:latin typeface="Helvetica"/>
                <a:ea typeface="Arial Unicode MS" panose="020B0604020202020204" pitchFamily="34" charset="-128"/>
                <a:cs typeface="Helvetica"/>
              </a:rPr>
              <a:t>Cash Value Life Insurance</a:t>
            </a:r>
            <a:br>
              <a:rPr kumimoji="0" lang="en-US" altLang="en-US" sz="2133" b="1" i="0" u="none" strike="noStrike" kern="0" cap="none" spc="0" normalizeH="0" baseline="0" noProof="0" dirty="0">
                <a:ln>
                  <a:noFill/>
                </a:ln>
                <a:solidFill>
                  <a:srgbClr val="E4021D"/>
                </a:solidFill>
                <a:effectLst/>
                <a:uLnTx/>
                <a:uFillTx/>
                <a:latin typeface="Helvetica"/>
                <a:ea typeface="Arial Unicode MS" panose="020B0604020202020204" pitchFamily="34" charset="-128"/>
                <a:cs typeface="Helvetica"/>
              </a:rPr>
            </a:br>
            <a:r>
              <a:rPr kumimoji="0" lang="en-US" altLang="en-US" sz="1733"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Whole Life, Universal Life, Variable Life</a:t>
            </a:r>
          </a:p>
        </p:txBody>
      </p:sp>
      <p:sp>
        <p:nvSpPr>
          <p:cNvPr id="71" name="Line 60"/>
          <p:cNvSpPr>
            <a:spLocks noChangeShapeType="1"/>
          </p:cNvSpPr>
          <p:nvPr/>
        </p:nvSpPr>
        <p:spPr bwMode="auto">
          <a:xfrm>
            <a:off x="5829172" y="1666770"/>
            <a:ext cx="0" cy="3208169"/>
          </a:xfrm>
          <a:prstGeom prst="line">
            <a:avLst/>
          </a:prstGeom>
          <a:noFill/>
          <a:ln w="6350" cmpd="sng">
            <a:solidFill>
              <a:schemeClr val="bg1">
                <a:lumMod val="75000"/>
              </a:schemeClr>
            </a:solidFill>
            <a:round/>
            <a:headEnd/>
            <a:tailEnd/>
          </a:ln>
        </p:spPr>
        <p:txBody>
          <a:bodyPr/>
          <a:lstStyle/>
          <a:p>
            <a:pPr marL="0" marR="0" lvl="0" indent="0" algn="l"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Helvetica"/>
              <a:ea typeface="Arial Unicode MS" pitchFamily="34" charset="-128"/>
              <a:cs typeface="Helvetica"/>
            </a:endParaRPr>
          </a:p>
        </p:txBody>
      </p:sp>
      <p:sp>
        <p:nvSpPr>
          <p:cNvPr id="61" name="Rectangle 15"/>
          <p:cNvSpPr txBox="1">
            <a:spLocks noChangeArrowheads="1"/>
          </p:cNvSpPr>
          <p:nvPr/>
        </p:nvSpPr>
        <p:spPr bwMode="auto">
          <a:xfrm>
            <a:off x="5531556" y="1215629"/>
            <a:ext cx="6190277" cy="64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1" i="0" u="none" strike="noStrike" kern="0" cap="none" spc="0" normalizeH="0" baseline="0" noProof="0" dirty="0">
                <a:ln>
                  <a:noFill/>
                </a:ln>
                <a:solidFill>
                  <a:srgbClr val="0E669A"/>
                </a:solidFill>
                <a:effectLst/>
                <a:uLnTx/>
                <a:uFillTx/>
                <a:latin typeface="Helvetica"/>
                <a:ea typeface="Arial Unicode MS" panose="020B0604020202020204" pitchFamily="34" charset="-128"/>
                <a:cs typeface="Helvetica"/>
              </a:rPr>
              <a:t>Buy Term and Invest the Difference</a:t>
            </a:r>
            <a:br>
              <a:rPr kumimoji="0" lang="en-US" altLang="en-US" sz="2133" b="1" i="0" u="none" strike="noStrike" kern="0" cap="none" spc="0" normalizeH="0" baseline="0" noProof="0" dirty="0">
                <a:ln>
                  <a:noFill/>
                </a:ln>
                <a:solidFill>
                  <a:srgbClr val="003366"/>
                </a:solidFill>
                <a:effectLst/>
                <a:uLnTx/>
                <a:uFillTx/>
                <a:latin typeface="Helvetica"/>
                <a:ea typeface="Arial Unicode MS" panose="020B0604020202020204" pitchFamily="34" charset="-128"/>
                <a:cs typeface="Helvetica"/>
              </a:rPr>
            </a:br>
            <a:r>
              <a:rPr kumimoji="0" lang="en-US" altLang="en-US" sz="1733"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30-year Level Term</a:t>
            </a:r>
            <a:endParaRPr kumimoji="0" lang="en-US" altLang="en-US" sz="1733"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5" name="Slide Number Placeholder 4"/>
          <p:cNvSpPr>
            <a:spLocks noGrp="1"/>
          </p:cNvSpPr>
          <p:nvPr>
            <p:ph type="sldNum" sz="quarter" idx="12"/>
          </p:nvPr>
        </p:nvSpPr>
        <p:spPr/>
        <p:txBody>
          <a:bodyPr/>
          <a:lstStyle/>
          <a:p>
            <a:pPr marL="0" marR="0" lvl="0" indent="0" algn="l" defTabSz="609523"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333" b="0" i="0" u="none" strike="noStrike" kern="1200" cap="none" spc="0" normalizeH="0" baseline="0" noProof="0">
                <a:ln>
                  <a:noFill/>
                </a:ln>
                <a:solidFill>
                  <a:prstClr val="white">
                    <a:lumMod val="65000"/>
                  </a:prstClr>
                </a:solidFill>
                <a:effectLst/>
                <a:uLnTx/>
                <a:uFillTx/>
                <a:latin typeface="Arial Narrow"/>
                <a:ea typeface="+mn-ea"/>
                <a:cs typeface="Arial Narrow"/>
              </a:rPr>
              <a:pPr marL="0" marR="0" lvl="0" indent="0" algn="l" defTabSz="609523" rtl="0" eaLnBrk="1" fontAlgn="auto" latinLnBrk="0" hangingPunct="1">
                <a:lnSpc>
                  <a:spcPct val="100000"/>
                </a:lnSpc>
                <a:spcBef>
                  <a:spcPts val="0"/>
                </a:spcBef>
                <a:spcAft>
                  <a:spcPts val="0"/>
                </a:spcAft>
                <a:buClrTx/>
                <a:buSzTx/>
                <a:buFontTx/>
                <a:buNone/>
                <a:tabLst/>
                <a:defRPr/>
              </a:pPr>
              <a:t>41</a:t>
            </a:fld>
            <a:endParaRPr kumimoji="0" lang="en-US" sz="1333" b="0" i="0" u="none" strike="noStrike" kern="1200" cap="none" spc="0" normalizeH="0" baseline="0" noProof="0">
              <a:ln>
                <a:noFill/>
              </a:ln>
              <a:solidFill>
                <a:prstClr val="white">
                  <a:lumMod val="65000"/>
                </a:prstClr>
              </a:solidFill>
              <a:effectLst/>
              <a:uLnTx/>
              <a:uFillTx/>
              <a:latin typeface="Arial Narrow"/>
              <a:ea typeface="+mn-ea"/>
              <a:cs typeface="Arial Narrow"/>
            </a:endParaRPr>
          </a:p>
        </p:txBody>
      </p:sp>
      <p:sp>
        <p:nvSpPr>
          <p:cNvPr id="57" name="Text Box 63"/>
          <p:cNvSpPr txBox="1">
            <a:spLocks noChangeArrowheads="1"/>
          </p:cNvSpPr>
          <p:nvPr/>
        </p:nvSpPr>
        <p:spPr bwMode="auto">
          <a:xfrm>
            <a:off x="323557" y="5294838"/>
            <a:ext cx="11492523" cy="1312732"/>
          </a:xfrm>
          <a:prstGeom prst="rect">
            <a:avLst/>
          </a:prstGeom>
          <a:noFill/>
          <a:ln w="9525">
            <a:noFill/>
            <a:miter lim="800000"/>
            <a:headEnd/>
            <a:tailEnd/>
          </a:ln>
        </p:spPr>
        <p:txBody>
          <a:bodyPr wrap="square">
            <a:spAutoFit/>
          </a:bodyPr>
          <a:lstStyle/>
          <a:p>
            <a:pPr marL="0" marR="0" lvl="0" indent="0" algn="l" defTabSz="609523" rtl="0" eaLnBrk="1" fontAlgn="auto" latinLnBrk="0" hangingPunct="1">
              <a:lnSpc>
                <a:spcPct val="85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Monthly premium and accumulated cash value for cash value policies is an average of whole life policies from three major North American life insurance companies for male and female, both age 35 and standard risk. Cash value life insurance can be universal life, whole life, etc., and may contain features in addition to death protection, such as dividends, interest or cash value available for a loan or upon surrender of the policy. Cash value insurance usually has level premiums for the life of the policy. Term insurance provides a death benefit and its premiums increase after initial premium periods and at certain ages. Primerica monthly premium for 30-year Custom Advantage Policy: primary (17CJ0(30)) and spouse rider (17CK0(30)), both age 35, non-tobacco use, underwritten by Primerica Life Insurance Company, Executive Offices: Duluth, GA. The accumulation figure reflects continued investment at the same rate over 30 years at a 9% nominal rate of return compounded monthly and does not take into consideration taxes, fees or other factors, which would lower results. This example uses a constant rate of return, unlike actual investments, which will fluctuate in value. This is hypothetical and does not represent an actual investment.</a:t>
            </a:r>
            <a:endParaRPr kumimoji="0" lang="en-US" altLang="en-US" sz="1333" b="0" i="0" u="none" strike="noStrike" kern="1000" cap="none" spc="-27" normalizeH="0" baseline="0" noProof="0" dirty="0">
              <a:ln>
                <a:noFill/>
              </a:ln>
              <a:solidFill>
                <a:prstClr val="black">
                  <a:lumMod val="65000"/>
                  <a:lumOff val="35000"/>
                </a:prstClr>
              </a:solidFill>
              <a:effectLst/>
              <a:uLnTx/>
              <a:uFillTx/>
              <a:latin typeface="Arial Narrow" panose="020B0606020202030204" pitchFamily="34" charset="0"/>
              <a:ea typeface="Arial Unicode MS" pitchFamily="34" charset="-128"/>
              <a:cs typeface="Arial Narrow"/>
            </a:endParaRPr>
          </a:p>
        </p:txBody>
      </p:sp>
      <p:sp>
        <p:nvSpPr>
          <p:cNvPr id="14" name="Text Box 63"/>
          <p:cNvSpPr txBox="1">
            <a:spLocks noChangeArrowheads="1"/>
          </p:cNvSpPr>
          <p:nvPr/>
        </p:nvSpPr>
        <p:spPr bwMode="auto">
          <a:xfrm>
            <a:off x="3972991" y="6555754"/>
            <a:ext cx="4246020" cy="292837"/>
          </a:xfrm>
          <a:prstGeom prst="rect">
            <a:avLst/>
          </a:prstGeom>
          <a:noFill/>
          <a:ln w="9525">
            <a:noFill/>
            <a:miter lim="800000"/>
            <a:headEnd/>
            <a:tailEnd/>
          </a:ln>
        </p:spPr>
        <p:txBody>
          <a:bodyPr wrap="square">
            <a:spAutoFit/>
          </a:bodyPr>
          <a:lstStyle/>
          <a:p>
            <a:pPr marL="0" marR="0" lvl="0" indent="0" algn="ctr" defTabSz="609523" rtl="0" eaLnBrk="1" fontAlgn="auto" latinLnBrk="0" hangingPunct="1">
              <a:lnSpc>
                <a:spcPct val="85000"/>
              </a:lnSpc>
              <a:spcBef>
                <a:spcPts val="0"/>
              </a:spcBef>
              <a:spcAft>
                <a:spcPct val="35000"/>
              </a:spcAft>
              <a:buClrTx/>
              <a:buSzTx/>
              <a:buFontTx/>
              <a:buNone/>
              <a:tabLst/>
              <a:defRPr/>
            </a:pPr>
            <a:r>
              <a:rPr kumimoji="0" lang="en-US" altLang="en-US" sz="1533" b="1" i="0" u="none" strike="noStrike" kern="1000" cap="none" spc="-13" normalizeH="0" baseline="0" noProof="0" dirty="0">
                <a:ln>
                  <a:noFill/>
                </a:ln>
                <a:solidFill>
                  <a:prstClr val="black">
                    <a:lumMod val="65000"/>
                    <a:lumOff val="35000"/>
                  </a:prstClr>
                </a:solidFill>
                <a:effectLst/>
                <a:uLnTx/>
                <a:uFillTx/>
                <a:latin typeface="Arial Narrow"/>
                <a:ea typeface="Arial Unicode MS" pitchFamily="34" charset="-128"/>
                <a:cs typeface="Arial Narrow"/>
              </a:rPr>
              <a:t>Not for use in New York.</a:t>
            </a:r>
          </a:p>
        </p:txBody>
      </p:sp>
      <p:sp>
        <p:nvSpPr>
          <p:cNvPr id="43" name="Text Box 19"/>
          <p:cNvSpPr txBox="1">
            <a:spLocks noChangeArrowheads="1"/>
          </p:cNvSpPr>
          <p:nvPr/>
        </p:nvSpPr>
        <p:spPr bwMode="auto">
          <a:xfrm>
            <a:off x="4233" y="4874937"/>
            <a:ext cx="12192000" cy="592667"/>
          </a:xfrm>
          <a:prstGeom prst="rect">
            <a:avLst/>
          </a:prstGeom>
          <a:noFill/>
          <a:ln w="9525">
            <a:noFill/>
            <a:miter lim="800000"/>
            <a:headEnd/>
            <a:tailEnd/>
          </a:ln>
        </p:spPr>
        <p:txBody>
          <a:bodyPr anchor="ctr"/>
          <a:lstStyle/>
          <a:p>
            <a:pPr marL="0" marR="0" lvl="0" indent="0" algn="ctr" defTabSz="609523"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4021D"/>
                </a:solidFill>
                <a:effectLst/>
                <a:uLnTx/>
                <a:uFillTx/>
                <a:latin typeface="Helvetica"/>
                <a:ea typeface="Arial Unicode MS" pitchFamily="34" charset="-128"/>
                <a:cs typeface="Helvetica"/>
              </a:rPr>
              <a:t>Which program would you want?</a:t>
            </a:r>
            <a:endParaRPr kumimoji="0" lang="en-US" altLang="en-US" sz="2400" b="0" i="0" u="none" strike="noStrike" kern="1200" cap="none" spc="0" normalizeH="0" baseline="0" noProof="0" dirty="0">
              <a:ln>
                <a:noFill/>
              </a:ln>
              <a:solidFill>
                <a:srgbClr val="E4021D"/>
              </a:solidFill>
              <a:effectLst/>
              <a:uLnTx/>
              <a:uFillTx/>
              <a:latin typeface="Helvetica"/>
              <a:ea typeface="Arial Unicode MS" pitchFamily="34" charset="-128"/>
              <a:cs typeface="Helvetica"/>
            </a:endParaRPr>
          </a:p>
        </p:txBody>
      </p:sp>
      <p:cxnSp>
        <p:nvCxnSpPr>
          <p:cNvPr id="47" name="Straight Connector 46"/>
          <p:cNvCxnSpPr/>
          <p:nvPr/>
        </p:nvCxnSpPr>
        <p:spPr bwMode="auto">
          <a:xfrm>
            <a:off x="1202645" y="1185564"/>
            <a:ext cx="9786715" cy="0"/>
          </a:xfrm>
          <a:prstGeom prst="line">
            <a:avLst/>
          </a:prstGeom>
          <a:noFill/>
          <a:ln w="9525" cap="flat" cmpd="sng" algn="ctr">
            <a:solidFill>
              <a:srgbClr val="34526F"/>
            </a:solidFill>
            <a:prstDash val="solid"/>
            <a:round/>
            <a:headEnd type="none" w="med" len="med"/>
            <a:tailEnd type="none" w="med" len="med"/>
          </a:ln>
          <a:effectLst/>
        </p:spPr>
      </p:cxnSp>
      <p:sp>
        <p:nvSpPr>
          <p:cNvPr id="45" name="Content Placeholder 2"/>
          <p:cNvSpPr txBox="1">
            <a:spLocks/>
          </p:cNvSpPr>
          <p:nvPr/>
        </p:nvSpPr>
        <p:spPr bwMode="auto">
          <a:xfrm>
            <a:off x="958844" y="442421"/>
            <a:ext cx="10274312"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0" fontAlgn="base" latinLnBrk="0" hangingPunct="0">
              <a:lnSpc>
                <a:spcPct val="85000"/>
              </a:lnSpc>
              <a:spcBef>
                <a:spcPct val="0"/>
              </a:spcBef>
              <a:spcAft>
                <a:spcPts val="800"/>
              </a:spcAft>
              <a:buClr>
                <a:srgbClr val="003366"/>
              </a:buClr>
              <a:buSzTx/>
              <a:buFontTx/>
              <a:buNone/>
              <a:tabLst/>
              <a:defRPr/>
            </a:pPr>
            <a:r>
              <a:rPr kumimoji="0" lang="en-US" altLang="en-US" sz="3733"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Term vs. Cash Value</a:t>
            </a:r>
          </a:p>
        </p:txBody>
      </p:sp>
      <p:grpSp>
        <p:nvGrpSpPr>
          <p:cNvPr id="2" name="Group 1"/>
          <p:cNvGrpSpPr/>
          <p:nvPr/>
        </p:nvGrpSpPr>
        <p:grpSpPr>
          <a:xfrm>
            <a:off x="1000306" y="3351043"/>
            <a:ext cx="4480657" cy="1599343"/>
            <a:chOff x="750228" y="2513281"/>
            <a:chExt cx="3360493" cy="1199507"/>
          </a:xfrm>
        </p:grpSpPr>
        <p:sp>
          <p:nvSpPr>
            <p:cNvPr id="6" name="Rectangle 5"/>
            <p:cNvSpPr/>
            <p:nvPr/>
          </p:nvSpPr>
          <p:spPr>
            <a:xfrm>
              <a:off x="1000635" y="2749925"/>
              <a:ext cx="430181" cy="59814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772158" y="2749925"/>
              <a:ext cx="430181" cy="59814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3424268" y="2850010"/>
              <a:ext cx="430181" cy="498057"/>
            </a:xfrm>
            <a:prstGeom prst="rect">
              <a:avLst/>
            </a:prstGeom>
            <a:solidFill>
              <a:srgbClr val="E402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5"/>
            <p:cNvSpPr txBox="1">
              <a:spLocks noChangeArrowheads="1"/>
            </p:cNvSpPr>
            <p:nvPr/>
          </p:nvSpPr>
          <p:spPr bwMode="auto">
            <a:xfrm>
              <a:off x="750228" y="2513281"/>
              <a:ext cx="92234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$200,000</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3" name="Rectangle 15"/>
            <p:cNvSpPr txBox="1">
              <a:spLocks noChangeArrowheads="1"/>
            </p:cNvSpPr>
            <p:nvPr/>
          </p:nvSpPr>
          <p:spPr bwMode="auto">
            <a:xfrm>
              <a:off x="1524928" y="2514502"/>
              <a:ext cx="92234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$200,000</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4" name="Rectangle 15"/>
            <p:cNvSpPr txBox="1">
              <a:spLocks noChangeArrowheads="1"/>
            </p:cNvSpPr>
            <p:nvPr/>
          </p:nvSpPr>
          <p:spPr bwMode="auto">
            <a:xfrm>
              <a:off x="753403" y="3343703"/>
              <a:ext cx="922342" cy="36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Primary</a:t>
              </a:r>
              <a:b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age 35</a:t>
              </a:r>
              <a:endParaRPr kumimoji="0" lang="en-US" altLang="en-US" sz="1400"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5" name="Rectangle 15"/>
            <p:cNvSpPr txBox="1">
              <a:spLocks noChangeArrowheads="1"/>
            </p:cNvSpPr>
            <p:nvPr/>
          </p:nvSpPr>
          <p:spPr bwMode="auto">
            <a:xfrm>
              <a:off x="1524928" y="3344924"/>
              <a:ext cx="922342" cy="36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Spouse</a:t>
              </a:r>
              <a:b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age 35</a:t>
              </a:r>
              <a:endParaRPr kumimoji="0" lang="en-US" altLang="en-US" sz="1400"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6" name="Rectangle 15"/>
            <p:cNvSpPr txBox="1">
              <a:spLocks noChangeArrowheads="1"/>
            </p:cNvSpPr>
            <p:nvPr/>
          </p:nvSpPr>
          <p:spPr bwMode="auto">
            <a:xfrm>
              <a:off x="2350179" y="3343359"/>
              <a:ext cx="922342" cy="36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Monthly</a:t>
              </a:r>
              <a:b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Premium</a:t>
              </a:r>
              <a:endParaRPr kumimoji="0" lang="en-US" altLang="en-US" sz="1400"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7" name="Rectangle 15"/>
            <p:cNvSpPr txBox="1">
              <a:spLocks noChangeArrowheads="1"/>
            </p:cNvSpPr>
            <p:nvPr/>
          </p:nvSpPr>
          <p:spPr bwMode="auto">
            <a:xfrm>
              <a:off x="3178854" y="3344580"/>
              <a:ext cx="922342" cy="36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Cash Value</a:t>
              </a:r>
              <a:b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at age 65</a:t>
              </a:r>
              <a:endParaRPr kumimoji="0" lang="en-US" altLang="en-US" sz="1400"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9" name="Rectangle 15"/>
            <p:cNvSpPr txBox="1">
              <a:spLocks noChangeArrowheads="1"/>
            </p:cNvSpPr>
            <p:nvPr/>
          </p:nvSpPr>
          <p:spPr bwMode="auto">
            <a:xfrm>
              <a:off x="3188379" y="2614087"/>
              <a:ext cx="92234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$153,760	</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31" name="Rectangle 15"/>
            <p:cNvSpPr txBox="1">
              <a:spLocks noChangeArrowheads="1"/>
            </p:cNvSpPr>
            <p:nvPr/>
          </p:nvSpPr>
          <p:spPr bwMode="auto">
            <a:xfrm>
              <a:off x="1984194" y="2885730"/>
              <a:ext cx="1638285"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0"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rPr>
                <a:t>.........................</a:t>
              </a:r>
              <a:endParaRPr kumimoji="0" lang="en-US" altLang="en-US" sz="2133" b="1"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endParaRPr>
            </a:p>
          </p:txBody>
        </p:sp>
        <p:grpSp>
          <p:nvGrpSpPr>
            <p:cNvPr id="11" name="Group 10"/>
            <p:cNvGrpSpPr/>
            <p:nvPr/>
          </p:nvGrpSpPr>
          <p:grpSpPr>
            <a:xfrm>
              <a:off x="2543525" y="2869562"/>
              <a:ext cx="535239" cy="415925"/>
              <a:chOff x="-1676050" y="2983705"/>
              <a:chExt cx="535239" cy="415925"/>
            </a:xfrm>
          </p:grpSpPr>
          <p:sp>
            <p:nvSpPr>
              <p:cNvPr id="8" name="Oval 7"/>
              <p:cNvSpPr/>
              <p:nvPr/>
            </p:nvSpPr>
            <p:spPr>
              <a:xfrm>
                <a:off x="-1613891" y="2983705"/>
                <a:ext cx="415925" cy="415925"/>
              </a:xfrm>
              <a:prstGeom prst="ellipse">
                <a:avLst/>
              </a:prstGeom>
              <a:solidFill>
                <a:schemeClr val="bg1"/>
              </a:solidFill>
              <a:ln w="38100">
                <a:solidFill>
                  <a:srgbClr val="0E669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15"/>
              <p:cNvSpPr txBox="1">
                <a:spLocks noChangeArrowheads="1"/>
              </p:cNvSpPr>
              <p:nvPr/>
            </p:nvSpPr>
            <p:spPr bwMode="auto">
              <a:xfrm>
                <a:off x="-1676050" y="3092218"/>
                <a:ext cx="535239"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$450</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grpSp>
      </p:grpSp>
      <p:grpSp>
        <p:nvGrpSpPr>
          <p:cNvPr id="10" name="Group 9"/>
          <p:cNvGrpSpPr/>
          <p:nvPr/>
        </p:nvGrpSpPr>
        <p:grpSpPr>
          <a:xfrm>
            <a:off x="5310526" y="2000401"/>
            <a:ext cx="1037295" cy="989536"/>
            <a:chOff x="5057774" y="1590345"/>
            <a:chExt cx="777971" cy="742152"/>
          </a:xfrm>
        </p:grpSpPr>
        <p:sp>
          <p:nvSpPr>
            <p:cNvPr id="51" name="Oval 50"/>
            <p:cNvSpPr/>
            <p:nvPr/>
          </p:nvSpPr>
          <p:spPr>
            <a:xfrm>
              <a:off x="5080097" y="1590345"/>
              <a:ext cx="742152" cy="742152"/>
            </a:xfrm>
            <a:prstGeom prst="ellipse">
              <a:avLst/>
            </a:prstGeom>
            <a:solidFill>
              <a:schemeClr val="bg1"/>
            </a:solidFill>
            <a:ln w="38100">
              <a:solidFill>
                <a:srgbClr val="E4021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p:cNvSpPr/>
            <p:nvPr/>
          </p:nvSpPr>
          <p:spPr>
            <a:xfrm>
              <a:off x="5130897" y="1641145"/>
              <a:ext cx="641680" cy="641680"/>
            </a:xfrm>
            <a:prstGeom prst="ellipse">
              <a:avLst/>
            </a:prstGeom>
            <a:solidFill>
              <a:srgbClr val="E4021D"/>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15"/>
            <p:cNvSpPr txBox="1">
              <a:spLocks noChangeArrowheads="1"/>
            </p:cNvSpPr>
            <p:nvPr/>
          </p:nvSpPr>
          <p:spPr bwMode="auto">
            <a:xfrm rot="20526400">
              <a:off x="5057774" y="1771416"/>
              <a:ext cx="777971" cy="39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75000"/>
                </a:lnSpc>
                <a:spcBef>
                  <a:spcPct val="0"/>
                </a:spcBef>
                <a:spcAft>
                  <a:spcPts val="0"/>
                </a:spcAft>
                <a:buClr>
                  <a:srgbClr val="003366"/>
                </a:buClr>
                <a:buSzTx/>
                <a:buFontTx/>
                <a:buNone/>
                <a:tabLst/>
                <a:defRPr/>
              </a:pPr>
              <a:r>
                <a:rPr kumimoji="0" lang="en-US" altLang="en-US" sz="1867" b="1" i="0" u="none" strike="noStrike" kern="0" cap="none" spc="0" normalizeH="0" baseline="0" noProof="0" dirty="0">
                  <a:ln>
                    <a:noFill/>
                  </a:ln>
                  <a:solidFill>
                    <a:prstClr val="white"/>
                  </a:solidFill>
                  <a:effectLst/>
                  <a:uLnTx/>
                  <a:uFillTx/>
                  <a:latin typeface="Helvetica"/>
                  <a:ea typeface="Arial Unicode MS" panose="020B0604020202020204" pitchFamily="34" charset="-128"/>
                  <a:cs typeface="Helvetica"/>
                </a:rPr>
                <a:t>SAME</a:t>
              </a:r>
              <a:br>
                <a:rPr kumimoji="0" lang="en-US" altLang="en-US" sz="1867" b="1" i="0" u="none" strike="noStrike" kern="0" cap="none" spc="0" normalizeH="0" baseline="0" noProof="0" dirty="0">
                  <a:ln>
                    <a:noFill/>
                  </a:ln>
                  <a:solidFill>
                    <a:prstClr val="white"/>
                  </a:solidFill>
                  <a:effectLst/>
                  <a:uLnTx/>
                  <a:uFillTx/>
                  <a:latin typeface="Helvetica"/>
                  <a:ea typeface="Arial Unicode MS" panose="020B0604020202020204" pitchFamily="34" charset="-128"/>
                  <a:cs typeface="Helvetica"/>
                </a:rPr>
              </a:br>
              <a:r>
                <a:rPr kumimoji="0" lang="en-US" altLang="en-US" sz="2400" b="1" i="0" u="none" strike="noStrike" kern="0" cap="none" spc="0" normalizeH="0" baseline="0" noProof="0" dirty="0">
                  <a:ln>
                    <a:noFill/>
                  </a:ln>
                  <a:solidFill>
                    <a:prstClr val="white"/>
                  </a:solidFill>
                  <a:effectLst/>
                  <a:uLnTx/>
                  <a:uFillTx/>
                  <a:latin typeface="Helvetica"/>
                  <a:ea typeface="Arial Unicode MS" panose="020B0604020202020204" pitchFamily="34" charset="-128"/>
                  <a:cs typeface="Helvetica"/>
                </a:rPr>
                <a:t>$450</a:t>
              </a:r>
            </a:p>
          </p:txBody>
        </p:sp>
      </p:grpSp>
      <p:grpSp>
        <p:nvGrpSpPr>
          <p:cNvPr id="3" name="Group 2"/>
          <p:cNvGrpSpPr/>
          <p:nvPr/>
        </p:nvGrpSpPr>
        <p:grpSpPr>
          <a:xfrm>
            <a:off x="8499295" y="1719860"/>
            <a:ext cx="2376868" cy="3235465"/>
            <a:chOff x="6374470" y="1289893"/>
            <a:chExt cx="1782651" cy="2426599"/>
          </a:xfrm>
        </p:grpSpPr>
        <p:sp>
          <p:nvSpPr>
            <p:cNvPr id="54" name="Rectangle 15"/>
            <p:cNvSpPr txBox="1">
              <a:spLocks noChangeArrowheads="1"/>
            </p:cNvSpPr>
            <p:nvPr/>
          </p:nvSpPr>
          <p:spPr bwMode="auto">
            <a:xfrm>
              <a:off x="6759423" y="2899100"/>
              <a:ext cx="852296"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0"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rPr>
                <a:t>........</a:t>
              </a:r>
              <a:endParaRPr kumimoji="0" lang="en-US" altLang="en-US" sz="2133" b="1"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endParaRPr>
            </a:p>
          </p:txBody>
        </p:sp>
        <p:sp>
          <p:nvSpPr>
            <p:cNvPr id="49" name="Rectangle 15"/>
            <p:cNvSpPr txBox="1">
              <a:spLocks noChangeArrowheads="1"/>
            </p:cNvSpPr>
            <p:nvPr/>
          </p:nvSpPr>
          <p:spPr bwMode="auto">
            <a:xfrm>
              <a:off x="6694907" y="1289893"/>
              <a:ext cx="1201201"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0"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rPr>
                <a:t>................</a:t>
              </a:r>
              <a:endParaRPr kumimoji="0" lang="en-US" altLang="en-US" sz="2133" b="1"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endParaRPr>
            </a:p>
          </p:txBody>
        </p:sp>
        <p:sp>
          <p:nvSpPr>
            <p:cNvPr id="21" name="Rectangle 20"/>
            <p:cNvSpPr/>
            <p:nvPr/>
          </p:nvSpPr>
          <p:spPr>
            <a:xfrm>
              <a:off x="7481167" y="1329686"/>
              <a:ext cx="430181" cy="2021169"/>
            </a:xfrm>
            <a:prstGeom prst="rect">
              <a:avLst/>
            </a:prstGeom>
            <a:solidFill>
              <a:srgbClr val="E402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15"/>
            <p:cNvSpPr txBox="1">
              <a:spLocks noChangeArrowheads="1"/>
            </p:cNvSpPr>
            <p:nvPr/>
          </p:nvSpPr>
          <p:spPr bwMode="auto">
            <a:xfrm>
              <a:off x="7234779" y="3355575"/>
              <a:ext cx="922342" cy="36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err="1">
                  <a:ln>
                    <a:noFill/>
                  </a:ln>
                  <a:solidFill>
                    <a:prstClr val="black"/>
                  </a:solidFill>
                  <a:effectLst/>
                  <a:uLnTx/>
                  <a:uFillTx/>
                  <a:latin typeface="Helvetica"/>
                  <a:ea typeface="Arial Unicode MS" panose="020B0604020202020204" pitchFamily="34" charset="-128"/>
                  <a:cs typeface="Helvetica"/>
                </a:rPr>
                <a:t>Investmentat</a:t>
              </a: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 age 65</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42" name="Rectangle 15"/>
            <p:cNvSpPr txBox="1">
              <a:spLocks noChangeArrowheads="1"/>
            </p:cNvSpPr>
            <p:nvPr/>
          </p:nvSpPr>
          <p:spPr bwMode="auto">
            <a:xfrm rot="16200000">
              <a:off x="6901264" y="1925520"/>
              <a:ext cx="1598293" cy="39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3200" b="1" i="0" u="none" strike="noStrike" kern="0" cap="none" spc="0" normalizeH="0" baseline="0" noProof="0" dirty="0">
                  <a:ln>
                    <a:noFill/>
                  </a:ln>
                  <a:solidFill>
                    <a:prstClr val="white"/>
                  </a:solidFill>
                  <a:effectLst/>
                  <a:uLnTx/>
                  <a:uFillTx/>
                  <a:latin typeface="Helvetica"/>
                  <a:ea typeface="Arial Unicode MS" panose="020B0604020202020204" pitchFamily="34" charset="-128"/>
                  <a:cs typeface="Helvetica"/>
                </a:rPr>
                <a:t>$699,841</a:t>
              </a:r>
            </a:p>
          </p:txBody>
        </p:sp>
        <p:sp>
          <p:nvSpPr>
            <p:cNvPr id="50" name="Rectangle 15"/>
            <p:cNvSpPr txBox="1">
              <a:spLocks noChangeArrowheads="1"/>
            </p:cNvSpPr>
            <p:nvPr/>
          </p:nvSpPr>
          <p:spPr bwMode="auto">
            <a:xfrm rot="16200000">
              <a:off x="6021755" y="2035260"/>
              <a:ext cx="165047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0"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rPr>
                <a:t>......................... .... </a:t>
              </a:r>
              <a:endParaRPr kumimoji="0" lang="en-US" altLang="en-US" sz="2133" b="1"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endParaRPr>
            </a:p>
          </p:txBody>
        </p:sp>
        <p:grpSp>
          <p:nvGrpSpPr>
            <p:cNvPr id="13" name="Group 12"/>
            <p:cNvGrpSpPr/>
            <p:nvPr/>
          </p:nvGrpSpPr>
          <p:grpSpPr>
            <a:xfrm>
              <a:off x="6374470" y="2449498"/>
              <a:ext cx="1023937" cy="268680"/>
              <a:chOff x="11293423" y="2605088"/>
              <a:chExt cx="1023937" cy="268680"/>
            </a:xfrm>
          </p:grpSpPr>
          <p:sp>
            <p:nvSpPr>
              <p:cNvPr id="9" name="Rounded Rectangle 8"/>
              <p:cNvSpPr/>
              <p:nvPr/>
            </p:nvSpPr>
            <p:spPr>
              <a:xfrm>
                <a:off x="11392473" y="2605088"/>
                <a:ext cx="810959" cy="259483"/>
              </a:xfrm>
              <a:prstGeom prst="roundRect">
                <a:avLst>
                  <a:gd name="adj" fmla="val 50000"/>
                </a:avLst>
              </a:prstGeom>
              <a:solidFill>
                <a:schemeClr val="bg1"/>
              </a:solidFill>
              <a:ln w="38100">
                <a:solidFill>
                  <a:srgbClr val="0E669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15"/>
              <p:cNvSpPr txBox="1">
                <a:spLocks noChangeArrowheads="1"/>
              </p:cNvSpPr>
              <p:nvPr/>
            </p:nvSpPr>
            <p:spPr bwMode="auto">
              <a:xfrm>
                <a:off x="11293423" y="2636346"/>
                <a:ext cx="1023937"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$261 @ 9%</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grpSp>
        <p:sp>
          <p:nvSpPr>
            <p:cNvPr id="44" name="Rectangle 15"/>
            <p:cNvSpPr txBox="1">
              <a:spLocks noChangeArrowheads="1"/>
            </p:cNvSpPr>
            <p:nvPr/>
          </p:nvSpPr>
          <p:spPr bwMode="auto">
            <a:xfrm rot="16200000">
              <a:off x="6483053" y="1820743"/>
              <a:ext cx="782604" cy="237422"/>
            </a:xfrm>
            <a:prstGeom prst="rect">
              <a:avLst/>
            </a:prstGeom>
            <a:solidFill>
              <a:schemeClr val="bg1">
                <a:lumMod val="95000"/>
              </a:schemeClr>
            </a:solidFill>
            <a:ln>
              <a:noFill/>
            </a:ln>
          </p:spPr>
          <p:txBody>
            <a:bodyPr lIns="0" tIns="0" rIns="0" bIns="0" anchor="ctr" anchorCtr="0"/>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600" b="1" i="0" u="none" strike="noStrike" kern="0" cap="none" spc="0" normalizeH="0" baseline="0" noProof="0" dirty="0">
                  <a:ln>
                    <a:noFill/>
                  </a:ln>
                  <a:solidFill>
                    <a:srgbClr val="0E669A"/>
                  </a:solidFill>
                  <a:effectLst/>
                  <a:uLnTx/>
                  <a:uFillTx/>
                  <a:latin typeface="Helvetica"/>
                  <a:ea typeface="Arial Unicode MS" panose="020B0604020202020204" pitchFamily="34" charset="-128"/>
                  <a:cs typeface="Helvetica"/>
                </a:rPr>
                <a:t>SAVINGS</a:t>
              </a:r>
            </a:p>
          </p:txBody>
        </p:sp>
      </p:grpSp>
      <p:grpSp>
        <p:nvGrpSpPr>
          <p:cNvPr id="15" name="Group 14"/>
          <p:cNvGrpSpPr/>
          <p:nvPr/>
        </p:nvGrpSpPr>
        <p:grpSpPr>
          <a:xfrm>
            <a:off x="6450537" y="2037177"/>
            <a:ext cx="3333424" cy="2918151"/>
            <a:chOff x="4837903" y="1527881"/>
            <a:chExt cx="2500068" cy="2188613"/>
          </a:xfrm>
        </p:grpSpPr>
        <p:sp>
          <p:nvSpPr>
            <p:cNvPr id="46" name="Rectangle 15"/>
            <p:cNvSpPr txBox="1">
              <a:spLocks noChangeArrowheads="1"/>
            </p:cNvSpPr>
            <p:nvPr/>
          </p:nvSpPr>
          <p:spPr bwMode="auto">
            <a:xfrm>
              <a:off x="6037707" y="2892750"/>
              <a:ext cx="832993"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l"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0"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rPr>
                <a:t>...............</a:t>
              </a:r>
              <a:endParaRPr kumimoji="0" lang="en-US" altLang="en-US" sz="2133" b="1"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endParaRPr>
            </a:p>
          </p:txBody>
        </p:sp>
        <p:sp>
          <p:nvSpPr>
            <p:cNvPr id="19" name="Rectangle 18"/>
            <p:cNvSpPr/>
            <p:nvPr/>
          </p:nvSpPr>
          <p:spPr>
            <a:xfrm>
              <a:off x="5083174" y="1765301"/>
              <a:ext cx="430181" cy="1585554"/>
            </a:xfrm>
            <a:prstGeom prst="rect">
              <a:avLst/>
            </a:prstGeom>
            <a:solidFill>
              <a:srgbClr val="5B9B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5843814" y="1765301"/>
              <a:ext cx="430181" cy="1585554"/>
            </a:xfrm>
            <a:prstGeom prst="rect">
              <a:avLst/>
            </a:prstGeom>
            <a:solidFill>
              <a:srgbClr val="97C4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15"/>
            <p:cNvSpPr txBox="1">
              <a:spLocks noChangeArrowheads="1"/>
            </p:cNvSpPr>
            <p:nvPr/>
          </p:nvSpPr>
          <p:spPr bwMode="auto">
            <a:xfrm>
              <a:off x="4852368" y="1527881"/>
              <a:ext cx="92234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$800,000</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35" name="Rectangle 15"/>
            <p:cNvSpPr txBox="1">
              <a:spLocks noChangeArrowheads="1"/>
            </p:cNvSpPr>
            <p:nvPr/>
          </p:nvSpPr>
          <p:spPr bwMode="auto">
            <a:xfrm>
              <a:off x="5597223" y="1529102"/>
              <a:ext cx="92234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$400,000</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36" name="Rectangle 15"/>
            <p:cNvSpPr txBox="1">
              <a:spLocks noChangeArrowheads="1"/>
            </p:cNvSpPr>
            <p:nvPr/>
          </p:nvSpPr>
          <p:spPr bwMode="auto">
            <a:xfrm>
              <a:off x="4837903" y="3354699"/>
              <a:ext cx="922342" cy="36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Primary</a:t>
              </a:r>
              <a:b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age 35</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37" name="Rectangle 15"/>
            <p:cNvSpPr txBox="1">
              <a:spLocks noChangeArrowheads="1"/>
            </p:cNvSpPr>
            <p:nvPr/>
          </p:nvSpPr>
          <p:spPr bwMode="auto">
            <a:xfrm>
              <a:off x="5599903" y="3355920"/>
              <a:ext cx="922342" cy="36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Spouse</a:t>
              </a:r>
              <a:b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age 35</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38" name="Rectangle 15"/>
            <p:cNvSpPr txBox="1">
              <a:spLocks noChangeArrowheads="1"/>
            </p:cNvSpPr>
            <p:nvPr/>
          </p:nvSpPr>
          <p:spPr bwMode="auto">
            <a:xfrm>
              <a:off x="6415629" y="3354354"/>
              <a:ext cx="922342" cy="3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Monthly</a:t>
              </a:r>
              <a:b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Premium</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grpSp>
          <p:nvGrpSpPr>
            <p:cNvPr id="12" name="Group 11"/>
            <p:cNvGrpSpPr/>
            <p:nvPr/>
          </p:nvGrpSpPr>
          <p:grpSpPr>
            <a:xfrm>
              <a:off x="6607655" y="2862810"/>
              <a:ext cx="535239" cy="415925"/>
              <a:chOff x="11525413" y="3027592"/>
              <a:chExt cx="535239" cy="415925"/>
            </a:xfrm>
          </p:grpSpPr>
          <p:sp>
            <p:nvSpPr>
              <p:cNvPr id="32" name="Oval 31"/>
              <p:cNvSpPr/>
              <p:nvPr/>
            </p:nvSpPr>
            <p:spPr>
              <a:xfrm>
                <a:off x="11587572" y="3027592"/>
                <a:ext cx="415925" cy="415925"/>
              </a:xfrm>
              <a:prstGeom prst="ellipse">
                <a:avLst/>
              </a:prstGeom>
              <a:solidFill>
                <a:schemeClr val="bg1"/>
              </a:solidFill>
              <a:ln w="38100">
                <a:solidFill>
                  <a:srgbClr val="0E669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15"/>
              <p:cNvSpPr txBox="1">
                <a:spLocks noChangeArrowheads="1"/>
              </p:cNvSpPr>
              <p:nvPr/>
            </p:nvSpPr>
            <p:spPr bwMode="auto">
              <a:xfrm>
                <a:off x="11525413" y="3136105"/>
                <a:ext cx="535239"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$189</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grpSp>
      </p:grpSp>
    </p:spTree>
    <p:extLst>
      <p:ext uri="{BB962C8B-B14F-4D97-AF65-F5344CB8AC3E}">
        <p14:creationId xmlns:p14="http://schemas.microsoft.com/office/powerpoint/2010/main" val="4084361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400"/>
                                        <p:tgtEl>
                                          <p:spTgt spid="45"/>
                                        </p:tgtEl>
                                      </p:cBhvr>
                                    </p:animEffect>
                                  </p:childTnLst>
                                </p:cTn>
                              </p:par>
                              <p:par>
                                <p:cTn id="8" presetID="16" presetClass="entr" presetSubtype="37"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outVertical)">
                                      <p:cBhvr>
                                        <p:cTn id="10" dur="7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up)">
                                      <p:cBhvr>
                                        <p:cTn id="21" dur="3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300"/>
                                        <p:tgtEl>
                                          <p:spTgt spid="43"/>
                                        </p:tgtEl>
                                      </p:cBhvr>
                                    </p:animEffect>
                                  </p:childTnLst>
                                </p:cTn>
                              </p:par>
                            </p:childTnLst>
                          </p:cTn>
                        </p:par>
                        <p:par>
                          <p:cTn id="43" fill="hold">
                            <p:stCondLst>
                              <p:cond delay="300"/>
                            </p:stCondLst>
                            <p:childTnLst>
                              <p:par>
                                <p:cTn id="44" presetID="1" presetClass="entr" presetSubtype="0" fill="hold" grpId="0" nodeType="afterEffect">
                                  <p:stCondLst>
                                    <p:cond delay="250"/>
                                  </p:stCondLst>
                                  <p:childTnLst>
                                    <p:set>
                                      <p:cBhvr>
                                        <p:cTn id="45" dur="1" fill="hold">
                                          <p:stCondLst>
                                            <p:cond delay="0"/>
                                          </p:stCondLst>
                                        </p:cTn>
                                        <p:tgtEl>
                                          <p:spTgt spid="57"/>
                                        </p:tgtEl>
                                        <p:attrNameLst>
                                          <p:attrName>style.visibility</p:attrName>
                                        </p:attrNameLst>
                                      </p:cBhvr>
                                      <p:to>
                                        <p:strVal val="visible"/>
                                      </p:to>
                                    </p:set>
                                  </p:childTnLst>
                                </p:cTn>
                              </p:par>
                            </p:childTnLst>
                          </p:cTn>
                        </p:par>
                        <p:par>
                          <p:cTn id="46" fill="hold">
                            <p:stCondLst>
                              <p:cond delay="550"/>
                            </p:stCondLst>
                            <p:childTnLst>
                              <p:par>
                                <p:cTn id="47" presetID="1"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71" grpId="0" animBg="1"/>
      <p:bldP spid="61" grpId="0"/>
      <p:bldP spid="57" grpId="0"/>
      <p:bldP spid="14" grpId="0"/>
      <p:bldP spid="43" grpId="0"/>
      <p:bldP spid="4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6200EF97-FD99-E94B-9CD4-5EAEA25A700C}"/>
              </a:ext>
            </a:extLst>
          </p:cNvPr>
          <p:cNvSpPr>
            <a:spLocks noGrp="1"/>
          </p:cNvSpPr>
          <p:nvPr>
            <p:ph type="title"/>
          </p:nvPr>
        </p:nvSpPr>
        <p:spPr>
          <a:xfrm>
            <a:off x="1098468" y="885651"/>
            <a:ext cx="3229803" cy="4624603"/>
          </a:xfrm>
        </p:spPr>
        <p:txBody>
          <a:bodyPr>
            <a:normAutofit/>
          </a:bodyPr>
          <a:lstStyle/>
          <a:p>
            <a:br>
              <a:rPr lang="en-US" altLang="en-US" sz="4100" dirty="0">
                <a:solidFill>
                  <a:srgbClr val="FFFFFF"/>
                </a:solidFill>
                <a:latin typeface="Helvetica"/>
                <a:ea typeface="Arial Unicode MS" panose="020B0604020202020204" pitchFamily="34" charset="-128"/>
                <a:cs typeface="Helvetica"/>
              </a:rPr>
            </a:br>
            <a:r>
              <a:rPr lang="en-US" altLang="en-US" sz="4100" dirty="0">
                <a:solidFill>
                  <a:srgbClr val="FFFFFF"/>
                </a:solidFill>
                <a:latin typeface="Helvetica"/>
                <a:ea typeface="Arial Unicode MS" panose="020B0604020202020204" pitchFamily="34" charset="-128"/>
                <a:cs typeface="Helvetica"/>
              </a:rPr>
              <a:t>How Much Coverage Do I Need?</a:t>
            </a:r>
            <a:endParaRPr lang="en-US" sz="4100" dirty="0">
              <a:solidFill>
                <a:srgbClr val="FFFFFF"/>
              </a:solidFill>
            </a:endParaRPr>
          </a:p>
        </p:txBody>
      </p:sp>
      <p:sp>
        <p:nvSpPr>
          <p:cNvPr id="3" name="Content Placeholder 2">
            <a:extLst>
              <a:ext uri="{FF2B5EF4-FFF2-40B4-BE49-F238E27FC236}">
                <a16:creationId xmlns:a16="http://schemas.microsoft.com/office/drawing/2014/main" id="{DB1CC3B6-1DEA-484C-A575-CE3AE0F2FA82}"/>
              </a:ext>
            </a:extLst>
          </p:cNvPr>
          <p:cNvSpPr>
            <a:spLocks noGrp="1"/>
          </p:cNvSpPr>
          <p:nvPr>
            <p:ph idx="1"/>
          </p:nvPr>
        </p:nvSpPr>
        <p:spPr>
          <a:xfrm>
            <a:off x="4978708" y="885651"/>
            <a:ext cx="6525220" cy="4616849"/>
          </a:xfrm>
        </p:spPr>
        <p:txBody>
          <a:bodyPr anchor="ctr">
            <a:normAutofit/>
          </a:bodyPr>
          <a:lstStyle/>
          <a:p>
            <a:pPr marL="285744" lvl="0" indent="-285744" defTabSz="609523">
              <a:spcBef>
                <a:spcPts val="0"/>
              </a:spcBef>
              <a:defRPr/>
            </a:pPr>
            <a:r>
              <a:rPr lang="en-US" dirty="0"/>
              <a:t>Age 35 </a:t>
            </a:r>
          </a:p>
          <a:p>
            <a:pPr marL="285744" lvl="0" indent="-285744" defTabSz="609523">
              <a:spcBef>
                <a:spcPts val="0"/>
              </a:spcBef>
              <a:defRPr/>
            </a:pPr>
            <a:endParaRPr lang="en-US" dirty="0"/>
          </a:p>
          <a:p>
            <a:pPr marL="285744" lvl="0" indent="-285744" defTabSz="609523">
              <a:spcBef>
                <a:spcPts val="0"/>
              </a:spcBef>
              <a:defRPr/>
            </a:pPr>
            <a:r>
              <a:rPr lang="en-US" dirty="0"/>
              <a:t>Primary earning </a:t>
            </a:r>
            <a:r>
              <a:rPr lang="en-US" dirty="0">
                <a:highlight>
                  <a:srgbClr val="FFFF00"/>
                </a:highlight>
              </a:rPr>
              <a:t>$5,000 per month </a:t>
            </a:r>
          </a:p>
          <a:p>
            <a:pPr marL="285744" lvl="0" indent="-285744" defTabSz="609523">
              <a:spcBef>
                <a:spcPts val="0"/>
              </a:spcBef>
              <a:defRPr/>
            </a:pPr>
            <a:endParaRPr lang="en-US" dirty="0">
              <a:highlight>
                <a:srgbClr val="FFFF00"/>
              </a:highlight>
            </a:endParaRPr>
          </a:p>
          <a:p>
            <a:pPr marL="285744" lvl="0" indent="-285744" defTabSz="609523">
              <a:spcBef>
                <a:spcPts val="0"/>
              </a:spcBef>
              <a:defRPr/>
            </a:pPr>
            <a:r>
              <a:rPr lang="en-US" dirty="0"/>
              <a:t>Spouse earning  </a:t>
            </a:r>
            <a:r>
              <a:rPr lang="en-US" dirty="0">
                <a:highlight>
                  <a:srgbClr val="FFFF00"/>
                </a:highlight>
              </a:rPr>
              <a:t>$3,300 per month</a:t>
            </a:r>
          </a:p>
          <a:p>
            <a:pPr marL="285744" lvl="0" indent="-285744" defTabSz="609523">
              <a:spcBef>
                <a:spcPts val="0"/>
              </a:spcBef>
              <a:defRPr/>
            </a:pPr>
            <a:endParaRPr lang="en-US" dirty="0">
              <a:highlight>
                <a:srgbClr val="FFFF00"/>
              </a:highlight>
            </a:endParaRPr>
          </a:p>
          <a:p>
            <a:pPr marL="285744" lvl="0" indent="-285744" defTabSz="609523">
              <a:spcBef>
                <a:spcPts val="0"/>
              </a:spcBef>
              <a:defRPr/>
            </a:pPr>
            <a:r>
              <a:rPr lang="en-US" dirty="0"/>
              <a:t>Over the next 30 years without a raise:</a:t>
            </a:r>
          </a:p>
          <a:p>
            <a:pPr marL="285744" lvl="0" indent="-285744" defTabSz="609523">
              <a:spcBef>
                <a:spcPts val="0"/>
              </a:spcBef>
              <a:defRPr/>
            </a:pPr>
            <a:endParaRPr lang="en-US" dirty="0"/>
          </a:p>
          <a:p>
            <a:pPr marL="285744" lvl="0" indent="-285744" defTabSz="609523">
              <a:spcBef>
                <a:spcPts val="0"/>
              </a:spcBef>
              <a:defRPr/>
            </a:pPr>
            <a:r>
              <a:rPr lang="en-US" dirty="0"/>
              <a:t>Primary will earn </a:t>
            </a:r>
            <a:r>
              <a:rPr lang="en-US" dirty="0">
                <a:highlight>
                  <a:srgbClr val="FFFF00"/>
                </a:highlight>
              </a:rPr>
              <a:t>$1,800,000 </a:t>
            </a:r>
          </a:p>
          <a:p>
            <a:pPr marL="285744" lvl="0" indent="-285744" defTabSz="609523">
              <a:spcBef>
                <a:spcPts val="0"/>
              </a:spcBef>
              <a:defRPr/>
            </a:pPr>
            <a:endParaRPr lang="en-US" dirty="0">
              <a:highlight>
                <a:srgbClr val="FFFF00"/>
              </a:highlight>
            </a:endParaRPr>
          </a:p>
          <a:p>
            <a:pPr marL="285744" lvl="0" indent="-285744" defTabSz="609523">
              <a:spcBef>
                <a:spcPts val="0"/>
              </a:spcBef>
              <a:defRPr/>
            </a:pPr>
            <a:r>
              <a:rPr lang="en-US" dirty="0"/>
              <a:t>Spouse will earn </a:t>
            </a:r>
            <a:r>
              <a:rPr lang="en-US" dirty="0">
                <a:highlight>
                  <a:srgbClr val="FFFF00"/>
                </a:highlight>
              </a:rPr>
              <a:t>$1,200,000 </a:t>
            </a:r>
          </a:p>
          <a:p>
            <a:endParaRPr lang="en-US" sz="2400" dirty="0"/>
          </a:p>
        </p:txBody>
      </p:sp>
    </p:spTree>
    <p:extLst>
      <p:ext uri="{BB962C8B-B14F-4D97-AF65-F5344CB8AC3E}">
        <p14:creationId xmlns:p14="http://schemas.microsoft.com/office/powerpoint/2010/main" val="41929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C9C2AE25-B764-6B40-9CB0-487DA874A3E5}"/>
              </a:ext>
            </a:extLst>
          </p:cNvPr>
          <p:cNvSpPr>
            <a:spLocks noGrp="1"/>
          </p:cNvSpPr>
          <p:nvPr>
            <p:ph type="title"/>
          </p:nvPr>
        </p:nvSpPr>
        <p:spPr>
          <a:xfrm>
            <a:off x="1098468" y="885651"/>
            <a:ext cx="3229803" cy="4624603"/>
          </a:xfrm>
        </p:spPr>
        <p:txBody>
          <a:bodyPr>
            <a:normAutofit/>
          </a:bodyPr>
          <a:lstStyle/>
          <a:p>
            <a:r>
              <a:rPr lang="en-US">
                <a:solidFill>
                  <a:srgbClr val="FFFFFF"/>
                </a:solidFill>
              </a:rPr>
              <a:t>How Much Coverage Do I Need?</a:t>
            </a:r>
          </a:p>
        </p:txBody>
      </p:sp>
      <p:sp>
        <p:nvSpPr>
          <p:cNvPr id="3" name="Content Placeholder 2">
            <a:extLst>
              <a:ext uri="{FF2B5EF4-FFF2-40B4-BE49-F238E27FC236}">
                <a16:creationId xmlns:a16="http://schemas.microsoft.com/office/drawing/2014/main" id="{C7E89A6A-1BC6-3545-B895-05325B9C807D}"/>
              </a:ext>
            </a:extLst>
          </p:cNvPr>
          <p:cNvSpPr>
            <a:spLocks noGrp="1"/>
          </p:cNvSpPr>
          <p:nvPr>
            <p:ph idx="1"/>
          </p:nvPr>
        </p:nvSpPr>
        <p:spPr>
          <a:xfrm>
            <a:off x="4978708" y="885651"/>
            <a:ext cx="6525220" cy="4616849"/>
          </a:xfrm>
        </p:spPr>
        <p:txBody>
          <a:bodyPr anchor="ctr">
            <a:normAutofit/>
          </a:bodyPr>
          <a:lstStyle/>
          <a:p>
            <a:pPr marL="285744" lvl="0" indent="-285744" defTabSz="609523">
              <a:spcBef>
                <a:spcPts val="0"/>
              </a:spcBef>
              <a:defRPr/>
            </a:pPr>
            <a:r>
              <a:rPr lang="en-US" sz="2400"/>
              <a:t>Total Family Income </a:t>
            </a:r>
            <a:r>
              <a:rPr lang="en-US" sz="2400">
                <a:highlight>
                  <a:srgbClr val="FFFF00"/>
                </a:highlight>
              </a:rPr>
              <a:t>$3,000,000 </a:t>
            </a:r>
          </a:p>
          <a:p>
            <a:pPr marL="285744" lvl="0" indent="-285744" defTabSz="609523">
              <a:spcBef>
                <a:spcPts val="0"/>
              </a:spcBef>
              <a:defRPr/>
            </a:pPr>
            <a:endParaRPr lang="en-US" sz="2400">
              <a:highlight>
                <a:srgbClr val="FFFF00"/>
              </a:highlight>
            </a:endParaRPr>
          </a:p>
          <a:p>
            <a:pPr marL="285744" lvl="0" indent="-285744" defTabSz="609523">
              <a:spcBef>
                <a:spcPts val="0"/>
              </a:spcBef>
              <a:defRPr/>
            </a:pPr>
            <a:r>
              <a:rPr lang="en-US" sz="2400"/>
              <a:t>If something happened to either of the earners how much of the income do you think they would want to have for their family? </a:t>
            </a:r>
          </a:p>
          <a:p>
            <a:pPr marL="285744" lvl="0" indent="-285744" defTabSz="609523">
              <a:spcBef>
                <a:spcPts val="0"/>
              </a:spcBef>
              <a:defRPr/>
            </a:pPr>
            <a:endParaRPr lang="en-US" sz="2400" dirty="0"/>
          </a:p>
          <a:p>
            <a:endParaRPr lang="en-US" sz="2400"/>
          </a:p>
        </p:txBody>
      </p:sp>
    </p:spTree>
    <p:extLst>
      <p:ext uri="{BB962C8B-B14F-4D97-AF65-F5344CB8AC3E}">
        <p14:creationId xmlns:p14="http://schemas.microsoft.com/office/powerpoint/2010/main" val="3771061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D437-0934-C24F-B4F9-55EF7D953457}"/>
              </a:ext>
            </a:extLst>
          </p:cNvPr>
          <p:cNvSpPr>
            <a:spLocks noGrp="1"/>
          </p:cNvSpPr>
          <p:nvPr>
            <p:ph type="title"/>
          </p:nvPr>
        </p:nvSpPr>
        <p:spPr>
          <a:xfrm>
            <a:off x="648930" y="629266"/>
            <a:ext cx="3605572" cy="1676603"/>
          </a:xfrm>
        </p:spPr>
        <p:txBody>
          <a:bodyPr>
            <a:normAutofit/>
          </a:bodyPr>
          <a:lstStyle/>
          <a:p>
            <a:r>
              <a:rPr lang="en-US" sz="3700" dirty="0"/>
              <a:t>Coverage Needed Invested at 8% for 30 Years</a:t>
            </a:r>
          </a:p>
        </p:txBody>
      </p:sp>
      <p:sp>
        <p:nvSpPr>
          <p:cNvPr id="9" name="Content Placeholder 8">
            <a:extLst>
              <a:ext uri="{FF2B5EF4-FFF2-40B4-BE49-F238E27FC236}">
                <a16:creationId xmlns:a16="http://schemas.microsoft.com/office/drawing/2014/main" id="{8616BD7F-06E9-4388-B508-004EC74FEE67}"/>
              </a:ext>
            </a:extLst>
          </p:cNvPr>
          <p:cNvSpPr>
            <a:spLocks noGrp="1"/>
          </p:cNvSpPr>
          <p:nvPr>
            <p:ph idx="1"/>
          </p:nvPr>
        </p:nvSpPr>
        <p:spPr>
          <a:xfrm>
            <a:off x="648931" y="2438401"/>
            <a:ext cx="3605571" cy="3779520"/>
          </a:xfrm>
        </p:spPr>
        <p:txBody>
          <a:bodyPr>
            <a:normAutofit/>
          </a:bodyPr>
          <a:lstStyle/>
          <a:p>
            <a:r>
              <a:rPr lang="en-US" dirty="0"/>
              <a:t>$5,000 Per Month </a:t>
            </a:r>
          </a:p>
          <a:p>
            <a:r>
              <a:rPr lang="en-US" dirty="0"/>
              <a:t>Coverage Needed $686,000</a:t>
            </a:r>
          </a:p>
          <a:p>
            <a:r>
              <a:rPr lang="en-US" dirty="0"/>
              <a:t>$3,300 Per Month</a:t>
            </a:r>
          </a:p>
          <a:p>
            <a:r>
              <a:rPr lang="en-US" dirty="0"/>
              <a:t>Coverage Needed $314,000</a:t>
            </a:r>
          </a:p>
          <a:p>
            <a:r>
              <a:rPr lang="en-US" dirty="0"/>
              <a:t>Total Premium $112 per month</a:t>
            </a:r>
          </a:p>
          <a:p>
            <a:endParaRPr lang="en-US" dirty="0"/>
          </a:p>
          <a:p>
            <a:endParaRPr lang="en-US" dirty="0"/>
          </a:p>
          <a:p>
            <a:pPr marL="0" indent="0">
              <a:buNone/>
            </a:pPr>
            <a:endParaRPr lang="en-US" sz="2000" dirty="0"/>
          </a:p>
          <a:p>
            <a:endParaRPr lang="en-US" sz="1800" dirty="0"/>
          </a:p>
        </p:txBody>
      </p:sp>
      <p:sp>
        <p:nvSpPr>
          <p:cNvPr id="12" name="Rectangle 1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AE6D3433-4E00-324E-94F9-9E448796F3AB}"/>
              </a:ext>
            </a:extLst>
          </p:cNvPr>
          <p:cNvPicPr>
            <a:picLocks noChangeAspect="1"/>
          </p:cNvPicPr>
          <p:nvPr/>
        </p:nvPicPr>
        <p:blipFill rotWithShape="1">
          <a:blip r:embed="rId2"/>
          <a:srcRect t="1792" r="-1" b="-1"/>
          <a:stretch/>
        </p:blipFill>
        <p:spPr>
          <a:xfrm>
            <a:off x="5283708" y="722376"/>
            <a:ext cx="6263640" cy="5413248"/>
          </a:xfrm>
          <a:prstGeom prst="rect">
            <a:avLst/>
          </a:prstGeom>
          <a:effectLst/>
        </p:spPr>
      </p:pic>
    </p:spTree>
    <p:extLst>
      <p:ext uri="{BB962C8B-B14F-4D97-AF65-F5344CB8AC3E}">
        <p14:creationId xmlns:p14="http://schemas.microsoft.com/office/powerpoint/2010/main" val="32519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75A9E-CF33-E74E-BC04-84AA9D3A26E8}"/>
              </a:ext>
            </a:extLst>
          </p:cNvPr>
          <p:cNvSpPr>
            <a:spLocks noGrp="1"/>
          </p:cNvSpPr>
          <p:nvPr>
            <p:ph type="title"/>
          </p:nvPr>
        </p:nvSpPr>
        <p:spPr>
          <a:xfrm>
            <a:off x="1288060" y="1369938"/>
            <a:ext cx="3210854" cy="4114800"/>
          </a:xfrm>
        </p:spPr>
        <p:txBody>
          <a:bodyPr>
            <a:normAutofit/>
          </a:bodyPr>
          <a:lstStyle/>
          <a:p>
            <a:pPr algn="r"/>
            <a:br>
              <a:rPr lang="en-US" altLang="en-US" sz="4100" dirty="0">
                <a:latin typeface="Helvetica"/>
                <a:ea typeface="Arial Unicode MS" panose="020B0604020202020204" pitchFamily="34" charset="-128"/>
                <a:cs typeface="Helvetica"/>
              </a:rPr>
            </a:br>
            <a:r>
              <a:rPr lang="en-US" altLang="en-US" sz="4100" dirty="0">
                <a:latin typeface="Helvetica"/>
                <a:ea typeface="Arial Unicode MS" panose="020B0604020202020204" pitchFamily="34" charset="-128"/>
                <a:cs typeface="Helvetica"/>
              </a:rPr>
              <a:t>How much does Term Life Income Protection Cost?</a:t>
            </a:r>
            <a:br>
              <a:rPr lang="en-US" altLang="en-US" sz="4100" dirty="0">
                <a:latin typeface="Helvetica"/>
                <a:ea typeface="Arial Unicode MS" panose="020B0604020202020204" pitchFamily="34" charset="-128"/>
                <a:cs typeface="Helvetica"/>
              </a:rPr>
            </a:br>
            <a:endParaRPr lang="en-US" sz="4100" dirty="0"/>
          </a:p>
        </p:txBody>
      </p:sp>
      <p:cxnSp>
        <p:nvCxnSpPr>
          <p:cNvPr id="1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23B77B-2C4B-0141-8877-C1995B50C439}"/>
              </a:ext>
            </a:extLst>
          </p:cNvPr>
          <p:cNvSpPr>
            <a:spLocks noGrp="1"/>
          </p:cNvSpPr>
          <p:nvPr>
            <p:ph idx="1"/>
          </p:nvPr>
        </p:nvSpPr>
        <p:spPr>
          <a:xfrm>
            <a:off x="5030505" y="1371600"/>
            <a:ext cx="5872185" cy="4114800"/>
          </a:xfrm>
        </p:spPr>
        <p:txBody>
          <a:bodyPr anchor="ctr">
            <a:normAutofit/>
          </a:bodyPr>
          <a:lstStyle/>
          <a:p>
            <a:pPr marL="0" lvl="0" indent="0" defTabSz="609523">
              <a:spcBef>
                <a:spcPts val="0"/>
              </a:spcBef>
              <a:buNone/>
              <a:defRPr/>
            </a:pPr>
            <a:endParaRPr lang="en-US" sz="2200" dirty="0"/>
          </a:p>
          <a:p>
            <a:pPr marL="285744" lvl="0" indent="-285744" defTabSz="609523">
              <a:spcBef>
                <a:spcPts val="0"/>
              </a:spcBef>
              <a:defRPr/>
            </a:pPr>
            <a:r>
              <a:rPr lang="en-US" sz="2400" dirty="0"/>
              <a:t>Total Premium $112 per month</a:t>
            </a:r>
          </a:p>
          <a:p>
            <a:pPr marL="285744" lvl="0" indent="-285744" defTabSz="609523">
              <a:spcBef>
                <a:spcPts val="0"/>
              </a:spcBef>
              <a:defRPr/>
            </a:pPr>
            <a:endParaRPr lang="en-US" sz="2400" dirty="0"/>
          </a:p>
          <a:p>
            <a:pPr marL="285744" lvl="0" indent="-285744" defTabSz="609523">
              <a:spcBef>
                <a:spcPts val="0"/>
              </a:spcBef>
              <a:defRPr/>
            </a:pPr>
            <a:r>
              <a:rPr lang="en-US" sz="2400" dirty="0">
                <a:highlight>
                  <a:srgbClr val="FFFF00"/>
                </a:highlight>
              </a:rPr>
              <a:t>Represents 1.3% of Total monthly Income </a:t>
            </a:r>
          </a:p>
          <a:p>
            <a:pPr marL="285744" lvl="0" indent="-285744" defTabSz="609523">
              <a:spcBef>
                <a:spcPts val="0"/>
              </a:spcBef>
              <a:defRPr/>
            </a:pPr>
            <a:endParaRPr lang="en-US" sz="2400" dirty="0"/>
          </a:p>
          <a:p>
            <a:pPr marL="285744" lvl="0" indent="-285744" defTabSz="609523">
              <a:spcBef>
                <a:spcPts val="0"/>
              </a:spcBef>
              <a:defRPr/>
            </a:pPr>
            <a:r>
              <a:rPr lang="en-US" sz="2400" dirty="0"/>
              <a:t>Insures 100% of the $3,000,000 in future earnings</a:t>
            </a:r>
          </a:p>
          <a:p>
            <a:pPr marL="285744" lvl="0" indent="-285744" defTabSz="609523">
              <a:spcBef>
                <a:spcPts val="0"/>
              </a:spcBef>
              <a:defRPr/>
            </a:pPr>
            <a:endParaRPr lang="en-US" sz="2400" dirty="0"/>
          </a:p>
          <a:p>
            <a:pPr marL="285744" lvl="0" indent="-285744" defTabSz="609523">
              <a:spcBef>
                <a:spcPts val="0"/>
              </a:spcBef>
              <a:defRPr/>
            </a:pPr>
            <a:r>
              <a:rPr lang="en-US" sz="2400" dirty="0"/>
              <a:t>Doesn’t it make sense to set aside 1.3% of your monthly income to insure 100% of your Lifetime Earnings?</a:t>
            </a:r>
          </a:p>
          <a:p>
            <a:endParaRPr lang="en-US" sz="2200" dirty="0"/>
          </a:p>
        </p:txBody>
      </p:sp>
    </p:spTree>
    <p:extLst>
      <p:ext uri="{BB962C8B-B14F-4D97-AF65-F5344CB8AC3E}">
        <p14:creationId xmlns:p14="http://schemas.microsoft.com/office/powerpoint/2010/main" val="26796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0BAA-E1A2-5F4A-85CD-0C8ABD3FFC44}"/>
              </a:ext>
            </a:extLst>
          </p:cNvPr>
          <p:cNvSpPr>
            <a:spLocks noGrp="1"/>
          </p:cNvSpPr>
          <p:nvPr>
            <p:ph type="title"/>
          </p:nvPr>
        </p:nvSpPr>
        <p:spPr>
          <a:xfrm>
            <a:off x="6053668" y="803325"/>
            <a:ext cx="5314536" cy="1325563"/>
          </a:xfrm>
        </p:spPr>
        <p:txBody>
          <a:bodyPr>
            <a:normAutofit/>
          </a:bodyPr>
          <a:lstStyle/>
          <a:p>
            <a:r>
              <a:rPr lang="en-US"/>
              <a:t>Smart Tips on Buying Insurance</a:t>
            </a:r>
            <a:endParaRPr lang="en-US" dirty="0"/>
          </a:p>
        </p:txBody>
      </p:sp>
      <p:sp>
        <p:nvSpPr>
          <p:cNvPr id="17"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6" descr="Dollar">
            <a:extLst>
              <a:ext uri="{FF2B5EF4-FFF2-40B4-BE49-F238E27FC236}">
                <a16:creationId xmlns:a16="http://schemas.microsoft.com/office/drawing/2014/main" id="{70CD937C-57E4-4600-B6C5-6D4167326B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AD17C749-29C6-4740-B87C-684849AC468E}"/>
              </a:ext>
            </a:extLst>
          </p:cNvPr>
          <p:cNvSpPr>
            <a:spLocks noGrp="1"/>
          </p:cNvSpPr>
          <p:nvPr>
            <p:ph idx="1"/>
          </p:nvPr>
        </p:nvSpPr>
        <p:spPr>
          <a:xfrm>
            <a:off x="6053667" y="2279018"/>
            <a:ext cx="5314543" cy="3375920"/>
          </a:xfrm>
        </p:spPr>
        <p:txBody>
          <a:bodyPr anchor="t">
            <a:normAutofit/>
          </a:bodyPr>
          <a:lstStyle/>
          <a:p>
            <a:r>
              <a:rPr lang="en-US" sz="1800"/>
              <a:t>Become more Self-Insured as your Assets Grow by raising your deductibles. You can raise deductibles on Home, Auto, Health Insurance and Increase the waiting period on Long Term care and Disability Income Payments</a:t>
            </a:r>
          </a:p>
          <a:p>
            <a:r>
              <a:rPr lang="en-US" sz="1800"/>
              <a:t>Buy Term Life Insurance enough to replace your income and you can drop the Term Insurance  once you reach your FIN</a:t>
            </a:r>
          </a:p>
          <a:p>
            <a:r>
              <a:rPr lang="en-US" sz="1800"/>
              <a:t>Always have enough personal liability coverage to protect you against potential lawsuits. A personal Umbrella Policy is a cheap way to have an insurance company's  law firm protect you</a:t>
            </a:r>
          </a:p>
          <a:p>
            <a:endParaRPr lang="en-US" sz="1800"/>
          </a:p>
          <a:p>
            <a:endParaRPr lang="en-US" sz="1800"/>
          </a:p>
        </p:txBody>
      </p:sp>
    </p:spTree>
    <p:extLst>
      <p:ext uri="{BB962C8B-B14F-4D97-AF65-F5344CB8AC3E}">
        <p14:creationId xmlns:p14="http://schemas.microsoft.com/office/powerpoint/2010/main" val="15254347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44BE-D448-0549-AFB8-E3791F553465}"/>
              </a:ext>
            </a:extLst>
          </p:cNvPr>
          <p:cNvSpPr>
            <a:spLocks noGrp="1"/>
          </p:cNvSpPr>
          <p:nvPr>
            <p:ph type="ctrTitle"/>
          </p:nvPr>
        </p:nvSpPr>
        <p:spPr>
          <a:xfrm>
            <a:off x="6585882" y="4293517"/>
            <a:ext cx="4805996" cy="1401448"/>
          </a:xfrm>
        </p:spPr>
        <p:txBody>
          <a:bodyPr anchor="t">
            <a:normAutofit/>
          </a:bodyPr>
          <a:lstStyle/>
          <a:p>
            <a:pPr algn="l"/>
            <a:r>
              <a:rPr lang="en-US" sz="4000" dirty="0">
                <a:solidFill>
                  <a:schemeClr val="tx2"/>
                </a:solidFill>
              </a:rPr>
              <a:t>Recap</a:t>
            </a:r>
          </a:p>
        </p:txBody>
      </p:sp>
      <p:sp>
        <p:nvSpPr>
          <p:cNvPr id="3" name="Subtitle 2">
            <a:extLst>
              <a:ext uri="{FF2B5EF4-FFF2-40B4-BE49-F238E27FC236}">
                <a16:creationId xmlns:a16="http://schemas.microsoft.com/office/drawing/2014/main" id="{4C8D508A-F399-9449-94F8-2EA2CC427DB9}"/>
              </a:ext>
            </a:extLst>
          </p:cNvPr>
          <p:cNvSpPr>
            <a:spLocks noGrp="1"/>
          </p:cNvSpPr>
          <p:nvPr>
            <p:ph type="subTitle" idx="1"/>
          </p:nvPr>
        </p:nvSpPr>
        <p:spPr>
          <a:xfrm>
            <a:off x="6585882" y="3403314"/>
            <a:ext cx="4805691" cy="838831"/>
          </a:xfrm>
        </p:spPr>
        <p:txBody>
          <a:bodyPr anchor="b">
            <a:normAutofit/>
          </a:bodyPr>
          <a:lstStyle/>
          <a:p>
            <a:pPr algn="l"/>
            <a:endParaRPr lang="en-US" sz="2000">
              <a:solidFill>
                <a:schemeClr val="tx2"/>
              </a:solidFill>
            </a:endParaRPr>
          </a:p>
        </p:txBody>
      </p:sp>
      <p:pic>
        <p:nvPicPr>
          <p:cNvPr id="5" name="Picture 4">
            <a:extLst>
              <a:ext uri="{FF2B5EF4-FFF2-40B4-BE49-F238E27FC236}">
                <a16:creationId xmlns:a16="http://schemas.microsoft.com/office/drawing/2014/main" id="{BF732347-1E05-4CC1-9803-4A6FE4FA9F8D}"/>
              </a:ext>
            </a:extLst>
          </p:cNvPr>
          <p:cNvPicPr>
            <a:picLocks noChangeAspect="1"/>
          </p:cNvPicPr>
          <p:nvPr/>
        </p:nvPicPr>
        <p:blipFill rotWithShape="1">
          <a:blip r:embed="rId2">
            <a:alphaModFix/>
          </a:blip>
          <a:srcRect l="34134" r="7858"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788836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AC601D-8343-CD42-9515-416487576510}"/>
              </a:ext>
            </a:extLst>
          </p:cNvPr>
          <p:cNvSpPr>
            <a:spLocks noGrp="1"/>
          </p:cNvSpPr>
          <p:nvPr>
            <p:ph type="ctrTitle"/>
          </p:nvPr>
        </p:nvSpPr>
        <p:spPr>
          <a:xfrm>
            <a:off x="2726432" y="1741337"/>
            <a:ext cx="6739136" cy="2387918"/>
          </a:xfrm>
        </p:spPr>
        <p:txBody>
          <a:bodyPr anchor="b">
            <a:normAutofit/>
          </a:bodyPr>
          <a:lstStyle/>
          <a:p>
            <a:r>
              <a:rPr lang="en-US" sz="6600" dirty="0">
                <a:solidFill>
                  <a:srgbClr val="FFFFFF"/>
                </a:solidFill>
              </a:rPr>
              <a:t>Fix Your Finances 2020</a:t>
            </a:r>
          </a:p>
        </p:txBody>
      </p:sp>
      <p:sp>
        <p:nvSpPr>
          <p:cNvPr id="3" name="Subtitle 2">
            <a:extLst>
              <a:ext uri="{FF2B5EF4-FFF2-40B4-BE49-F238E27FC236}">
                <a16:creationId xmlns:a16="http://schemas.microsoft.com/office/drawing/2014/main" id="{D403CD60-629D-2143-B624-19B1F572F026}"/>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Class 5- Debt Elimination</a:t>
            </a:r>
          </a:p>
        </p:txBody>
      </p:sp>
    </p:spTree>
    <p:extLst>
      <p:ext uri="{BB962C8B-B14F-4D97-AF65-F5344CB8AC3E}">
        <p14:creationId xmlns:p14="http://schemas.microsoft.com/office/powerpoint/2010/main" val="80895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0957607-DF2A-764C-8F5B-534D72705286}"/>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High Consumer Debt- Bad Debt</a:t>
            </a:r>
          </a:p>
        </p:txBody>
      </p:sp>
      <p:graphicFrame>
        <p:nvGraphicFramePr>
          <p:cNvPr id="5" name="Content Placeholder 2">
            <a:extLst>
              <a:ext uri="{FF2B5EF4-FFF2-40B4-BE49-F238E27FC236}">
                <a16:creationId xmlns:a16="http://schemas.microsoft.com/office/drawing/2014/main" id="{65903828-89C2-4620-803F-853AAFD30A65}"/>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87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4DDBFA-9D13-4B4A-B97B-53E87BB00E03}"/>
              </a:ext>
            </a:extLst>
          </p:cNvPr>
          <p:cNvSpPr>
            <a:spLocks noGrp="1"/>
          </p:cNvSpPr>
          <p:nvPr>
            <p:ph type="title"/>
          </p:nvPr>
        </p:nvSpPr>
        <p:spPr>
          <a:xfrm>
            <a:off x="686834" y="1153572"/>
            <a:ext cx="3200400" cy="4461163"/>
          </a:xfrm>
        </p:spPr>
        <p:txBody>
          <a:bodyPr>
            <a:normAutofit/>
          </a:bodyPr>
          <a:lstStyle/>
          <a:p>
            <a:r>
              <a:rPr lang="en-US">
                <a:solidFill>
                  <a:srgbClr val="FFFFFF"/>
                </a:solidFill>
              </a:rPr>
              <a:t>Did You Know?</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656596-0F27-AE4A-92B9-B5AF676F332D}"/>
              </a:ext>
            </a:extLst>
          </p:cNvPr>
          <p:cNvSpPr>
            <a:spLocks noGrp="1"/>
          </p:cNvSpPr>
          <p:nvPr>
            <p:ph idx="1"/>
          </p:nvPr>
        </p:nvSpPr>
        <p:spPr>
          <a:xfrm>
            <a:off x="4447308" y="591344"/>
            <a:ext cx="6906491" cy="5585619"/>
          </a:xfrm>
        </p:spPr>
        <p:txBody>
          <a:bodyPr anchor="ctr">
            <a:normAutofit/>
          </a:bodyPr>
          <a:lstStyle/>
          <a:p>
            <a:pPr marL="342900" indent="-342900" eaLnBrk="0" hangingPunct="0">
              <a:spcAft>
                <a:spcPct val="35000"/>
              </a:spcAft>
              <a:buClr>
                <a:srgbClr val="003399"/>
              </a:buClr>
              <a:buFontTx/>
              <a:buChar char="•"/>
            </a:pPr>
            <a:r>
              <a:rPr lang="en-US" altLang="en-US" sz="1500" dirty="0">
                <a:ea typeface="Arial Unicode MS" pitchFamily="34" charset="-128"/>
                <a:cs typeface="Arial Unicode MS" pitchFamily="34" charset="-128"/>
              </a:rPr>
              <a:t>“</a:t>
            </a:r>
            <a:r>
              <a:rPr lang="en-US" sz="1800" dirty="0">
                <a:ea typeface="Arial Unicode MS" pitchFamily="34" charset="-128"/>
                <a:cs typeface="Arial Unicode MS" pitchFamily="34" charset="-128"/>
              </a:rPr>
              <a:t>One in four people have almost nothing saved for retirement.</a:t>
            </a:r>
            <a:r>
              <a:rPr lang="en-US" altLang="en-US" sz="1800" baseline="30000" dirty="0">
                <a:ea typeface="Arial Unicode MS" pitchFamily="34" charset="-128"/>
                <a:cs typeface="Arial Unicode MS" pitchFamily="34" charset="-128"/>
              </a:rPr>
              <a:t>”</a:t>
            </a:r>
          </a:p>
          <a:p>
            <a:pPr marL="0" indent="0" eaLnBrk="0" hangingPunct="0">
              <a:spcAft>
                <a:spcPct val="35000"/>
              </a:spcAft>
              <a:buClr>
                <a:srgbClr val="003399"/>
              </a:buClr>
              <a:buNone/>
            </a:pPr>
            <a:r>
              <a:rPr lang="en-US" sz="1500" dirty="0">
                <a:ea typeface="Arial Unicode MS" pitchFamily="34" charset="-128"/>
                <a:cs typeface="Arial Unicode MS" pitchFamily="34" charset="-128"/>
              </a:rPr>
              <a:t>	– </a:t>
            </a:r>
            <a:r>
              <a:rPr lang="en-US" sz="1500" dirty="0" err="1">
                <a:ea typeface="Arial Unicode MS" pitchFamily="34" charset="-128"/>
                <a:cs typeface="Arial Unicode MS" pitchFamily="34" charset="-128"/>
              </a:rPr>
              <a:t>Money.CNN.com</a:t>
            </a:r>
            <a:r>
              <a:rPr lang="en-US" sz="1500" dirty="0">
                <a:ea typeface="Arial Unicode MS" pitchFamily="34" charset="-128"/>
                <a:cs typeface="Arial Unicode MS" pitchFamily="34" charset="-128"/>
              </a:rPr>
              <a:t>, March 22, 2019</a:t>
            </a:r>
          </a:p>
          <a:p>
            <a:pPr marL="342900" indent="-342900" eaLnBrk="0" hangingPunct="0">
              <a:spcAft>
                <a:spcPct val="35000"/>
              </a:spcAft>
              <a:buClr>
                <a:srgbClr val="003399"/>
              </a:buClr>
            </a:pPr>
            <a:endParaRPr lang="en-US" sz="1500" baseline="30000" dirty="0">
              <a:ea typeface="Arial Unicode MS" pitchFamily="34" charset="-128"/>
              <a:cs typeface="Arial Unicode MS" pitchFamily="34" charset="-128"/>
            </a:endParaRPr>
          </a:p>
          <a:p>
            <a:pPr marL="342900" indent="-342900" eaLnBrk="0" hangingPunct="0">
              <a:spcAft>
                <a:spcPct val="35000"/>
              </a:spcAft>
              <a:buClr>
                <a:srgbClr val="003399"/>
              </a:buClr>
              <a:buFontTx/>
              <a:buChar char="•"/>
            </a:pPr>
            <a:r>
              <a:rPr lang="en-US" altLang="en-US" sz="1500" dirty="0">
                <a:ea typeface="Arial Unicode MS" pitchFamily="34" charset="-128"/>
                <a:cs typeface="Arial Unicode MS" pitchFamily="34" charset="-128"/>
              </a:rPr>
              <a:t>“</a:t>
            </a:r>
            <a:r>
              <a:rPr lang="en-US" sz="1800" dirty="0">
                <a:ea typeface="Arial Unicode MS" pitchFamily="34" charset="-128"/>
                <a:cs typeface="Arial Unicode MS" pitchFamily="34" charset="-128"/>
              </a:rPr>
              <a:t>More than 80 percent of people making less than $50,000 a year say it is hard to keep up with bills and save for retirement at the same time, and half say it is very hard.</a:t>
            </a:r>
            <a:r>
              <a:rPr lang="en-US" altLang="en-US" sz="1800" dirty="0">
                <a:ea typeface="Arial Unicode MS" pitchFamily="34" charset="-128"/>
                <a:cs typeface="Arial Unicode MS" pitchFamily="34" charset="-128"/>
              </a:rPr>
              <a:t>”</a:t>
            </a:r>
            <a:endParaRPr lang="en-US" altLang="ja-JP" sz="1800" baseline="30000" dirty="0">
              <a:ea typeface="Arial Unicode MS" pitchFamily="34" charset="-128"/>
              <a:cs typeface="Arial Unicode MS" pitchFamily="34" charset="-128"/>
            </a:endParaRPr>
          </a:p>
          <a:p>
            <a:pPr marL="0" indent="0" eaLnBrk="0" hangingPunct="0">
              <a:spcAft>
                <a:spcPct val="35000"/>
              </a:spcAft>
              <a:buClr>
                <a:srgbClr val="003399"/>
              </a:buClr>
              <a:buNone/>
            </a:pPr>
            <a:r>
              <a:rPr lang="en-US" sz="1500" dirty="0">
                <a:ea typeface="Arial Unicode MS" pitchFamily="34" charset="-128"/>
                <a:cs typeface="Arial Unicode MS" pitchFamily="34" charset="-128"/>
              </a:rPr>
              <a:t> 	</a:t>
            </a:r>
            <a:r>
              <a:rPr lang="en-US" sz="1500" dirty="0" err="1">
                <a:ea typeface="Arial Unicode MS" pitchFamily="34" charset="-128"/>
                <a:cs typeface="Arial Unicode MS" pitchFamily="34" charset="-128"/>
              </a:rPr>
              <a:t>CBSNews.com</a:t>
            </a:r>
            <a:r>
              <a:rPr lang="en-US" sz="1500" dirty="0">
                <a:ea typeface="Arial Unicode MS" pitchFamily="34" charset="-128"/>
                <a:cs typeface="Arial Unicode MS" pitchFamily="34" charset="-128"/>
              </a:rPr>
              <a:t>, viewed May 25, 2018</a:t>
            </a:r>
          </a:p>
          <a:p>
            <a:pPr marL="342900" indent="-342900" eaLnBrk="0" hangingPunct="0">
              <a:spcAft>
                <a:spcPct val="35000"/>
              </a:spcAft>
              <a:buClr>
                <a:srgbClr val="003399"/>
              </a:buClr>
            </a:pPr>
            <a:endParaRPr lang="en-US" sz="1500" baseline="30000" dirty="0">
              <a:ea typeface="Arial Unicode MS" pitchFamily="34" charset="-128"/>
              <a:cs typeface="Arial Unicode MS" pitchFamily="34" charset="-128"/>
            </a:endParaRPr>
          </a:p>
          <a:p>
            <a:pPr marL="342900" indent="-342900" eaLnBrk="0" hangingPunct="0">
              <a:spcAft>
                <a:spcPct val="35000"/>
              </a:spcAft>
              <a:buClr>
                <a:srgbClr val="003399"/>
              </a:buClr>
              <a:buFontTx/>
              <a:buChar char="•"/>
            </a:pPr>
            <a:r>
              <a:rPr lang="en-US" altLang="en-US" sz="1800" dirty="0">
                <a:ea typeface="Arial Unicode MS" pitchFamily="34" charset="-128"/>
                <a:cs typeface="Arial Unicode MS" pitchFamily="34" charset="-128"/>
              </a:rPr>
              <a:t>“</a:t>
            </a:r>
            <a:r>
              <a:rPr lang="en-US" altLang="ja-JP" sz="1800" dirty="0">
                <a:ea typeface="Arial Unicode MS" pitchFamily="34" charset="-128"/>
                <a:cs typeface="Arial Unicode MS" pitchFamily="34" charset="-128"/>
              </a:rPr>
              <a:t>Nearly half of Americans would have trouble finding $400 to pay for an emergency.</a:t>
            </a:r>
            <a:r>
              <a:rPr lang="en-US" altLang="en-US" sz="1800" dirty="0">
                <a:ea typeface="Arial Unicode MS" pitchFamily="34" charset="-128"/>
                <a:cs typeface="Arial Unicode MS" pitchFamily="34" charset="-128"/>
              </a:rPr>
              <a:t>”</a:t>
            </a:r>
            <a:endParaRPr lang="en-US" altLang="en-US" sz="1800" baseline="30000" dirty="0">
              <a:ea typeface="Arial Unicode MS" pitchFamily="34" charset="-128"/>
              <a:cs typeface="Arial Unicode MS" pitchFamily="34" charset="-128"/>
            </a:endParaRPr>
          </a:p>
          <a:p>
            <a:pPr marL="0" indent="0" eaLnBrk="0" hangingPunct="0">
              <a:spcAft>
                <a:spcPct val="35000"/>
              </a:spcAft>
              <a:buClr>
                <a:srgbClr val="003399"/>
              </a:buClr>
              <a:buNone/>
            </a:pPr>
            <a:r>
              <a:rPr lang="en-US" sz="1500" dirty="0">
                <a:ea typeface="Arial Unicode MS" pitchFamily="34" charset="-128"/>
                <a:cs typeface="Arial Unicode MS" pitchFamily="34" charset="-128"/>
              </a:rPr>
              <a:t>–	 </a:t>
            </a:r>
            <a:r>
              <a:rPr lang="en-US" sz="1500" dirty="0" err="1">
                <a:ea typeface="Arial Unicode MS" pitchFamily="34" charset="-128"/>
                <a:cs typeface="Arial Unicode MS" pitchFamily="34" charset="-128"/>
              </a:rPr>
              <a:t>TheAtlantic.com</a:t>
            </a:r>
            <a:r>
              <a:rPr lang="en-US" sz="1500" dirty="0">
                <a:ea typeface="Arial Unicode MS" pitchFamily="34" charset="-128"/>
                <a:cs typeface="Arial Unicode MS" pitchFamily="34" charset="-128"/>
              </a:rPr>
              <a:t>, May 2019</a:t>
            </a:r>
          </a:p>
          <a:p>
            <a:pPr marL="342900" indent="-342900" eaLnBrk="0" hangingPunct="0">
              <a:spcAft>
                <a:spcPct val="35000"/>
              </a:spcAft>
              <a:buClr>
                <a:srgbClr val="003399"/>
              </a:buClr>
            </a:pPr>
            <a:endParaRPr lang="en-US" sz="1500" baseline="30000" dirty="0">
              <a:ea typeface="Arial Unicode MS" pitchFamily="34" charset="-128"/>
              <a:cs typeface="Arial Unicode MS" pitchFamily="34" charset="-128"/>
            </a:endParaRPr>
          </a:p>
          <a:p>
            <a:pPr marL="342900" indent="-342900" eaLnBrk="0" hangingPunct="0">
              <a:spcAft>
                <a:spcPct val="35000"/>
              </a:spcAft>
              <a:buClr>
                <a:srgbClr val="003399"/>
              </a:buClr>
              <a:buFontTx/>
              <a:buChar char="•"/>
            </a:pPr>
            <a:r>
              <a:rPr lang="en-US" altLang="en-US" sz="1800" dirty="0">
                <a:ea typeface="Arial Unicode MS" pitchFamily="34" charset="-128"/>
                <a:cs typeface="Arial Unicode MS" pitchFamily="34" charset="-128"/>
              </a:rPr>
              <a:t>“</a:t>
            </a:r>
            <a:r>
              <a:rPr lang="en-US" altLang="ja-JP" sz="1800" dirty="0">
                <a:ea typeface="Arial Unicode MS" pitchFamily="34" charset="-128"/>
                <a:cs typeface="Arial Unicode MS" pitchFamily="34" charset="-128"/>
              </a:rPr>
              <a:t>Millions of Americans have no savings set aside for a rainy day, leaving them in serious jeopardy if financial calamity strikes</a:t>
            </a:r>
            <a:r>
              <a:rPr lang="is-IS" altLang="ja-JP" sz="1800" dirty="0">
                <a:ea typeface="Arial Unicode MS" pitchFamily="34" charset="-128"/>
                <a:cs typeface="Arial Unicode MS" pitchFamily="34" charset="-128"/>
              </a:rPr>
              <a:t>…</a:t>
            </a:r>
            <a:r>
              <a:rPr lang="en-US" altLang="en-US" sz="1800" dirty="0">
                <a:ea typeface="Arial Unicode MS" pitchFamily="34" charset="-128"/>
                <a:cs typeface="Arial Unicode MS" pitchFamily="34" charset="-128"/>
              </a:rPr>
              <a:t>”</a:t>
            </a:r>
            <a:endParaRPr lang="en-US" altLang="ja-JP" sz="1800" baseline="30000" dirty="0">
              <a:ea typeface="Arial Unicode MS" pitchFamily="34" charset="-128"/>
              <a:cs typeface="Arial Unicode MS" pitchFamily="34" charset="-128"/>
            </a:endParaRPr>
          </a:p>
          <a:p>
            <a:pPr marL="0" indent="0" eaLnBrk="0" hangingPunct="0">
              <a:spcAft>
                <a:spcPct val="35000"/>
              </a:spcAft>
              <a:buClr>
                <a:srgbClr val="003399"/>
              </a:buClr>
              <a:buNone/>
            </a:pPr>
            <a:r>
              <a:rPr lang="en-US" sz="1500" dirty="0">
                <a:ea typeface="Arial Unicode MS" pitchFamily="34" charset="-128"/>
                <a:cs typeface="Arial Unicode MS" pitchFamily="34" charset="-128"/>
              </a:rPr>
              <a:t>	– </a:t>
            </a:r>
            <a:r>
              <a:rPr lang="en-US" sz="1500" dirty="0" err="1">
                <a:ea typeface="Arial Unicode MS" pitchFamily="34" charset="-128"/>
                <a:cs typeface="Arial Unicode MS" pitchFamily="34" charset="-128"/>
              </a:rPr>
              <a:t>USAToday.com</a:t>
            </a:r>
            <a:r>
              <a:rPr lang="en-US" sz="1500" dirty="0">
                <a:ea typeface="Arial Unicode MS" pitchFamily="34" charset="-128"/>
                <a:cs typeface="Arial Unicode MS" pitchFamily="34" charset="-128"/>
              </a:rPr>
              <a:t>, March 31, 2019</a:t>
            </a:r>
          </a:p>
          <a:p>
            <a:endParaRPr lang="en-US" sz="1500" dirty="0"/>
          </a:p>
        </p:txBody>
      </p:sp>
    </p:spTree>
    <p:extLst>
      <p:ext uri="{BB962C8B-B14F-4D97-AF65-F5344CB8AC3E}">
        <p14:creationId xmlns:p14="http://schemas.microsoft.com/office/powerpoint/2010/main" val="654372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09" name="Rectangle 7"/>
          <p:cNvSpPr>
            <a:spLocks noGrp="1"/>
          </p:cNvSpPr>
          <p:nvPr>
            <p:ph type="title" idx="4294967295"/>
          </p:nvPr>
        </p:nvSpPr>
        <p:spPr>
          <a:xfrm>
            <a:off x="838200" y="631825"/>
            <a:ext cx="10515600" cy="1325563"/>
          </a:xfrm>
        </p:spPr>
        <p:txBody>
          <a:bodyPr vert="horz" lIns="91440" tIns="45720" rIns="91440" bIns="45720" rtlCol="0" anchor="ctr">
            <a:normAutofit/>
          </a:bodyPr>
          <a:lstStyle/>
          <a:p>
            <a:r>
              <a:rPr lang="en-US" altLang="en-US" sz="4000" kern="1200" dirty="0">
                <a:solidFill>
                  <a:schemeClr val="tx1"/>
                </a:solidFill>
                <a:latin typeface="+mj-lt"/>
                <a:ea typeface="+mj-ea"/>
                <a:cs typeface="+mj-cs"/>
              </a:rPr>
              <a:t>The Bad News About Compounding- Lets Fix It</a:t>
            </a:r>
          </a:p>
        </p:txBody>
      </p:sp>
      <p:sp>
        <p:nvSpPr>
          <p:cNvPr id="20494" name="Text Box 14"/>
          <p:cNvSpPr txBox="1">
            <a:spLocks noChangeArrowheads="1"/>
          </p:cNvSpPr>
          <p:nvPr/>
        </p:nvSpPr>
        <p:spPr bwMode="auto">
          <a:xfrm>
            <a:off x="838200" y="2057400"/>
            <a:ext cx="10515600" cy="38717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tabLst>
                <a:tab pos="1028700" algn="ctr"/>
                <a:tab pos="3606800" algn="ctr"/>
              </a:tabLst>
              <a:defRPr sz="2400">
                <a:solidFill>
                  <a:schemeClr val="tx1"/>
                </a:solidFill>
                <a:latin typeface="Trebuchet MS" pitchFamily="34" charset="0"/>
                <a:ea typeface="MS PGothic" pitchFamily="34" charset="-128"/>
              </a:defRPr>
            </a:lvl1pPr>
            <a:lvl2pPr marL="742950" indent="-285750" eaLnBrk="0" hangingPunct="0">
              <a:tabLst>
                <a:tab pos="1028700" algn="ctr"/>
                <a:tab pos="3606800" algn="ctr"/>
              </a:tabLst>
              <a:defRPr sz="2400">
                <a:solidFill>
                  <a:schemeClr val="tx1"/>
                </a:solidFill>
                <a:latin typeface="Trebuchet MS" pitchFamily="34" charset="0"/>
                <a:ea typeface="MS PGothic" pitchFamily="34" charset="-128"/>
              </a:defRPr>
            </a:lvl2pPr>
            <a:lvl3pPr marL="1143000" indent="-228600" eaLnBrk="0" hangingPunct="0">
              <a:tabLst>
                <a:tab pos="1028700" algn="ctr"/>
                <a:tab pos="3606800" algn="ctr"/>
              </a:tabLst>
              <a:defRPr sz="2400">
                <a:solidFill>
                  <a:schemeClr val="tx1"/>
                </a:solidFill>
                <a:latin typeface="Trebuchet MS" pitchFamily="34" charset="0"/>
                <a:ea typeface="MS PGothic" pitchFamily="34" charset="-128"/>
              </a:defRPr>
            </a:lvl3pPr>
            <a:lvl4pPr marL="1600200" indent="-228600" eaLnBrk="0" hangingPunct="0">
              <a:tabLst>
                <a:tab pos="1028700" algn="ctr"/>
                <a:tab pos="3606800" algn="ctr"/>
              </a:tabLst>
              <a:defRPr sz="2400">
                <a:solidFill>
                  <a:schemeClr val="tx1"/>
                </a:solidFill>
                <a:latin typeface="Trebuchet MS" pitchFamily="34" charset="0"/>
                <a:ea typeface="MS PGothic" pitchFamily="34" charset="-128"/>
              </a:defRPr>
            </a:lvl4pPr>
            <a:lvl5pPr marL="2057400" indent="-228600" eaLnBrk="0" hangingPunct="0">
              <a:tabLst>
                <a:tab pos="1028700" algn="ctr"/>
                <a:tab pos="3606800" algn="ct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028700" algn="ctr"/>
                <a:tab pos="3606800" algn="ct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028700" algn="ctr"/>
                <a:tab pos="3606800" algn="ct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028700" algn="ctr"/>
                <a:tab pos="3606800" algn="ct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028700" algn="ctr"/>
                <a:tab pos="3606800" algn="ctr"/>
              </a:tabLst>
              <a:defRPr sz="2400">
                <a:solidFill>
                  <a:schemeClr val="tx1"/>
                </a:solidFill>
                <a:latin typeface="Trebuchet MS" pitchFamily="34" charset="0"/>
                <a:ea typeface="MS PGothic" pitchFamily="34" charset="-128"/>
              </a:defRPr>
            </a:lvl9p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tab pos="1028700" algn="ctr"/>
                <a:tab pos="3606800" algn="ct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Did you know if you made a </a:t>
            </a:r>
            <a:r>
              <a:rPr kumimoji="0" lang="en-US" altLang="en-US" sz="24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one-time $3,000 credit card purchase with an 18% interest rate with no new purchases </a:t>
            </a:r>
            <a:r>
              <a:rPr kumimoji="0" lang="en-US" altLang="en-US"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and made only the minimum payments, it would take at least </a:t>
            </a:r>
            <a:r>
              <a:rPr kumimoji="0" lang="en-US" altLang="en-US" sz="24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10 years to pay off </a:t>
            </a:r>
            <a:r>
              <a:rPr kumimoji="0" lang="en-US" altLang="en-US"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and you would end up paying more than </a:t>
            </a:r>
            <a:r>
              <a:rPr kumimoji="0" lang="en-US" altLang="en-US" sz="24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$2,002 in interest charges?</a:t>
            </a:r>
            <a:endParaRPr kumimoji="0" lang="en-US" altLang="en-US"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20493" name="Text Box 13"/>
          <p:cNvSpPr txBox="1">
            <a:spLocks noChangeArrowheads="1"/>
          </p:cNvSpPr>
          <p:nvPr/>
        </p:nvSpPr>
        <p:spPr bwMode="auto">
          <a:xfrm>
            <a:off x="0" y="5157789"/>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28800" algn="ctr"/>
                <a:tab pos="4403725" algn="ctr"/>
              </a:tabLst>
              <a:defRPr sz="2400">
                <a:solidFill>
                  <a:schemeClr val="tx1"/>
                </a:solidFill>
                <a:latin typeface="Trebuchet MS" pitchFamily="34" charset="0"/>
                <a:ea typeface="MS PGothic" pitchFamily="34" charset="-128"/>
              </a:defRPr>
            </a:lvl1pPr>
            <a:lvl2pPr marL="742950" indent="-285750" eaLnBrk="0" hangingPunct="0">
              <a:tabLst>
                <a:tab pos="1828800" algn="ctr"/>
                <a:tab pos="4403725" algn="ctr"/>
              </a:tabLst>
              <a:defRPr sz="2400">
                <a:solidFill>
                  <a:schemeClr val="tx1"/>
                </a:solidFill>
                <a:latin typeface="Trebuchet MS" pitchFamily="34" charset="0"/>
                <a:ea typeface="MS PGothic" pitchFamily="34" charset="-128"/>
              </a:defRPr>
            </a:lvl2pPr>
            <a:lvl3pPr marL="1143000" indent="-228600" eaLnBrk="0" hangingPunct="0">
              <a:tabLst>
                <a:tab pos="1828800" algn="ctr"/>
                <a:tab pos="4403725" algn="ctr"/>
              </a:tabLst>
              <a:defRPr sz="2400">
                <a:solidFill>
                  <a:schemeClr val="tx1"/>
                </a:solidFill>
                <a:latin typeface="Trebuchet MS" pitchFamily="34" charset="0"/>
                <a:ea typeface="MS PGothic" pitchFamily="34" charset="-128"/>
              </a:defRPr>
            </a:lvl3pPr>
            <a:lvl4pPr marL="1600200" indent="-228600" eaLnBrk="0" hangingPunct="0">
              <a:tabLst>
                <a:tab pos="1828800" algn="ctr"/>
                <a:tab pos="4403725" algn="ctr"/>
              </a:tabLst>
              <a:defRPr sz="2400">
                <a:solidFill>
                  <a:schemeClr val="tx1"/>
                </a:solidFill>
                <a:latin typeface="Trebuchet MS" pitchFamily="34" charset="0"/>
                <a:ea typeface="MS PGothic" pitchFamily="34" charset="-128"/>
              </a:defRPr>
            </a:lvl4pPr>
            <a:lvl5pPr marL="2057400" indent="-228600" eaLnBrk="0" hangingPunct="0">
              <a:tabLst>
                <a:tab pos="1828800" algn="ctr"/>
                <a:tab pos="4403725" algn="ct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600"/>
              </a:spcAft>
              <a:buClrTx/>
              <a:buSzTx/>
              <a:buFontTx/>
              <a:buNone/>
              <a:tabLst>
                <a:tab pos="1828800" algn="ctr"/>
                <a:tab pos="4403725" algn="ctr"/>
              </a:tabLst>
              <a:defRPr/>
            </a:pPr>
            <a:r>
              <a:rPr kumimoji="0" lang="en-US" altLang="en-US" sz="2400" b="0" i="0" u="none" strike="noStrike" kern="1200" cap="none" spc="0" normalizeH="0" baseline="0" noProof="0">
                <a:ln>
                  <a:noFill/>
                </a:ln>
                <a:solidFill>
                  <a:srgbClr val="969696"/>
                </a:solidFill>
                <a:effectLst/>
                <a:uLnTx/>
                <a:uFillTx/>
                <a:latin typeface="Trebuchet MS" pitchFamily="34" charset="0"/>
                <a:ea typeface="Arial Unicode MS" panose="020B0604020202020204" pitchFamily="34" charset="-128"/>
                <a:cs typeface="+mn-cs"/>
              </a:rPr>
              <a:t>	Purchase	Interest</a:t>
            </a:r>
          </a:p>
        </p:txBody>
      </p:sp>
      <p:sp>
        <p:nvSpPr>
          <p:cNvPr id="20495" name="Text Box 15"/>
          <p:cNvSpPr txBox="1">
            <a:spLocks noChangeArrowheads="1"/>
          </p:cNvSpPr>
          <p:nvPr/>
        </p:nvSpPr>
        <p:spPr bwMode="auto">
          <a:xfrm>
            <a:off x="1" y="4179889"/>
            <a:ext cx="121919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28800" algn="ctr"/>
                <a:tab pos="4403725" algn="ctr"/>
              </a:tabLst>
              <a:defRPr sz="2400">
                <a:solidFill>
                  <a:schemeClr val="tx1"/>
                </a:solidFill>
                <a:latin typeface="Trebuchet MS" pitchFamily="34" charset="0"/>
                <a:ea typeface="MS PGothic" pitchFamily="34" charset="-128"/>
              </a:defRPr>
            </a:lvl1pPr>
            <a:lvl2pPr marL="742950" indent="-285750" eaLnBrk="0" hangingPunct="0">
              <a:tabLst>
                <a:tab pos="1828800" algn="ctr"/>
                <a:tab pos="4403725" algn="ctr"/>
              </a:tabLst>
              <a:defRPr sz="2400">
                <a:solidFill>
                  <a:schemeClr val="tx1"/>
                </a:solidFill>
                <a:latin typeface="Trebuchet MS" pitchFamily="34" charset="0"/>
                <a:ea typeface="MS PGothic" pitchFamily="34" charset="-128"/>
              </a:defRPr>
            </a:lvl2pPr>
            <a:lvl3pPr marL="1143000" indent="-228600" eaLnBrk="0" hangingPunct="0">
              <a:tabLst>
                <a:tab pos="1828800" algn="ctr"/>
                <a:tab pos="4403725" algn="ctr"/>
              </a:tabLst>
              <a:defRPr sz="2400">
                <a:solidFill>
                  <a:schemeClr val="tx1"/>
                </a:solidFill>
                <a:latin typeface="Trebuchet MS" pitchFamily="34" charset="0"/>
                <a:ea typeface="MS PGothic" pitchFamily="34" charset="-128"/>
              </a:defRPr>
            </a:lvl3pPr>
            <a:lvl4pPr marL="1600200" indent="-228600" eaLnBrk="0" hangingPunct="0">
              <a:tabLst>
                <a:tab pos="1828800" algn="ctr"/>
                <a:tab pos="4403725" algn="ctr"/>
              </a:tabLst>
              <a:defRPr sz="2400">
                <a:solidFill>
                  <a:schemeClr val="tx1"/>
                </a:solidFill>
                <a:latin typeface="Trebuchet MS" pitchFamily="34" charset="0"/>
                <a:ea typeface="MS PGothic" pitchFamily="34" charset="-128"/>
              </a:defRPr>
            </a:lvl4pPr>
            <a:lvl5pPr marL="2057400" indent="-228600" eaLnBrk="0" hangingPunct="0">
              <a:tabLst>
                <a:tab pos="1828800" algn="ctr"/>
                <a:tab pos="4403725" algn="ct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6400" b="1" i="0" u="none" strike="noStrike" kern="1200" cap="none" spc="0" normalizeH="0" baseline="0" noProof="0" dirty="0">
                <a:ln>
                  <a:noFill/>
                </a:ln>
                <a:solidFill>
                  <a:prstClr val="black">
                    <a:lumMod val="50000"/>
                    <a:lumOff val="50000"/>
                  </a:prstClr>
                </a:solidFill>
                <a:effectLst/>
                <a:uLnTx/>
                <a:uFillTx/>
                <a:latin typeface="Trebuchet MS" pitchFamily="34" charset="0"/>
                <a:ea typeface="Arial Unicode MS" panose="020B0604020202020204" pitchFamily="34" charset="-128"/>
                <a:cs typeface="+mn-cs"/>
              </a:rPr>
              <a:t>$3,000</a:t>
            </a:r>
            <a:r>
              <a:rPr kumimoji="0" lang="en-US" altLang="en-US" sz="2400" b="1" i="0" u="none" strike="noStrike" kern="1200" cap="none" spc="0" normalizeH="0" baseline="0" noProof="0" dirty="0">
                <a:ln>
                  <a:noFill/>
                </a:ln>
                <a:solidFill>
                  <a:prstClr val="black">
                    <a:lumMod val="50000"/>
                    <a:lumOff val="50000"/>
                  </a:prstClr>
                </a:solidFill>
                <a:effectLst/>
                <a:uLnTx/>
                <a:uFillTx/>
                <a:latin typeface="Trebuchet MS" pitchFamily="34" charset="0"/>
                <a:ea typeface="Arial Unicode MS" panose="020B0604020202020204" pitchFamily="34" charset="-128"/>
                <a:cs typeface="+mn-cs"/>
              </a:rPr>
              <a:t> </a:t>
            </a:r>
            <a:r>
              <a:rPr kumimoji="0" lang="en-US" altLang="en-US" sz="6400" b="1" i="0" u="none" strike="noStrike" kern="1200" cap="none" spc="0" normalizeH="0" baseline="0" noProof="0" dirty="0">
                <a:ln>
                  <a:noFill/>
                </a:ln>
                <a:solidFill>
                  <a:prstClr val="black">
                    <a:lumMod val="50000"/>
                    <a:lumOff val="50000"/>
                  </a:prstClr>
                </a:solidFill>
                <a:effectLst/>
                <a:uLnTx/>
                <a:uFillTx/>
                <a:latin typeface="Trebuchet MS" pitchFamily="34" charset="0"/>
                <a:ea typeface="Arial Unicode MS" panose="020B0604020202020204" pitchFamily="34" charset="-128"/>
                <a:cs typeface="+mn-cs"/>
              </a:rPr>
              <a:t>+</a:t>
            </a:r>
            <a:r>
              <a:rPr kumimoji="0" lang="en-US" altLang="en-US" sz="2400" b="1" i="0" u="none" strike="noStrike" kern="1200" cap="none" spc="0" normalizeH="0" baseline="0" noProof="0" dirty="0">
                <a:ln>
                  <a:noFill/>
                </a:ln>
                <a:solidFill>
                  <a:prstClr val="black">
                    <a:lumMod val="50000"/>
                    <a:lumOff val="50000"/>
                  </a:prstClr>
                </a:solidFill>
                <a:effectLst/>
                <a:uLnTx/>
                <a:uFillTx/>
                <a:latin typeface="Trebuchet MS" pitchFamily="34" charset="0"/>
                <a:ea typeface="Arial Unicode MS" panose="020B0604020202020204" pitchFamily="34" charset="-128"/>
                <a:cs typeface="+mn-cs"/>
              </a:rPr>
              <a:t> </a:t>
            </a:r>
            <a:r>
              <a:rPr kumimoji="0" lang="en-US" altLang="en-US" sz="6400" b="1" i="0" u="none" strike="noStrike" kern="1200" cap="none" spc="0" normalizeH="0" baseline="0" noProof="0" dirty="0">
                <a:ln>
                  <a:noFill/>
                </a:ln>
                <a:solidFill>
                  <a:prstClr val="black">
                    <a:lumMod val="50000"/>
                    <a:lumOff val="50000"/>
                  </a:prstClr>
                </a:solidFill>
                <a:effectLst/>
                <a:uLnTx/>
                <a:uFillTx/>
                <a:latin typeface="Trebuchet MS" pitchFamily="34" charset="0"/>
                <a:ea typeface="Arial Unicode MS" panose="020B0604020202020204" pitchFamily="34" charset="-128"/>
                <a:cs typeface="+mn-cs"/>
              </a:rPr>
              <a:t>$2,002</a:t>
            </a:r>
            <a:r>
              <a:rPr kumimoji="0" lang="en-US" altLang="en-US" sz="2400" b="1" i="0" u="none" strike="noStrike" kern="1200" cap="none" spc="0" normalizeH="0" baseline="0" noProof="0" dirty="0">
                <a:ln>
                  <a:noFill/>
                </a:ln>
                <a:solidFill>
                  <a:prstClr val="black">
                    <a:lumMod val="50000"/>
                    <a:lumOff val="50000"/>
                  </a:prstClr>
                </a:solidFill>
                <a:effectLst/>
                <a:uLnTx/>
                <a:uFillTx/>
                <a:latin typeface="Trebuchet MS" pitchFamily="34" charset="0"/>
                <a:ea typeface="Arial Unicode MS" panose="020B0604020202020204" pitchFamily="34" charset="-128"/>
                <a:cs typeface="+mn-cs"/>
              </a:rPr>
              <a:t> </a:t>
            </a:r>
            <a:r>
              <a:rPr kumimoji="0" lang="en-US" altLang="en-US" sz="6400" b="1" i="0" u="none" strike="noStrike" kern="1200" cap="none" spc="0" normalizeH="0" baseline="0" noProof="0" dirty="0">
                <a:ln>
                  <a:noFill/>
                </a:ln>
                <a:solidFill>
                  <a:prstClr val="black">
                    <a:lumMod val="50000"/>
                    <a:lumOff val="50000"/>
                  </a:prstClr>
                </a:solidFill>
                <a:effectLst/>
                <a:uLnTx/>
                <a:uFillTx/>
                <a:latin typeface="Trebuchet MS" pitchFamily="34" charset="0"/>
                <a:ea typeface="Arial Unicode MS" panose="020B0604020202020204" pitchFamily="34" charset="-128"/>
                <a:cs typeface="+mn-cs"/>
              </a:rPr>
              <a:t>=</a:t>
            </a:r>
            <a:r>
              <a:rPr kumimoji="0" lang="en-US" altLang="en-US" sz="2400" b="1" i="0" u="none" strike="noStrike" kern="1200" cap="none" spc="0" normalizeH="0" baseline="0" noProof="0" dirty="0">
                <a:ln>
                  <a:noFill/>
                </a:ln>
                <a:solidFill>
                  <a:prstClr val="black">
                    <a:lumMod val="50000"/>
                    <a:lumOff val="50000"/>
                  </a:prstClr>
                </a:solidFill>
                <a:effectLst/>
                <a:uLnTx/>
                <a:uFillTx/>
                <a:latin typeface="Trebuchet MS" pitchFamily="34" charset="0"/>
                <a:ea typeface="Arial Unicode MS" panose="020B0604020202020204" pitchFamily="34" charset="-128"/>
                <a:cs typeface="+mn-cs"/>
              </a:rPr>
              <a:t> </a:t>
            </a:r>
            <a:r>
              <a:rPr kumimoji="0" lang="en-US" altLang="en-US" sz="6400" b="1" i="0" u="none" strike="noStrike" kern="1200" cap="none" spc="0" normalizeH="0" baseline="0" noProof="0" dirty="0">
                <a:ln>
                  <a:noFill/>
                </a:ln>
                <a:solidFill>
                  <a:srgbClr val="DA6A5E"/>
                </a:solidFill>
                <a:effectLst/>
                <a:uLnTx/>
                <a:uFillTx/>
                <a:latin typeface="Trebuchet MS" pitchFamily="34" charset="0"/>
                <a:ea typeface="Arial Unicode MS" panose="020B0604020202020204" pitchFamily="34" charset="-128"/>
                <a:cs typeface="+mn-cs"/>
              </a:rPr>
              <a:t>$5,002!</a:t>
            </a:r>
            <a:endParaRPr kumimoji="0" lang="en-US" altLang="en-US" sz="2400" b="0" i="0" u="none" strike="noStrike" kern="1200" cap="none" spc="0" normalizeH="0" baseline="0" noProof="0">
              <a:ln>
                <a:noFill/>
              </a:ln>
              <a:solidFill>
                <a:srgbClr val="DA6A5E"/>
              </a:solidFill>
              <a:effectLst/>
              <a:uLnTx/>
              <a:uFillTx/>
              <a:latin typeface="Trebuchet MS" pitchFamily="34" charset="0"/>
              <a:ea typeface="Arial Unicode MS" panose="020B0604020202020204" pitchFamily="34" charset="-128"/>
              <a:cs typeface="+mn-cs"/>
            </a:endParaRPr>
          </a:p>
        </p:txBody>
      </p:sp>
      <p:sp>
        <p:nvSpPr>
          <p:cNvPr id="20490" name="Text Box 10"/>
          <p:cNvSpPr txBox="1">
            <a:spLocks noChangeArrowheads="1"/>
          </p:cNvSpPr>
          <p:nvPr/>
        </p:nvSpPr>
        <p:spPr bwMode="auto">
          <a:xfrm>
            <a:off x="1164167" y="6543675"/>
            <a:ext cx="9806517" cy="2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333" b="0" i="0" u="none" strike="noStrike" kern="1200" cap="none" spc="0" normalizeH="0" baseline="0" noProof="0" dirty="0">
                <a:ln>
                  <a:noFill/>
                </a:ln>
                <a:solidFill>
                  <a:prstClr val="black">
                    <a:lumMod val="65000"/>
                    <a:lumOff val="35000"/>
                  </a:prstClr>
                </a:solidFill>
                <a:effectLst/>
                <a:uLnTx/>
                <a:uFillTx/>
                <a:latin typeface="Trebuchet MS" pitchFamily="34" charset="0"/>
                <a:ea typeface="Arial Unicode MS" panose="020B0604020202020204" pitchFamily="34" charset="-128"/>
                <a:cs typeface="+mn-cs"/>
              </a:rPr>
              <a:t>Assumes 18% APR and a minimum payment of 3.5% of the balance or $20 if more.</a:t>
            </a:r>
          </a:p>
        </p:txBody>
      </p:sp>
    </p:spTree>
    <p:extLst>
      <p:ext uri="{BB962C8B-B14F-4D97-AF65-F5344CB8AC3E}">
        <p14:creationId xmlns:p14="http://schemas.microsoft.com/office/powerpoint/2010/main" val="840261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1BDAD5-AC05-504B-B342-2FC49335B862}"/>
              </a:ext>
            </a:extLst>
          </p:cNvPr>
          <p:cNvSpPr>
            <a:spLocks noGrp="1"/>
          </p:cNvSpPr>
          <p:nvPr>
            <p:ph type="title"/>
          </p:nvPr>
        </p:nvSpPr>
        <p:spPr>
          <a:xfrm>
            <a:off x="6094105" y="802955"/>
            <a:ext cx="4977976" cy="1454051"/>
          </a:xfrm>
        </p:spPr>
        <p:txBody>
          <a:bodyPr>
            <a:normAutofit/>
          </a:bodyPr>
          <a:lstStyle/>
          <a:p>
            <a:r>
              <a:rPr lang="en-US">
                <a:solidFill>
                  <a:srgbClr val="000000"/>
                </a:solidFill>
              </a:rPr>
              <a:t>What is Bad Debt</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redit card">
            <a:extLst>
              <a:ext uri="{FF2B5EF4-FFF2-40B4-BE49-F238E27FC236}">
                <a16:creationId xmlns:a16="http://schemas.microsoft.com/office/drawing/2014/main" id="{A7A16F1C-BBD1-4478-BAA4-F6ED8874A2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6CF98436-22C4-7B41-8DFD-3402FB532A60}"/>
              </a:ext>
            </a:extLst>
          </p:cNvPr>
          <p:cNvSpPr>
            <a:spLocks noGrp="1"/>
          </p:cNvSpPr>
          <p:nvPr>
            <p:ph idx="1"/>
          </p:nvPr>
        </p:nvSpPr>
        <p:spPr>
          <a:xfrm>
            <a:off x="6090574" y="2421682"/>
            <a:ext cx="4977578" cy="3639289"/>
          </a:xfrm>
        </p:spPr>
        <p:txBody>
          <a:bodyPr anchor="ctr">
            <a:normAutofit/>
          </a:bodyPr>
          <a:lstStyle/>
          <a:p>
            <a:r>
              <a:rPr lang="en-US" sz="2000" dirty="0">
                <a:solidFill>
                  <a:srgbClr val="000000"/>
                </a:solidFill>
              </a:rPr>
              <a:t>You can’t afford the payment easily</a:t>
            </a:r>
          </a:p>
          <a:p>
            <a:r>
              <a:rPr lang="en-US" sz="2000" dirty="0">
                <a:solidFill>
                  <a:srgbClr val="000000"/>
                </a:solidFill>
              </a:rPr>
              <a:t>The underlying thing the debt is tied to depreciates cars, credit cards etc.</a:t>
            </a:r>
          </a:p>
          <a:p>
            <a:r>
              <a:rPr lang="en-US" sz="2000" dirty="0">
                <a:solidFill>
                  <a:srgbClr val="000000"/>
                </a:solidFill>
              </a:rPr>
              <a:t>Rule never finance things that depreciate</a:t>
            </a:r>
          </a:p>
          <a:p>
            <a:endParaRPr lang="en-US" sz="2000" dirty="0">
              <a:solidFill>
                <a:srgbClr val="000000"/>
              </a:solidFill>
            </a:endParaRPr>
          </a:p>
        </p:txBody>
      </p:sp>
    </p:spTree>
    <p:extLst>
      <p:ext uri="{BB962C8B-B14F-4D97-AF65-F5344CB8AC3E}">
        <p14:creationId xmlns:p14="http://schemas.microsoft.com/office/powerpoint/2010/main" val="182956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C603A9-2E01-8941-B4EA-F1DFDEBA5814}"/>
              </a:ext>
            </a:extLst>
          </p:cNvPr>
          <p:cNvSpPr>
            <a:spLocks noGrp="1"/>
          </p:cNvSpPr>
          <p:nvPr>
            <p:ph type="title"/>
          </p:nvPr>
        </p:nvSpPr>
        <p:spPr>
          <a:xfrm>
            <a:off x="6094105" y="802955"/>
            <a:ext cx="4977976" cy="1454051"/>
          </a:xfrm>
        </p:spPr>
        <p:txBody>
          <a:bodyPr>
            <a:normAutofit/>
          </a:bodyPr>
          <a:lstStyle/>
          <a:p>
            <a:r>
              <a:rPr lang="en-US">
                <a:solidFill>
                  <a:srgbClr val="000000"/>
                </a:solidFill>
              </a:rPr>
              <a:t>What is Good Debt?</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ommitments">
            <a:extLst>
              <a:ext uri="{FF2B5EF4-FFF2-40B4-BE49-F238E27FC236}">
                <a16:creationId xmlns:a16="http://schemas.microsoft.com/office/drawing/2014/main" id="{B1C3ABAC-8DDF-498E-B881-8D03435190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F600C03D-492D-F543-A4D3-E0738C8B4D5D}"/>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You can easily afford the payment</a:t>
            </a:r>
          </a:p>
          <a:p>
            <a:r>
              <a:rPr lang="en-US" sz="2000">
                <a:solidFill>
                  <a:srgbClr val="000000"/>
                </a:solidFill>
              </a:rPr>
              <a:t>You are financing an appreciating asset such as a home, rental property, business or some type of asset</a:t>
            </a:r>
          </a:p>
        </p:txBody>
      </p:sp>
    </p:spTree>
    <p:extLst>
      <p:ext uri="{BB962C8B-B14F-4D97-AF65-F5344CB8AC3E}">
        <p14:creationId xmlns:p14="http://schemas.microsoft.com/office/powerpoint/2010/main" val="201409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4F58D7C0-2053-7946-A378-A538C50D6AE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100" kern="1200" dirty="0">
                <a:solidFill>
                  <a:srgbClr val="FFFFFF"/>
                </a:solidFill>
                <a:latin typeface="+mj-lt"/>
                <a:ea typeface="+mj-ea"/>
                <a:cs typeface="+mj-cs"/>
              </a:rPr>
              <a:t>Getting Started Eliminating Bad Debt</a:t>
            </a:r>
          </a:p>
        </p:txBody>
      </p:sp>
      <p:sp>
        <p:nvSpPr>
          <p:cNvPr id="5" name="Text Placeholder 4">
            <a:extLst>
              <a:ext uri="{FF2B5EF4-FFF2-40B4-BE49-F238E27FC236}">
                <a16:creationId xmlns:a16="http://schemas.microsoft.com/office/drawing/2014/main" id="{5328DDBD-66B7-2F44-B8D9-344BCADE34ED}"/>
              </a:ext>
            </a:extLst>
          </p:cNvPr>
          <p:cNvSpPr>
            <a:spLocks noGrp="1"/>
          </p:cNvSpPr>
          <p:nvPr>
            <p:ph type="body" idx="1"/>
          </p:nvPr>
        </p:nvSpPr>
        <p:spPr>
          <a:xfrm>
            <a:off x="3045368" y="4074718"/>
            <a:ext cx="6105194" cy="682079"/>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4010421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48AA1AE-5D1F-594D-8CD7-186F8BE28228}"/>
              </a:ext>
            </a:extLst>
          </p:cNvPr>
          <p:cNvSpPr>
            <a:spLocks noGrp="1"/>
          </p:cNvSpPr>
          <p:nvPr>
            <p:ph type="title"/>
          </p:nvPr>
        </p:nvSpPr>
        <p:spPr>
          <a:xfrm>
            <a:off x="801340" y="802955"/>
            <a:ext cx="4977976" cy="1454051"/>
          </a:xfrm>
        </p:spPr>
        <p:txBody>
          <a:bodyPr>
            <a:normAutofit/>
          </a:bodyPr>
          <a:lstStyle/>
          <a:p>
            <a:r>
              <a:rPr lang="en-US">
                <a:solidFill>
                  <a:srgbClr val="000000"/>
                </a:solidFill>
              </a:rPr>
              <a:t>Fix The Foundation</a:t>
            </a:r>
          </a:p>
        </p:txBody>
      </p:sp>
      <p:sp>
        <p:nvSpPr>
          <p:cNvPr id="3" name="Content Placeholder 2">
            <a:extLst>
              <a:ext uri="{FF2B5EF4-FFF2-40B4-BE49-F238E27FC236}">
                <a16:creationId xmlns:a16="http://schemas.microsoft.com/office/drawing/2014/main" id="{4F6C7924-F396-4B4B-B0CA-AB689E7D644B}"/>
              </a:ext>
            </a:extLst>
          </p:cNvPr>
          <p:cNvSpPr>
            <a:spLocks noGrp="1"/>
          </p:cNvSpPr>
          <p:nvPr>
            <p:ph idx="1"/>
          </p:nvPr>
        </p:nvSpPr>
        <p:spPr>
          <a:xfrm>
            <a:off x="797809" y="2421682"/>
            <a:ext cx="4977578" cy="3639289"/>
          </a:xfrm>
        </p:spPr>
        <p:txBody>
          <a:bodyPr anchor="ctr">
            <a:normAutofit/>
          </a:bodyPr>
          <a:lstStyle/>
          <a:p>
            <a:r>
              <a:rPr lang="en-US" sz="2000">
                <a:solidFill>
                  <a:srgbClr val="000000"/>
                </a:solidFill>
              </a:rPr>
              <a:t>Get Mad about being Broke and Make a Decision to Fix it</a:t>
            </a:r>
          </a:p>
          <a:p>
            <a:r>
              <a:rPr lang="en-US" sz="2000">
                <a:solidFill>
                  <a:srgbClr val="000000"/>
                </a:solidFill>
              </a:rPr>
              <a:t>Have a Working Budget and Stop Spending More than You Make</a:t>
            </a:r>
          </a:p>
          <a:p>
            <a:r>
              <a:rPr lang="en-US" sz="2000">
                <a:solidFill>
                  <a:srgbClr val="000000"/>
                </a:solidFill>
              </a:rPr>
              <a:t>Fire all Expenses and Rehire only the ones that are totally necessary</a:t>
            </a:r>
          </a:p>
          <a:p>
            <a:r>
              <a:rPr lang="en-US" sz="2000">
                <a:solidFill>
                  <a:srgbClr val="000000"/>
                </a:solidFill>
              </a:rPr>
              <a:t>Food, Shelter, Insurance and Transportation</a:t>
            </a:r>
          </a:p>
          <a:p>
            <a:r>
              <a:rPr lang="en-US" sz="2000">
                <a:solidFill>
                  <a:srgbClr val="000000"/>
                </a:solidFill>
              </a:rPr>
              <a:t>Create a Plan</a:t>
            </a:r>
          </a:p>
          <a:p>
            <a:endParaRPr lang="en-US" sz="2000">
              <a:solidFill>
                <a:srgbClr val="000000"/>
              </a:solidFill>
            </a:endParaRPr>
          </a:p>
          <a:p>
            <a:endParaRPr lang="en-US" sz="2000">
              <a:solidFill>
                <a:srgbClr val="000000"/>
              </a:solidFill>
            </a:endParaRPr>
          </a:p>
          <a:p>
            <a:endParaRPr lang="en-US" sz="2000">
              <a:solidFill>
                <a:srgbClr val="000000"/>
              </a:solidFill>
            </a:endParaRPr>
          </a:p>
          <a:p>
            <a:endParaRPr lang="en-US" sz="200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llar">
            <a:extLst>
              <a:ext uri="{FF2B5EF4-FFF2-40B4-BE49-F238E27FC236}">
                <a16:creationId xmlns:a16="http://schemas.microsoft.com/office/drawing/2014/main" id="{608D440F-FEC7-4F00-92E1-5D6FA40B8F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83865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480BE1-3FD4-2B4D-9871-4884AF321A13}"/>
              </a:ext>
            </a:extLst>
          </p:cNvPr>
          <p:cNvSpPr>
            <a:spLocks noGrp="1"/>
          </p:cNvSpPr>
          <p:nvPr>
            <p:ph type="title"/>
          </p:nvPr>
        </p:nvSpPr>
        <p:spPr>
          <a:xfrm>
            <a:off x="686834" y="1153572"/>
            <a:ext cx="3200400" cy="4461163"/>
          </a:xfrm>
        </p:spPr>
        <p:txBody>
          <a:bodyPr>
            <a:normAutofit/>
          </a:bodyPr>
          <a:lstStyle/>
          <a:p>
            <a:r>
              <a:rPr lang="en-US" sz="4100" dirty="0">
                <a:solidFill>
                  <a:srgbClr val="FFFFFF"/>
                </a:solidFill>
              </a:rPr>
              <a:t>Solution #1:Implement Debt Stacking</a:t>
            </a:r>
          </a:p>
        </p:txBody>
      </p:sp>
      <p:sp>
        <p:nvSpPr>
          <p:cNvPr id="25"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814227-6124-3645-9848-F7C85366B6EA}"/>
              </a:ext>
            </a:extLst>
          </p:cNvPr>
          <p:cNvSpPr>
            <a:spLocks noGrp="1"/>
          </p:cNvSpPr>
          <p:nvPr>
            <p:ph idx="1"/>
          </p:nvPr>
        </p:nvSpPr>
        <p:spPr>
          <a:xfrm>
            <a:off x="4447308" y="591344"/>
            <a:ext cx="6906491" cy="5585619"/>
          </a:xfrm>
        </p:spPr>
        <p:txBody>
          <a:bodyPr anchor="ctr">
            <a:normAutofit/>
          </a:bodyPr>
          <a:lstStyle/>
          <a:p>
            <a:r>
              <a:rPr lang="en-US" sz="2000"/>
              <a:t>Save $1,000 </a:t>
            </a:r>
          </a:p>
          <a:p>
            <a:r>
              <a:rPr lang="en-US" sz="2000"/>
              <a:t>Stop using existing credit and don’t establish new credit</a:t>
            </a:r>
          </a:p>
          <a:p>
            <a:endParaRPr lang="en-US" sz="2000"/>
          </a:p>
          <a:p>
            <a:pPr marL="0" indent="0">
              <a:buNone/>
            </a:pPr>
            <a:r>
              <a:rPr lang="en-US" sz="2000"/>
              <a:t>Get Started</a:t>
            </a:r>
          </a:p>
          <a:p>
            <a:pPr marL="0" indent="0">
              <a:buNone/>
            </a:pPr>
            <a:endParaRPr lang="en-US" sz="2000"/>
          </a:p>
          <a:p>
            <a:r>
              <a:rPr lang="en-US" sz="2000"/>
              <a:t>Minimum Payments to all Debts</a:t>
            </a:r>
          </a:p>
          <a:p>
            <a:r>
              <a:rPr lang="en-US" sz="2000"/>
              <a:t>Apply all additional monies to smallest balance, until paid off.</a:t>
            </a:r>
          </a:p>
          <a:p>
            <a:r>
              <a:rPr lang="en-US" sz="2000"/>
              <a:t>Continue minimum payments to remaining debts and all additional monies to smallest balances until all debt is paid. Requires Discipline.</a:t>
            </a:r>
          </a:p>
          <a:p>
            <a:r>
              <a:rPr lang="en-US" sz="2000"/>
              <a:t>Best plan is to auto-pay set amount to each bill until it is paid off with a larger portion going to the smallest debts</a:t>
            </a:r>
          </a:p>
          <a:p>
            <a:r>
              <a:rPr lang="en-US" sz="2000"/>
              <a:t>Once one bill is payed off apply that money automatically to the remaining bills</a:t>
            </a:r>
          </a:p>
          <a:p>
            <a:endParaRPr lang="en-US" sz="2000"/>
          </a:p>
          <a:p>
            <a:endParaRPr lang="en-US" sz="2000"/>
          </a:p>
        </p:txBody>
      </p:sp>
    </p:spTree>
    <p:extLst>
      <p:ext uri="{BB962C8B-B14F-4D97-AF65-F5344CB8AC3E}">
        <p14:creationId xmlns:p14="http://schemas.microsoft.com/office/powerpoint/2010/main" val="180891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p:cNvSpPr>
          <p:nvPr>
            <p:ph type="title"/>
          </p:nvPr>
        </p:nvSpPr>
        <p:spPr/>
        <p:txBody>
          <a:bodyPr/>
          <a:lstStyle/>
          <a:p>
            <a:r>
              <a:rPr lang="en-US" altLang="en-US" dirty="0"/>
              <a:t>Revolving Debt vs. Fixed Debt</a:t>
            </a:r>
          </a:p>
        </p:txBody>
      </p:sp>
      <p:sp>
        <p:nvSpPr>
          <p:cNvPr id="21514" name="Text Box 10"/>
          <p:cNvSpPr txBox="1">
            <a:spLocks noChangeArrowheads="1"/>
          </p:cNvSpPr>
          <p:nvPr/>
        </p:nvSpPr>
        <p:spPr bwMode="auto">
          <a:xfrm>
            <a:off x="684249" y="5934684"/>
            <a:ext cx="10820400"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prstClr val="black">
                    <a:lumMod val="65000"/>
                    <a:lumOff val="35000"/>
                  </a:prstClr>
                </a:solidFill>
                <a:effectLst/>
                <a:uLnTx/>
                <a:uFillTx/>
                <a:latin typeface="Trebuchet MS" pitchFamily="34" charset="0"/>
                <a:ea typeface="Arial Unicode MS" panose="020B0604020202020204" pitchFamily="34" charset="-128"/>
                <a:cs typeface="+mn-cs"/>
              </a:rPr>
              <a:t>*Assumes revolving payment (minimum) is 3.5% of the remaining balance or $20, whichever is greater. First month’s</a:t>
            </a:r>
            <a:r>
              <a:rPr kumimoji="0" lang="en-US" altLang="ja-JP" sz="1333" b="0" i="0" u="none" strike="noStrike" kern="1200" cap="none" spc="0" normalizeH="0" baseline="0" noProof="0" dirty="0">
                <a:ln>
                  <a:noFill/>
                </a:ln>
                <a:solidFill>
                  <a:prstClr val="black">
                    <a:lumMod val="65000"/>
                    <a:lumOff val="35000"/>
                  </a:prstClr>
                </a:solidFill>
                <a:effectLst/>
                <a:uLnTx/>
                <a:uFillTx/>
                <a:latin typeface="Trebuchet MS" pitchFamily="34" charset="0"/>
                <a:ea typeface="Arial Unicode MS" pitchFamily="34" charset="-128"/>
                <a:cs typeface="Arial Unicode MS" pitchFamily="34" charset="-128"/>
              </a:rPr>
              <a:t> payment is shown and term assumes continued payment of minimum amount with no additional amounts paid. No additional debt incurred.</a:t>
            </a: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ja-JP" sz="1333" b="0" i="0" u="none" strike="noStrike" kern="1200" cap="none" spc="0" normalizeH="0" baseline="0" noProof="0" dirty="0">
                <a:ln>
                  <a:noFill/>
                </a:ln>
                <a:solidFill>
                  <a:prstClr val="black">
                    <a:lumMod val="65000"/>
                    <a:lumOff val="35000"/>
                  </a:prstClr>
                </a:solidFill>
                <a:effectLst/>
                <a:uLnTx/>
                <a:uFillTx/>
                <a:latin typeface="Trebuchet MS" pitchFamily="34" charset="0"/>
                <a:ea typeface="Arial Unicode MS" pitchFamily="34" charset="-128"/>
                <a:cs typeface="Arial Unicode MS" pitchFamily="34" charset="-128"/>
              </a:rPr>
              <a:t> **Assumes payment of 3.5% of initial loan amount, no additional debt incurred and payment amount remains fixed throughout term of loan.</a:t>
            </a:r>
            <a:endParaRPr kumimoji="0" lang="en-US" altLang="en-US" sz="1333" b="0" i="0" u="none" strike="noStrike" kern="1200" cap="none" spc="0" normalizeH="0" baseline="0" noProof="0" dirty="0">
              <a:ln>
                <a:noFill/>
              </a:ln>
              <a:solidFill>
                <a:prstClr val="black">
                  <a:lumMod val="65000"/>
                  <a:lumOff val="35000"/>
                </a:prstClr>
              </a:solidFill>
              <a:effectLst/>
              <a:uLnTx/>
              <a:uFillTx/>
              <a:latin typeface="Trebuchet MS" pitchFamily="34" charset="0"/>
              <a:ea typeface="Arial Unicode MS" pitchFamily="34" charset="-128"/>
              <a:cs typeface="Arial Unicode MS" pitchFamily="34" charset="-128"/>
            </a:endParaRPr>
          </a:p>
        </p:txBody>
      </p:sp>
      <p:sp>
        <p:nvSpPr>
          <p:cNvPr id="21518" name="Text Box 14"/>
          <p:cNvSpPr txBox="1">
            <a:spLocks noChangeArrowheads="1"/>
          </p:cNvSpPr>
          <p:nvPr/>
        </p:nvSpPr>
        <p:spPr bwMode="auto">
          <a:xfrm>
            <a:off x="1092202" y="2089149"/>
            <a:ext cx="1008109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67" b="1" i="0" u="none" strike="noStrike" kern="1200" cap="none" spc="0" normalizeH="0" baseline="0" noProof="0" dirty="0">
                <a:ln>
                  <a:noFill/>
                </a:ln>
                <a:solidFill>
                  <a:srgbClr val="33868D"/>
                </a:solidFill>
                <a:effectLst/>
                <a:uLnTx/>
                <a:uFillTx/>
                <a:latin typeface="Trebuchet MS" pitchFamily="34" charset="0"/>
                <a:ea typeface="Arial Unicode MS" panose="020B0604020202020204" pitchFamily="34" charset="-128"/>
                <a:cs typeface="+mn-cs"/>
              </a:rPr>
              <a:t>Look at how revolving debt can erode your financial security:</a:t>
            </a:r>
            <a:endParaRPr kumimoji="0" lang="en-US" altLang="en-US" sz="3200" b="0" i="0" u="none" strike="noStrike" kern="1200" cap="none" spc="0" normalizeH="0" baseline="0" noProof="0" dirty="0">
              <a:ln>
                <a:noFill/>
              </a:ln>
              <a:solidFill>
                <a:srgbClr val="33868D"/>
              </a:solidFill>
              <a:effectLst/>
              <a:uLnTx/>
              <a:uFillTx/>
              <a:latin typeface="Trebuchet MS" pitchFamily="34" charset="0"/>
              <a:ea typeface="Arial Unicode MS" panose="020B0604020202020204" pitchFamily="34" charset="-128"/>
              <a:cs typeface="+mn-cs"/>
            </a:endParaRPr>
          </a:p>
        </p:txBody>
      </p:sp>
      <p:sp>
        <p:nvSpPr>
          <p:cNvPr id="45066" name="Rectangle 16"/>
          <p:cNvSpPr>
            <a:spLocks noChangeArrowheads="1"/>
          </p:cNvSpPr>
          <p:nvPr/>
        </p:nvSpPr>
        <p:spPr bwMode="auto">
          <a:xfrm>
            <a:off x="3867152" y="4568821"/>
            <a:ext cx="3145536" cy="609600"/>
          </a:xfrm>
          <a:prstGeom prst="rect">
            <a:avLst/>
          </a:prstGeom>
          <a:solidFill>
            <a:srgbClr val="33868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2667"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$5,370 </a:t>
            </a:r>
            <a:r>
              <a:rPr kumimoji="0" lang="en-US" altLang="en-US" sz="1600" b="0"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in interest paid</a:t>
            </a:r>
          </a:p>
        </p:txBody>
      </p:sp>
      <p:sp>
        <p:nvSpPr>
          <p:cNvPr id="45067" name="Text Box 28"/>
          <p:cNvSpPr txBox="1">
            <a:spLocks noChangeArrowheads="1"/>
          </p:cNvSpPr>
          <p:nvPr/>
        </p:nvSpPr>
        <p:spPr bwMode="auto">
          <a:xfrm>
            <a:off x="609602" y="4451349"/>
            <a:ext cx="3155951" cy="10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667" b="1" i="0" u="none" strike="noStrike" kern="1200" cap="none" spc="0" normalizeH="0" baseline="0" noProof="0" dirty="0">
                <a:ln>
                  <a:noFill/>
                </a:ln>
                <a:solidFill>
                  <a:srgbClr val="33868D"/>
                </a:solidFill>
                <a:effectLst/>
                <a:uLnTx/>
                <a:uFillTx/>
                <a:latin typeface="Trebuchet MS" pitchFamily="34" charset="0"/>
                <a:ea typeface="Arial Unicode MS" panose="020B0604020202020204" pitchFamily="34" charset="-128"/>
                <a:cs typeface="+mn-cs"/>
              </a:rPr>
              <a:t>Fixed Debt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$17,000 @ 18%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lumMod val="65000"/>
                    <a:lumOff val="35000"/>
                  </a:prstClr>
                </a:solidFill>
                <a:effectLst/>
                <a:uLnTx/>
                <a:uFillTx/>
                <a:latin typeface="Trebuchet MS" pitchFamily="34" charset="0"/>
                <a:ea typeface="Arial Unicode MS" panose="020B0604020202020204" pitchFamily="34" charset="-128"/>
                <a:cs typeface="+mn-cs"/>
              </a:rPr>
              <a:t>$595/month fixed**</a:t>
            </a:r>
          </a:p>
        </p:txBody>
      </p:sp>
      <p:sp>
        <p:nvSpPr>
          <p:cNvPr id="45068" name="Text Box 30"/>
          <p:cNvSpPr txBox="1">
            <a:spLocks noChangeArrowheads="1"/>
          </p:cNvSpPr>
          <p:nvPr/>
        </p:nvSpPr>
        <p:spPr bwMode="auto">
          <a:xfrm>
            <a:off x="3731685" y="5176837"/>
            <a:ext cx="3251200"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3 years and 2 months to pay off</a:t>
            </a:r>
          </a:p>
        </p:txBody>
      </p:sp>
      <p:sp>
        <p:nvSpPr>
          <p:cNvPr id="45062" name="Rectangle 17"/>
          <p:cNvSpPr>
            <a:spLocks noChangeArrowheads="1"/>
          </p:cNvSpPr>
          <p:nvPr/>
        </p:nvSpPr>
        <p:spPr bwMode="auto">
          <a:xfrm>
            <a:off x="3867151" y="3082928"/>
            <a:ext cx="7315200" cy="609600"/>
          </a:xfrm>
          <a:prstGeom prst="rect">
            <a:avLst/>
          </a:prstGeom>
          <a:solidFill>
            <a:srgbClr val="DA6A5E"/>
          </a:solidFill>
          <a:ln>
            <a:noFill/>
          </a:ln>
        </p:spPr>
        <p:txBody>
          <a:bodyPr anchor="ctr" anchorCtr="0"/>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altLang="en-US" sz="2667"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$12,500 </a:t>
            </a:r>
            <a:r>
              <a:rPr kumimoji="0" lang="en-US" altLang="en-US" sz="1600" b="0"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in interest paid</a:t>
            </a:r>
          </a:p>
        </p:txBody>
      </p:sp>
      <p:sp>
        <p:nvSpPr>
          <p:cNvPr id="45063" name="Text Box 29"/>
          <p:cNvSpPr txBox="1">
            <a:spLocks noChangeArrowheads="1"/>
          </p:cNvSpPr>
          <p:nvPr/>
        </p:nvSpPr>
        <p:spPr bwMode="auto">
          <a:xfrm>
            <a:off x="3860801" y="3697292"/>
            <a:ext cx="7308851"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17 years and 2 months to pay off</a:t>
            </a:r>
          </a:p>
        </p:txBody>
      </p:sp>
      <p:sp>
        <p:nvSpPr>
          <p:cNvPr id="45064" name="Text Box 32"/>
          <p:cNvSpPr txBox="1">
            <a:spLocks noChangeArrowheads="1"/>
          </p:cNvSpPr>
          <p:nvPr/>
        </p:nvSpPr>
        <p:spPr bwMode="auto">
          <a:xfrm>
            <a:off x="609601" y="2978154"/>
            <a:ext cx="3155951" cy="10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667" b="1" i="0" u="none" strike="noStrike" kern="1200" cap="none" spc="0" normalizeH="0" baseline="0" noProof="0" dirty="0">
                <a:ln>
                  <a:noFill/>
                </a:ln>
                <a:solidFill>
                  <a:srgbClr val="DA6A5E"/>
                </a:solidFill>
                <a:effectLst/>
                <a:uLnTx/>
                <a:uFillTx/>
                <a:latin typeface="Trebuchet MS" pitchFamily="34" charset="0"/>
                <a:ea typeface="Arial Unicode MS" panose="020B0604020202020204" pitchFamily="34" charset="-128"/>
                <a:cs typeface="+mn-cs"/>
              </a:rPr>
              <a:t>Revolving Debt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$17,000 @ 18%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lumMod val="65000"/>
                    <a:lumOff val="35000"/>
                  </a:prstClr>
                </a:solidFill>
                <a:effectLst/>
                <a:uLnTx/>
                <a:uFillTx/>
                <a:latin typeface="Trebuchet MS" pitchFamily="34" charset="0"/>
                <a:ea typeface="Arial Unicode MS" panose="020B0604020202020204" pitchFamily="34" charset="-128"/>
                <a:cs typeface="+mn-cs"/>
              </a:rPr>
              <a:t>$595/month*</a:t>
            </a:r>
          </a:p>
        </p:txBody>
      </p:sp>
    </p:spTree>
    <p:extLst>
      <p:ext uri="{BB962C8B-B14F-4D97-AF65-F5344CB8AC3E}">
        <p14:creationId xmlns:p14="http://schemas.microsoft.com/office/powerpoint/2010/main" val="2776189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234606" y="1761808"/>
            <a:ext cx="1519767" cy="3457870"/>
            <a:chOff x="3252154" y="1588056"/>
            <a:chExt cx="1139825" cy="2593403"/>
          </a:xfrm>
        </p:grpSpPr>
        <p:sp>
          <p:nvSpPr>
            <p:cNvPr id="52" name="Rectangle 51"/>
            <p:cNvSpPr/>
            <p:nvPr/>
          </p:nvSpPr>
          <p:spPr>
            <a:xfrm>
              <a:off x="3501390" y="3870960"/>
              <a:ext cx="868680"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42" name="Text Box 51"/>
            <p:cNvSpPr txBox="1">
              <a:spLocks noChangeArrowheads="1"/>
            </p:cNvSpPr>
            <p:nvPr/>
          </p:nvSpPr>
          <p:spPr bwMode="auto">
            <a:xfrm>
              <a:off x="3252154" y="1588056"/>
              <a:ext cx="1139825" cy="259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1pPr>
              <a:lvl2pPr marL="742950" indent="-28575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2pPr>
              <a:lvl3pPr marL="11430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3pPr>
              <a:lvl4pPr marL="16002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4pPr>
              <a:lvl5pPr marL="20574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endPar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$353</a:t>
              </a: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$551</a:t>
              </a: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$303</a:t>
              </a: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$1,293</a:t>
              </a: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$2,720</a:t>
              </a:r>
            </a:p>
          </p:txBody>
        </p:sp>
      </p:grpSp>
      <p:grpSp>
        <p:nvGrpSpPr>
          <p:cNvPr id="33" name="Group 32"/>
          <p:cNvGrpSpPr/>
          <p:nvPr/>
        </p:nvGrpSpPr>
        <p:grpSpPr>
          <a:xfrm>
            <a:off x="6137489" y="1742758"/>
            <a:ext cx="1570567" cy="3457870"/>
            <a:chOff x="4679316" y="1573768"/>
            <a:chExt cx="1177925" cy="2593403"/>
          </a:xfrm>
        </p:grpSpPr>
        <p:sp>
          <p:nvSpPr>
            <p:cNvPr id="53" name="Rectangle 52"/>
            <p:cNvSpPr/>
            <p:nvPr/>
          </p:nvSpPr>
          <p:spPr>
            <a:xfrm>
              <a:off x="4961890" y="3880485"/>
              <a:ext cx="868680"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43" name="Text Box 52"/>
            <p:cNvSpPr txBox="1">
              <a:spLocks noChangeArrowheads="1"/>
            </p:cNvSpPr>
            <p:nvPr/>
          </p:nvSpPr>
          <p:spPr bwMode="auto">
            <a:xfrm>
              <a:off x="4679316" y="1573768"/>
              <a:ext cx="1177925" cy="259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1pPr>
              <a:lvl2pPr marL="742950" indent="-28575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2pPr>
              <a:lvl3pPr marL="11430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3pPr>
              <a:lvl4pPr marL="16002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4pPr>
              <a:lvl5pPr marL="20574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endPar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endPar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$551</a:t>
              </a: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$303</a:t>
              </a: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$1,293</a:t>
              </a: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$2,720</a:t>
              </a:r>
            </a:p>
          </p:txBody>
        </p:sp>
      </p:grpSp>
      <p:grpSp>
        <p:nvGrpSpPr>
          <p:cNvPr id="34" name="Group 33"/>
          <p:cNvGrpSpPr/>
          <p:nvPr/>
        </p:nvGrpSpPr>
        <p:grpSpPr>
          <a:xfrm>
            <a:off x="7987455" y="1747520"/>
            <a:ext cx="1587500" cy="3457870"/>
            <a:chOff x="6066791" y="1577340"/>
            <a:chExt cx="1190625" cy="2593403"/>
          </a:xfrm>
        </p:grpSpPr>
        <p:sp>
          <p:nvSpPr>
            <p:cNvPr id="54" name="Rectangle 53"/>
            <p:cNvSpPr/>
            <p:nvPr/>
          </p:nvSpPr>
          <p:spPr>
            <a:xfrm>
              <a:off x="6374765" y="3880485"/>
              <a:ext cx="868680"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44" name="Text Box 53"/>
            <p:cNvSpPr txBox="1">
              <a:spLocks noChangeArrowheads="1"/>
            </p:cNvSpPr>
            <p:nvPr/>
          </p:nvSpPr>
          <p:spPr bwMode="auto">
            <a:xfrm>
              <a:off x="6066791" y="1577340"/>
              <a:ext cx="1190625" cy="259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1pPr>
              <a:lvl2pPr marL="742950" indent="-28575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2pPr>
              <a:lvl3pPr marL="11430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3pPr>
              <a:lvl4pPr marL="16002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4pPr>
              <a:lvl5pPr marL="20574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endPar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endPar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endPar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$303</a:t>
              </a:r>
            </a:p>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$1,293</a:t>
              </a:r>
            </a:p>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$2,720</a:t>
              </a:r>
            </a:p>
          </p:txBody>
        </p:sp>
      </p:grpSp>
      <p:grpSp>
        <p:nvGrpSpPr>
          <p:cNvPr id="35" name="Group 34"/>
          <p:cNvGrpSpPr/>
          <p:nvPr/>
        </p:nvGrpSpPr>
        <p:grpSpPr>
          <a:xfrm>
            <a:off x="9886106" y="1747520"/>
            <a:ext cx="1585383" cy="3457870"/>
            <a:chOff x="7490779" y="1577340"/>
            <a:chExt cx="1189037" cy="2593403"/>
          </a:xfrm>
        </p:grpSpPr>
        <p:sp>
          <p:nvSpPr>
            <p:cNvPr id="55" name="Rectangle 54"/>
            <p:cNvSpPr/>
            <p:nvPr/>
          </p:nvSpPr>
          <p:spPr>
            <a:xfrm>
              <a:off x="7768590" y="3880485"/>
              <a:ext cx="868680"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45" name="Text Box 54"/>
            <p:cNvSpPr txBox="1">
              <a:spLocks noChangeArrowheads="1"/>
            </p:cNvSpPr>
            <p:nvPr/>
          </p:nvSpPr>
          <p:spPr bwMode="auto">
            <a:xfrm>
              <a:off x="7490779" y="1577340"/>
              <a:ext cx="1189037" cy="259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1pPr>
              <a:lvl2pPr marL="742950" indent="-28575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2pPr>
              <a:lvl3pPr marL="11430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3pPr>
              <a:lvl4pPr marL="16002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4pPr>
              <a:lvl5pPr marL="20574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endPar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endPar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endPar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endPar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	$1,293</a:t>
              </a:r>
            </a:p>
            <a:p>
              <a:pPr marL="0" marR="0" lvl="0" indent="0" algn="r" defTabSz="914400" rtl="0" eaLnBrk="1" fontAlgn="auto" latinLnBrk="0" hangingPunct="1">
                <a:lnSpc>
                  <a:spcPct val="175000"/>
                </a:lnSpc>
                <a:spcBef>
                  <a:spcPts val="0"/>
                </a:spcBef>
                <a:spcAft>
                  <a:spcPts val="0"/>
                </a:spcAft>
                <a:buClrTx/>
                <a:buSzTx/>
                <a:buFontTx/>
                <a:buNone/>
                <a:tabLst>
                  <a:tab pos="974725" algn="r"/>
                  <a:tab pos="10287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$2,720</a:t>
              </a:r>
            </a:p>
          </p:txBody>
        </p:sp>
      </p:grpSp>
      <p:grpSp>
        <p:nvGrpSpPr>
          <p:cNvPr id="31" name="Group 30"/>
          <p:cNvGrpSpPr/>
          <p:nvPr/>
        </p:nvGrpSpPr>
        <p:grpSpPr>
          <a:xfrm>
            <a:off x="0" y="1749108"/>
            <a:ext cx="3889587" cy="3457871"/>
            <a:chOff x="76200" y="1578531"/>
            <a:chExt cx="2917190" cy="2593403"/>
          </a:xfrm>
        </p:grpSpPr>
        <p:sp>
          <p:nvSpPr>
            <p:cNvPr id="2" name="Rectangle 1"/>
            <p:cNvSpPr/>
            <p:nvPr/>
          </p:nvSpPr>
          <p:spPr>
            <a:xfrm>
              <a:off x="654050" y="3863340"/>
              <a:ext cx="2339340"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46" name="Text Box 72"/>
            <p:cNvSpPr txBox="1">
              <a:spLocks noChangeArrowheads="1"/>
            </p:cNvSpPr>
            <p:nvPr/>
          </p:nvSpPr>
          <p:spPr bwMode="auto">
            <a:xfrm>
              <a:off x="76200" y="1578531"/>
              <a:ext cx="2914017" cy="259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1pPr>
              <a:lvl2pPr marL="742950" indent="-28575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2pPr>
              <a:lvl3pPr marL="11430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3pPr>
              <a:lvl4pPr marL="16002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4pPr>
              <a:lvl5pPr marL="20574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Retail Card 1:      $220</a:t>
              </a: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 Credit Card 2:      $353</a:t>
              </a: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Car Loan:             $551</a:t>
              </a: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Credit Card 1:      $303</a:t>
              </a: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Mortgage:         $1,293</a:t>
              </a:r>
              <a:endParaRPr kumimoji="0" lang="en-US" altLang="en-US" sz="2133"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endParaRPr>
            </a:p>
            <a:p>
              <a:pPr marL="0" marR="0" lvl="0" indent="0" algn="r" defTabSz="914400" rtl="0" eaLnBrk="1" fontAlgn="auto" latinLnBrk="0" hangingPunct="1">
                <a:lnSpc>
                  <a:spcPct val="175000"/>
                </a:lnSpc>
                <a:spcBef>
                  <a:spcPts val="0"/>
                </a:spcBef>
                <a:spcAft>
                  <a:spcPts val="0"/>
                </a:spcAft>
                <a:buClrTx/>
                <a:buSzTx/>
                <a:buFontTx/>
                <a:buNone/>
                <a:tabLst>
                  <a:tab pos="914400" algn="r"/>
                  <a:tab pos="3205163" algn="r"/>
                  <a:tab pos="3432175" algn="l"/>
                  <a:tab pos="4916488" algn="r"/>
                  <a:tab pos="5141913" algn="l"/>
                  <a:tab pos="6626225" algn="r"/>
                  <a:tab pos="6862763" algn="l"/>
                  <a:tab pos="8112125" algn="r"/>
                </a:tabLst>
                <a:defRPr/>
              </a:pPr>
              <a:r>
                <a:rPr kumimoji="0" lang="en-US" altLang="en-US" sz="2133"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Total:                $2,720</a:t>
              </a:r>
            </a:p>
          </p:txBody>
        </p:sp>
      </p:grpSp>
      <p:sp>
        <p:nvSpPr>
          <p:cNvPr id="47108" name="Rectangle 2"/>
          <p:cNvSpPr>
            <a:spLocks noGrp="1" noChangeArrowheads="1"/>
          </p:cNvSpPr>
          <p:nvPr>
            <p:ph type="title"/>
          </p:nvPr>
        </p:nvSpPr>
        <p:spPr/>
        <p:txBody>
          <a:bodyPr/>
          <a:lstStyle/>
          <a:p>
            <a:pPr eaLnBrk="1" hangingPunct="1"/>
            <a:r>
              <a:rPr lang="en-US" altLang="en-US" dirty="0"/>
              <a:t>The Debt Stacking Concept*</a:t>
            </a:r>
          </a:p>
        </p:txBody>
      </p:sp>
      <p:sp>
        <p:nvSpPr>
          <p:cNvPr id="249859" name="Text Box 3"/>
          <p:cNvSpPr txBox="1">
            <a:spLocks noChangeArrowheads="1"/>
          </p:cNvSpPr>
          <p:nvPr/>
        </p:nvSpPr>
        <p:spPr bwMode="auto">
          <a:xfrm>
            <a:off x="507999" y="5691843"/>
            <a:ext cx="11696700" cy="11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1333" b="1" i="0" u="none" strike="noStrike" kern="1200" cap="none" spc="0" normalizeH="0" baseline="0" noProof="0" dirty="0">
                <a:ln>
                  <a:noFill/>
                </a:ln>
                <a:solidFill>
                  <a:prstClr val="black">
                    <a:lumMod val="65000"/>
                    <a:lumOff val="35000"/>
                  </a:prstClr>
                </a:solidFill>
                <a:effectLst/>
                <a:uLnTx/>
                <a:uFillTx/>
                <a:latin typeface="Trebuchet MS" pitchFamily="34" charset="0"/>
                <a:ea typeface="Arial Unicode MS" panose="020B0604020202020204" pitchFamily="34" charset="-128"/>
                <a:cs typeface="+mn-cs"/>
              </a:rPr>
              <a:t>*</a:t>
            </a:r>
            <a:r>
              <a:rPr kumimoji="0" lang="en-US" altLang="en-US" sz="1333" b="0" i="0" u="none" strike="noStrike" kern="1200" cap="none" spc="0" normalizeH="0" baseline="0" noProof="0" dirty="0">
                <a:ln>
                  <a:noFill/>
                </a:ln>
                <a:solidFill>
                  <a:prstClr val="black">
                    <a:lumMod val="65000"/>
                    <a:lumOff val="35000"/>
                  </a:prstClr>
                </a:solidFill>
                <a:effectLst/>
                <a:uLnTx/>
                <a:uFillTx/>
                <a:latin typeface="Trebuchet MS" pitchFamily="34" charset="0"/>
                <a:ea typeface="Arial Unicode MS" panose="020B0604020202020204" pitchFamily="34" charset="-128"/>
                <a:cs typeface="+mn-cs"/>
              </a:rPr>
              <a:t>The above example is for illustrative purposes only. The Debt Stacking concept assumes that: (1) you make consistent payments on all of your debts; (2) when you pay off the first debt in your plan, you add the payment you were making toward that debt to your existing payment on the next debt in your plan (therefore you make the same total monthly payment each month toward your debts); (3) you continue this process until you have paid off all of the debts in your plan. In the example above, when Retail Card 1 is paid off, the $220 payment applied to Retail Card 1 is applied to Credit Card 2, accelerating its payment to $573. After Credit Card 2 is paid off, the $573 payment applied to Credit Card 2 is applied to Car Loan for a total payment of $1,124. The process is then continued until all debts are paid off. Note that the total payment per month remains constant.</a:t>
            </a:r>
          </a:p>
        </p:txBody>
      </p:sp>
      <p:sp>
        <p:nvSpPr>
          <p:cNvPr id="201775" name="Text Box 47"/>
          <p:cNvSpPr txBox="1">
            <a:spLocks noChangeArrowheads="1"/>
          </p:cNvSpPr>
          <p:nvPr/>
        </p:nvSpPr>
        <p:spPr bwMode="auto">
          <a:xfrm>
            <a:off x="7704667" y="1564650"/>
            <a:ext cx="3742268" cy="929485"/>
          </a:xfrm>
          <a:prstGeom prst="rect">
            <a:avLst/>
          </a:prstGeom>
          <a:solidFill>
            <a:srgbClr val="DA6A5E"/>
          </a:solidFill>
          <a:ln>
            <a:noFill/>
          </a:ln>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As each debt is paid off, you apply the amount you were paying for that debt to the payment that are making on the next target account.</a:t>
            </a:r>
          </a:p>
        </p:txBody>
      </p:sp>
      <p:sp>
        <p:nvSpPr>
          <p:cNvPr id="56342" name="Line 115"/>
          <p:cNvSpPr>
            <a:spLocks noChangeShapeType="1"/>
          </p:cNvSpPr>
          <p:nvPr/>
        </p:nvSpPr>
        <p:spPr bwMode="auto">
          <a:xfrm>
            <a:off x="4269604" y="2540000"/>
            <a:ext cx="0" cy="2605088"/>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mn-cs"/>
            </a:endParaRPr>
          </a:p>
        </p:txBody>
      </p:sp>
      <p:sp>
        <p:nvSpPr>
          <p:cNvPr id="56343" name="Line 116"/>
          <p:cNvSpPr>
            <a:spLocks noChangeShapeType="1"/>
          </p:cNvSpPr>
          <p:nvPr/>
        </p:nvSpPr>
        <p:spPr bwMode="auto">
          <a:xfrm>
            <a:off x="6166137" y="3098801"/>
            <a:ext cx="0" cy="2068513"/>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mn-cs"/>
            </a:endParaRPr>
          </a:p>
        </p:txBody>
      </p:sp>
      <p:sp>
        <p:nvSpPr>
          <p:cNvPr id="56344" name="Line 117"/>
          <p:cNvSpPr>
            <a:spLocks noChangeShapeType="1"/>
          </p:cNvSpPr>
          <p:nvPr/>
        </p:nvSpPr>
        <p:spPr bwMode="auto">
          <a:xfrm>
            <a:off x="8072407" y="3657600"/>
            <a:ext cx="0" cy="1525589"/>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mn-cs"/>
            </a:endParaRPr>
          </a:p>
        </p:txBody>
      </p:sp>
      <p:sp>
        <p:nvSpPr>
          <p:cNvPr id="56345" name="Line 118"/>
          <p:cNvSpPr>
            <a:spLocks noChangeShapeType="1"/>
          </p:cNvSpPr>
          <p:nvPr/>
        </p:nvSpPr>
        <p:spPr bwMode="auto">
          <a:xfrm>
            <a:off x="9931264" y="4226561"/>
            <a:ext cx="0" cy="957265"/>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mn-cs"/>
            </a:endParaRPr>
          </a:p>
        </p:txBody>
      </p:sp>
      <p:grpSp>
        <p:nvGrpSpPr>
          <p:cNvPr id="49" name="Group 48"/>
          <p:cNvGrpSpPr/>
          <p:nvPr/>
        </p:nvGrpSpPr>
        <p:grpSpPr>
          <a:xfrm>
            <a:off x="5734614" y="2573376"/>
            <a:ext cx="1938305" cy="868009"/>
            <a:chOff x="4377160" y="2196731"/>
            <a:chExt cx="1453729" cy="651007"/>
          </a:xfrm>
        </p:grpSpPr>
        <p:grpSp>
          <p:nvGrpSpPr>
            <p:cNvPr id="24" name="Group 23"/>
            <p:cNvGrpSpPr/>
            <p:nvPr/>
          </p:nvGrpSpPr>
          <p:grpSpPr>
            <a:xfrm>
              <a:off x="4377160" y="2243137"/>
              <a:ext cx="1171786" cy="352428"/>
              <a:chOff x="4377160" y="2243137"/>
              <a:chExt cx="1171786" cy="352428"/>
            </a:xfrm>
          </p:grpSpPr>
          <p:cxnSp>
            <p:nvCxnSpPr>
              <p:cNvPr id="68" name="Straight Connector 67"/>
              <p:cNvCxnSpPr/>
              <p:nvPr/>
            </p:nvCxnSpPr>
            <p:spPr>
              <a:xfrm>
                <a:off x="4377160" y="2303676"/>
                <a:ext cx="1171786" cy="0"/>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543550" y="2306640"/>
                <a:ext cx="0" cy="288925"/>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48212" y="2243137"/>
                <a:ext cx="676275"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sp>
          <p:nvSpPr>
            <p:cNvPr id="47142" name="Text Box 76"/>
            <p:cNvSpPr txBox="1">
              <a:spLocks noChangeArrowheads="1"/>
            </p:cNvSpPr>
            <p:nvPr/>
          </p:nvSpPr>
          <p:spPr bwMode="auto">
            <a:xfrm>
              <a:off x="4382347" y="2196731"/>
              <a:ext cx="1444207" cy="191691"/>
            </a:xfrm>
            <a:prstGeom prst="rect">
              <a:avLst/>
            </a:prstGeom>
            <a:noFill/>
            <a:ln>
              <a:noFill/>
            </a:ln>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2133" b="1" i="0" u="none" strike="noStrike" kern="1200" cap="none" spc="0" normalizeH="0" baseline="0" noProof="0" dirty="0">
                  <a:ln>
                    <a:noFill/>
                  </a:ln>
                  <a:solidFill>
                    <a:srgbClr val="33868D"/>
                  </a:solidFill>
                  <a:effectLst/>
                  <a:uLnTx/>
                  <a:uFillTx/>
                  <a:latin typeface="Trebuchet MS" pitchFamily="34" charset="0"/>
                  <a:ea typeface="Arial Unicode MS" panose="020B0604020202020204" pitchFamily="34" charset="-128"/>
                  <a:cs typeface="+mn-cs"/>
                </a:rPr>
                <a:t>+ $573</a:t>
              </a:r>
            </a:p>
          </p:txBody>
        </p:sp>
        <p:sp>
          <p:nvSpPr>
            <p:cNvPr id="201795" name="Text Box 67"/>
            <p:cNvSpPr txBox="1">
              <a:spLocks noChangeArrowheads="1"/>
            </p:cNvSpPr>
            <p:nvPr/>
          </p:nvSpPr>
          <p:spPr bwMode="auto">
            <a:xfrm>
              <a:off x="4916489" y="2573418"/>
              <a:ext cx="914400" cy="274320"/>
            </a:xfrm>
            <a:prstGeom prst="rect">
              <a:avLst/>
            </a:prstGeom>
            <a:solidFill>
              <a:srgbClr val="DA6A5E"/>
            </a:solidFill>
            <a:ln>
              <a:noFill/>
            </a:ln>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tab pos="857250" algn="r"/>
                </a:tabLst>
                <a:defRPr/>
              </a:pPr>
              <a:r>
                <a:rPr kumimoji="0" lang="en-US" altLang="en-US" sz="2133"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$1,124</a:t>
              </a:r>
            </a:p>
          </p:txBody>
        </p:sp>
      </p:grpSp>
      <p:grpSp>
        <p:nvGrpSpPr>
          <p:cNvPr id="50" name="Group 49"/>
          <p:cNvGrpSpPr/>
          <p:nvPr/>
        </p:nvGrpSpPr>
        <p:grpSpPr>
          <a:xfrm>
            <a:off x="7683220" y="3120744"/>
            <a:ext cx="1870993" cy="904840"/>
            <a:chOff x="5838614" y="2607258"/>
            <a:chExt cx="1403245" cy="678630"/>
          </a:xfrm>
        </p:grpSpPr>
        <p:grpSp>
          <p:nvGrpSpPr>
            <p:cNvPr id="25" name="Group 24"/>
            <p:cNvGrpSpPr/>
            <p:nvPr/>
          </p:nvGrpSpPr>
          <p:grpSpPr>
            <a:xfrm>
              <a:off x="5838614" y="2664245"/>
              <a:ext cx="1253392" cy="352428"/>
              <a:chOff x="5838614" y="2664245"/>
              <a:chExt cx="1253392" cy="352428"/>
            </a:xfrm>
          </p:grpSpPr>
          <p:cxnSp>
            <p:nvCxnSpPr>
              <p:cNvPr id="76" name="Straight Connector 75"/>
              <p:cNvCxnSpPr>
                <a:stCxn id="47139" idx="1"/>
              </p:cNvCxnSpPr>
              <p:nvPr/>
            </p:nvCxnSpPr>
            <p:spPr>
              <a:xfrm>
                <a:off x="5838614" y="2709877"/>
                <a:ext cx="1253392" cy="10144"/>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7086610" y="2727748"/>
                <a:ext cx="0" cy="288925"/>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100763" y="2664245"/>
                <a:ext cx="866785"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sp>
          <p:nvSpPr>
            <p:cNvPr id="47139" name="Text Box 80"/>
            <p:cNvSpPr txBox="1">
              <a:spLocks noChangeArrowheads="1"/>
            </p:cNvSpPr>
            <p:nvPr/>
          </p:nvSpPr>
          <p:spPr bwMode="auto">
            <a:xfrm>
              <a:off x="5838614" y="2607258"/>
              <a:ext cx="1395526" cy="191691"/>
            </a:xfrm>
            <a:prstGeom prst="rect">
              <a:avLst/>
            </a:prstGeom>
            <a:noFill/>
            <a:ln>
              <a:noFill/>
            </a:ln>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2133" b="1" i="0" u="none" strike="noStrike" kern="1200" cap="none" spc="0" normalizeH="0" baseline="0" noProof="0" dirty="0">
                  <a:ln>
                    <a:noFill/>
                  </a:ln>
                  <a:solidFill>
                    <a:srgbClr val="33868D"/>
                  </a:solidFill>
                  <a:effectLst/>
                  <a:uLnTx/>
                  <a:uFillTx/>
                  <a:latin typeface="Trebuchet MS" pitchFamily="34" charset="0"/>
                  <a:ea typeface="Arial Unicode MS" panose="020B0604020202020204" pitchFamily="34" charset="-128"/>
                  <a:cs typeface="+mn-cs"/>
                </a:rPr>
                <a:t>+ $1,124</a:t>
              </a:r>
            </a:p>
          </p:txBody>
        </p:sp>
        <p:sp>
          <p:nvSpPr>
            <p:cNvPr id="201783" name="Text Box 55"/>
            <p:cNvSpPr txBox="1">
              <a:spLocks noChangeArrowheads="1"/>
            </p:cNvSpPr>
            <p:nvPr/>
          </p:nvSpPr>
          <p:spPr bwMode="auto">
            <a:xfrm>
              <a:off x="6327459" y="3011568"/>
              <a:ext cx="914400" cy="274320"/>
            </a:xfrm>
            <a:prstGeom prst="rect">
              <a:avLst/>
            </a:prstGeom>
            <a:solidFill>
              <a:srgbClr val="DA6A5E"/>
            </a:solidFill>
            <a:ln>
              <a:noFill/>
            </a:ln>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tab pos="857250" algn="r"/>
                </a:tabLst>
                <a:defRPr/>
              </a:pPr>
              <a:r>
                <a:rPr kumimoji="0" lang="en-US" altLang="en-US" sz="2133"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$1,427</a:t>
              </a:r>
            </a:p>
          </p:txBody>
        </p:sp>
      </p:grpSp>
      <p:grpSp>
        <p:nvGrpSpPr>
          <p:cNvPr id="51" name="Group 50"/>
          <p:cNvGrpSpPr/>
          <p:nvPr/>
        </p:nvGrpSpPr>
        <p:grpSpPr>
          <a:xfrm>
            <a:off x="9554213" y="3725686"/>
            <a:ext cx="1875665" cy="866636"/>
            <a:chOff x="7241859" y="3060964"/>
            <a:chExt cx="1406749" cy="649977"/>
          </a:xfrm>
        </p:grpSpPr>
        <p:sp>
          <p:nvSpPr>
            <p:cNvPr id="201796" name="Text Box 68"/>
            <p:cNvSpPr txBox="1">
              <a:spLocks noChangeArrowheads="1"/>
            </p:cNvSpPr>
            <p:nvPr/>
          </p:nvSpPr>
          <p:spPr bwMode="auto">
            <a:xfrm>
              <a:off x="7733348" y="3436621"/>
              <a:ext cx="914400" cy="274320"/>
            </a:xfrm>
            <a:prstGeom prst="rect">
              <a:avLst/>
            </a:prstGeom>
            <a:solidFill>
              <a:srgbClr val="DA6A5E"/>
            </a:solidFill>
            <a:ln>
              <a:noFill/>
            </a:ln>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tab pos="857250" algn="r"/>
                </a:tabLst>
                <a:defRPr/>
              </a:pPr>
              <a:r>
                <a:rPr kumimoji="0" lang="en-US" altLang="en-US" sz="2133"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$2,720</a:t>
              </a:r>
            </a:p>
          </p:txBody>
        </p:sp>
        <p:grpSp>
          <p:nvGrpSpPr>
            <p:cNvPr id="26" name="Group 25"/>
            <p:cNvGrpSpPr/>
            <p:nvPr/>
          </p:nvGrpSpPr>
          <p:grpSpPr>
            <a:xfrm>
              <a:off x="7241859" y="3095625"/>
              <a:ext cx="1250319" cy="352428"/>
              <a:chOff x="7241859" y="3095625"/>
              <a:chExt cx="1250319" cy="352428"/>
            </a:xfrm>
          </p:grpSpPr>
          <p:cxnSp>
            <p:nvCxnSpPr>
              <p:cNvPr id="72" name="Straight Connector 71"/>
              <p:cNvCxnSpPr/>
              <p:nvPr/>
            </p:nvCxnSpPr>
            <p:spPr>
              <a:xfrm>
                <a:off x="7241859" y="3153491"/>
                <a:ext cx="1250319" cy="2673"/>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8486782" y="3159128"/>
                <a:ext cx="0" cy="288925"/>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7524750" y="3095625"/>
                <a:ext cx="842969"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sp>
          <p:nvSpPr>
            <p:cNvPr id="47136" name="Text Box 84"/>
            <p:cNvSpPr txBox="1">
              <a:spLocks noChangeArrowheads="1"/>
            </p:cNvSpPr>
            <p:nvPr/>
          </p:nvSpPr>
          <p:spPr bwMode="auto">
            <a:xfrm>
              <a:off x="7247468" y="3060964"/>
              <a:ext cx="1401140" cy="191691"/>
            </a:xfrm>
            <a:prstGeom prst="rect">
              <a:avLst/>
            </a:prstGeom>
            <a:noFill/>
            <a:ln>
              <a:noFill/>
            </a:ln>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2133" b="1" i="0" u="none" strike="noStrike" kern="1200" cap="none" spc="0" normalizeH="0" baseline="0" noProof="0" dirty="0">
                  <a:ln>
                    <a:noFill/>
                  </a:ln>
                  <a:solidFill>
                    <a:srgbClr val="33868D"/>
                  </a:solidFill>
                  <a:effectLst/>
                  <a:uLnTx/>
                  <a:uFillTx/>
                  <a:latin typeface="Trebuchet MS" pitchFamily="34" charset="0"/>
                  <a:ea typeface="Arial Unicode MS" panose="020B0604020202020204" pitchFamily="34" charset="-128"/>
                  <a:cs typeface="+mn-cs"/>
                </a:rPr>
                <a:t>+ $1,427</a:t>
              </a:r>
            </a:p>
          </p:txBody>
        </p:sp>
      </p:grpSp>
      <p:grpSp>
        <p:nvGrpSpPr>
          <p:cNvPr id="48" name="Group 47"/>
          <p:cNvGrpSpPr/>
          <p:nvPr/>
        </p:nvGrpSpPr>
        <p:grpSpPr>
          <a:xfrm>
            <a:off x="2863005" y="1964373"/>
            <a:ext cx="2872607" cy="923291"/>
            <a:chOff x="2223453" y="1739980"/>
            <a:chExt cx="2154455" cy="692468"/>
          </a:xfrm>
        </p:grpSpPr>
        <p:sp>
          <p:nvSpPr>
            <p:cNvPr id="201797" name="Text Box 69"/>
            <p:cNvSpPr txBox="1">
              <a:spLocks noChangeArrowheads="1"/>
            </p:cNvSpPr>
            <p:nvPr/>
          </p:nvSpPr>
          <p:spPr bwMode="auto">
            <a:xfrm>
              <a:off x="3641726" y="2158128"/>
              <a:ext cx="731520" cy="274320"/>
            </a:xfrm>
            <a:prstGeom prst="rect">
              <a:avLst/>
            </a:prstGeom>
            <a:solidFill>
              <a:srgbClr val="DA6A5E"/>
            </a:solidFill>
            <a:ln>
              <a:noFill/>
            </a:ln>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tab pos="857250" algn="r"/>
                </a:tabLst>
                <a:defRPr/>
              </a:pPr>
              <a:r>
                <a:rPr kumimoji="0" lang="en-US" altLang="en-US" sz="2133"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$573</a:t>
              </a:r>
            </a:p>
          </p:txBody>
        </p:sp>
        <p:grpSp>
          <p:nvGrpSpPr>
            <p:cNvPr id="23" name="Group 22"/>
            <p:cNvGrpSpPr/>
            <p:nvPr/>
          </p:nvGrpSpPr>
          <p:grpSpPr>
            <a:xfrm>
              <a:off x="2953173" y="1809747"/>
              <a:ext cx="1171786" cy="352428"/>
              <a:chOff x="2953173" y="1809747"/>
              <a:chExt cx="1171786" cy="352428"/>
            </a:xfrm>
          </p:grpSpPr>
          <p:cxnSp>
            <p:nvCxnSpPr>
              <p:cNvPr id="14" name="Straight Connector 13"/>
              <p:cNvCxnSpPr/>
              <p:nvPr/>
            </p:nvCxnSpPr>
            <p:spPr>
              <a:xfrm>
                <a:off x="2953173" y="1870286"/>
                <a:ext cx="1171786" cy="0"/>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119563" y="1873250"/>
                <a:ext cx="0" cy="288925"/>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24225" y="1809747"/>
                <a:ext cx="676275"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sp>
          <p:nvSpPr>
            <p:cNvPr id="47145" name="Text Box 71"/>
            <p:cNvSpPr txBox="1">
              <a:spLocks noChangeArrowheads="1"/>
            </p:cNvSpPr>
            <p:nvPr/>
          </p:nvSpPr>
          <p:spPr bwMode="auto">
            <a:xfrm>
              <a:off x="2953173" y="1768582"/>
              <a:ext cx="1424735" cy="191691"/>
            </a:xfrm>
            <a:prstGeom prst="rect">
              <a:avLst/>
            </a:prstGeom>
            <a:noFill/>
            <a:ln>
              <a:noFill/>
            </a:ln>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2133" b="1" i="0" u="none" strike="noStrike" kern="1200" cap="none" spc="0" normalizeH="0" baseline="0" noProof="0" dirty="0">
                  <a:ln>
                    <a:noFill/>
                  </a:ln>
                  <a:solidFill>
                    <a:srgbClr val="33868D"/>
                  </a:solidFill>
                  <a:effectLst/>
                  <a:uLnTx/>
                  <a:uFillTx/>
                  <a:latin typeface="Trebuchet MS" pitchFamily="34" charset="0"/>
                  <a:ea typeface="Arial Unicode MS" panose="020B0604020202020204" pitchFamily="34" charset="-128"/>
                  <a:cs typeface="+mn-cs"/>
                </a:rPr>
                <a:t>+ $220</a:t>
              </a:r>
            </a:p>
          </p:txBody>
        </p:sp>
        <p:sp>
          <p:nvSpPr>
            <p:cNvPr id="201815" name="Text Box 87"/>
            <p:cNvSpPr txBox="1">
              <a:spLocks noChangeArrowheads="1"/>
            </p:cNvSpPr>
            <p:nvPr/>
          </p:nvSpPr>
          <p:spPr bwMode="auto">
            <a:xfrm>
              <a:off x="2223453" y="1739980"/>
              <a:ext cx="731520" cy="274320"/>
            </a:xfrm>
            <a:prstGeom prst="rect">
              <a:avLst/>
            </a:prstGeom>
            <a:solidFill>
              <a:srgbClr val="DA6A5E"/>
            </a:solidFill>
            <a:ln>
              <a:noFill/>
            </a:ln>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tab pos="857250" algn="r"/>
                </a:tabLst>
                <a:defRPr/>
              </a:pPr>
              <a:r>
                <a:rPr kumimoji="0" lang="en-US" altLang="en-US" sz="2133"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rPr>
                <a:t>$220</a:t>
              </a:r>
            </a:p>
          </p:txBody>
        </p:sp>
      </p:grpSp>
      <p:grpSp>
        <p:nvGrpSpPr>
          <p:cNvPr id="56" name="Group 55"/>
          <p:cNvGrpSpPr/>
          <p:nvPr/>
        </p:nvGrpSpPr>
        <p:grpSpPr>
          <a:xfrm>
            <a:off x="6488971" y="5346701"/>
            <a:ext cx="4557197" cy="272900"/>
            <a:chOff x="4942928" y="4010025"/>
            <a:chExt cx="3417898" cy="204675"/>
          </a:xfrm>
        </p:grpSpPr>
        <p:sp>
          <p:nvSpPr>
            <p:cNvPr id="201771" name="Rectangle 79"/>
            <p:cNvSpPr>
              <a:spLocks noChangeAspect="1" noChangeArrowheads="1"/>
            </p:cNvSpPr>
            <p:nvPr/>
          </p:nvSpPr>
          <p:spPr bwMode="auto">
            <a:xfrm>
              <a:off x="6359202" y="4010025"/>
              <a:ext cx="182880" cy="182880"/>
            </a:xfrm>
            <a:prstGeom prst="rect">
              <a:avLst/>
            </a:prstGeom>
            <a:solidFill>
              <a:srgbClr val="33868D"/>
            </a:solidFill>
            <a:ln>
              <a:noFill/>
              <a:prstDash val="sysDash"/>
            </a:ln>
          </p:spPr>
          <p:txBody>
            <a:bodyPr wrap="none" lIns="0" tIns="0" rIns="0" bIns="0" anchor="ctr" anchorCtr="1"/>
            <a:lstStyle>
              <a:lvl1pPr eaLnBrk="0" hangingPunct="0">
                <a:tabLst>
                  <a:tab pos="971550" algn="r"/>
                </a:tabLst>
                <a:defRPr sz="2400">
                  <a:solidFill>
                    <a:schemeClr val="tx1"/>
                  </a:solidFill>
                  <a:latin typeface="Trebuchet MS" pitchFamily="34" charset="0"/>
                  <a:ea typeface="MS PGothic" pitchFamily="34" charset="-128"/>
                </a:defRPr>
              </a:lvl1pPr>
              <a:lvl2pPr marL="742950" indent="-285750" eaLnBrk="0" hangingPunct="0">
                <a:tabLst>
                  <a:tab pos="971550" algn="r"/>
                </a:tabLst>
                <a:defRPr sz="2400">
                  <a:solidFill>
                    <a:schemeClr val="tx1"/>
                  </a:solidFill>
                  <a:latin typeface="Trebuchet MS" pitchFamily="34" charset="0"/>
                  <a:ea typeface="MS PGothic" pitchFamily="34" charset="-128"/>
                </a:defRPr>
              </a:lvl2pPr>
              <a:lvl3pPr marL="1143000" indent="-228600" eaLnBrk="0" hangingPunct="0">
                <a:tabLst>
                  <a:tab pos="971550" algn="r"/>
                </a:tabLst>
                <a:defRPr sz="2400">
                  <a:solidFill>
                    <a:schemeClr val="tx1"/>
                  </a:solidFill>
                  <a:latin typeface="Trebuchet MS" pitchFamily="34" charset="0"/>
                  <a:ea typeface="MS PGothic" pitchFamily="34" charset="-128"/>
                </a:defRPr>
              </a:lvl3pPr>
              <a:lvl4pPr marL="1600200" indent="-228600" eaLnBrk="0" hangingPunct="0">
                <a:tabLst>
                  <a:tab pos="971550" algn="r"/>
                </a:tabLst>
                <a:defRPr sz="2400">
                  <a:solidFill>
                    <a:schemeClr val="tx1"/>
                  </a:solidFill>
                  <a:latin typeface="Trebuchet MS" pitchFamily="34" charset="0"/>
                  <a:ea typeface="MS PGothic" pitchFamily="34" charset="-128"/>
                </a:defRPr>
              </a:lvl4pPr>
              <a:lvl5pPr marL="2057400" indent="-228600" eaLnBrk="0" hangingPunct="0">
                <a:tabLst>
                  <a:tab pos="9715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tab pos="971550" algn="r"/>
                </a:tabLst>
                <a:defRPr/>
              </a:pPr>
              <a:endParaRPr kumimoji="0" lang="en-US" altLang="en-US" sz="1867" b="1"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endParaRPr>
            </a:p>
          </p:txBody>
        </p:sp>
        <p:sp>
          <p:nvSpPr>
            <p:cNvPr id="201772" name="Rectangle 79"/>
            <p:cNvSpPr>
              <a:spLocks noChangeAspect="1" noChangeArrowheads="1"/>
            </p:cNvSpPr>
            <p:nvPr/>
          </p:nvSpPr>
          <p:spPr bwMode="auto">
            <a:xfrm>
              <a:off x="4942928" y="4010025"/>
              <a:ext cx="182880" cy="182880"/>
            </a:xfrm>
            <a:prstGeom prst="rect">
              <a:avLst/>
            </a:prstGeom>
            <a:solidFill>
              <a:srgbClr val="DA6A5E"/>
            </a:solidFill>
            <a:ln>
              <a:noFill/>
            </a:ln>
          </p:spPr>
          <p:txBody>
            <a:bodyPr wrap="none" lIns="0" tIns="0" rIns="0" bIns="0" anchor="ctr" anchorCtr="1"/>
            <a:lstStyle>
              <a:lvl1pPr eaLnBrk="0" hangingPunct="0">
                <a:tabLst>
                  <a:tab pos="971550" algn="r"/>
                </a:tabLst>
                <a:defRPr sz="2400">
                  <a:solidFill>
                    <a:schemeClr val="tx1"/>
                  </a:solidFill>
                  <a:latin typeface="Trebuchet MS" pitchFamily="34" charset="0"/>
                  <a:ea typeface="MS PGothic" pitchFamily="34" charset="-128"/>
                </a:defRPr>
              </a:lvl1pPr>
              <a:lvl2pPr marL="742950" indent="-285750" eaLnBrk="0" hangingPunct="0">
                <a:tabLst>
                  <a:tab pos="971550" algn="r"/>
                </a:tabLst>
                <a:defRPr sz="2400">
                  <a:solidFill>
                    <a:schemeClr val="tx1"/>
                  </a:solidFill>
                  <a:latin typeface="Trebuchet MS" pitchFamily="34" charset="0"/>
                  <a:ea typeface="MS PGothic" pitchFamily="34" charset="-128"/>
                </a:defRPr>
              </a:lvl2pPr>
              <a:lvl3pPr marL="1143000" indent="-228600" eaLnBrk="0" hangingPunct="0">
                <a:tabLst>
                  <a:tab pos="971550" algn="r"/>
                </a:tabLst>
                <a:defRPr sz="2400">
                  <a:solidFill>
                    <a:schemeClr val="tx1"/>
                  </a:solidFill>
                  <a:latin typeface="Trebuchet MS" pitchFamily="34" charset="0"/>
                  <a:ea typeface="MS PGothic" pitchFamily="34" charset="-128"/>
                </a:defRPr>
              </a:lvl3pPr>
              <a:lvl4pPr marL="1600200" indent="-228600" eaLnBrk="0" hangingPunct="0">
                <a:tabLst>
                  <a:tab pos="971550" algn="r"/>
                </a:tabLst>
                <a:defRPr sz="2400">
                  <a:solidFill>
                    <a:schemeClr val="tx1"/>
                  </a:solidFill>
                  <a:latin typeface="Trebuchet MS" pitchFamily="34" charset="0"/>
                  <a:ea typeface="MS PGothic" pitchFamily="34" charset="-128"/>
                </a:defRPr>
              </a:lvl4pPr>
              <a:lvl5pPr marL="2057400" indent="-228600" eaLnBrk="0" hangingPunct="0">
                <a:tabLst>
                  <a:tab pos="9715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tab pos="971550" algn="r"/>
                </a:tabLst>
                <a:defRPr/>
              </a:pPr>
              <a:endParaRPr kumimoji="0" lang="en-US" altLang="en-US" sz="1867" b="1" i="0" u="none" strike="noStrike" kern="1200" cap="none" spc="0" normalizeH="0" baseline="0" noProof="0" dirty="0">
                <a:ln>
                  <a:noFill/>
                </a:ln>
                <a:solidFill>
                  <a:prstClr val="white"/>
                </a:solidFill>
                <a:effectLst/>
                <a:uLnTx/>
                <a:uFillTx/>
                <a:latin typeface="Trebuchet MS" pitchFamily="34" charset="0"/>
                <a:ea typeface="Arial Unicode MS" panose="020B0604020202020204" pitchFamily="34" charset="-128"/>
                <a:cs typeface="+mn-cs"/>
              </a:endParaRPr>
            </a:p>
          </p:txBody>
        </p:sp>
        <p:sp>
          <p:nvSpPr>
            <p:cNvPr id="103" name="Rectangle 79"/>
            <p:cNvSpPr>
              <a:spLocks noChangeArrowheads="1"/>
            </p:cNvSpPr>
            <p:nvPr/>
          </p:nvSpPr>
          <p:spPr bwMode="auto">
            <a:xfrm>
              <a:off x="6611191" y="4029280"/>
              <a:ext cx="1749635" cy="185420"/>
            </a:xfrm>
            <a:prstGeom prst="rect">
              <a:avLst/>
            </a:prstGeom>
            <a:noFill/>
            <a:ln>
              <a:noFill/>
              <a:prstDash val="sysDash"/>
            </a:ln>
          </p:spPr>
          <p:txBody>
            <a:bodyPr wrap="none" lIns="0" tIns="0" rIns="0" bIns="0" anchor="ctr" anchorCtr="0"/>
            <a:lstStyle>
              <a:lvl1pPr eaLnBrk="0" hangingPunct="0">
                <a:tabLst>
                  <a:tab pos="971550" algn="r"/>
                </a:tabLst>
                <a:defRPr sz="2400">
                  <a:solidFill>
                    <a:schemeClr val="tx1"/>
                  </a:solidFill>
                  <a:latin typeface="Trebuchet MS" pitchFamily="34" charset="0"/>
                  <a:ea typeface="MS PGothic" pitchFamily="34" charset="-128"/>
                </a:defRPr>
              </a:lvl1pPr>
              <a:lvl2pPr marL="742950" indent="-285750" eaLnBrk="0" hangingPunct="0">
                <a:tabLst>
                  <a:tab pos="971550" algn="r"/>
                </a:tabLst>
                <a:defRPr sz="2400">
                  <a:solidFill>
                    <a:schemeClr val="tx1"/>
                  </a:solidFill>
                  <a:latin typeface="Trebuchet MS" pitchFamily="34" charset="0"/>
                  <a:ea typeface="MS PGothic" pitchFamily="34" charset="-128"/>
                </a:defRPr>
              </a:lvl2pPr>
              <a:lvl3pPr marL="1143000" indent="-228600" eaLnBrk="0" hangingPunct="0">
                <a:tabLst>
                  <a:tab pos="971550" algn="r"/>
                </a:tabLst>
                <a:defRPr sz="2400">
                  <a:solidFill>
                    <a:schemeClr val="tx1"/>
                  </a:solidFill>
                  <a:latin typeface="Trebuchet MS" pitchFamily="34" charset="0"/>
                  <a:ea typeface="MS PGothic" pitchFamily="34" charset="-128"/>
                </a:defRPr>
              </a:lvl3pPr>
              <a:lvl4pPr marL="1600200" indent="-228600" eaLnBrk="0" hangingPunct="0">
                <a:tabLst>
                  <a:tab pos="971550" algn="r"/>
                </a:tabLst>
                <a:defRPr sz="2400">
                  <a:solidFill>
                    <a:schemeClr val="tx1"/>
                  </a:solidFill>
                  <a:latin typeface="Trebuchet MS" pitchFamily="34" charset="0"/>
                  <a:ea typeface="MS PGothic" pitchFamily="34" charset="-128"/>
                </a:defRPr>
              </a:lvl4pPr>
              <a:lvl5pPr marL="2057400" indent="-228600" eaLnBrk="0" hangingPunct="0">
                <a:tabLst>
                  <a:tab pos="9715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333" b="0"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Extra Debt Payment Amount</a:t>
              </a:r>
            </a:p>
          </p:txBody>
        </p:sp>
        <p:sp>
          <p:nvSpPr>
            <p:cNvPr id="104" name="Rectangle 79"/>
            <p:cNvSpPr>
              <a:spLocks noChangeArrowheads="1"/>
            </p:cNvSpPr>
            <p:nvPr/>
          </p:nvSpPr>
          <p:spPr bwMode="auto">
            <a:xfrm>
              <a:off x="5171527" y="4016163"/>
              <a:ext cx="1045103" cy="194072"/>
            </a:xfrm>
            <a:prstGeom prst="rect">
              <a:avLst/>
            </a:prstGeom>
            <a:noFill/>
            <a:ln>
              <a:noFill/>
            </a:ln>
          </p:spPr>
          <p:txBody>
            <a:bodyPr wrap="none" lIns="0" tIns="0" rIns="0" bIns="0" anchor="ctr" anchorCtr="0"/>
            <a:lstStyle>
              <a:lvl1pPr eaLnBrk="0" hangingPunct="0">
                <a:tabLst>
                  <a:tab pos="971550" algn="r"/>
                </a:tabLst>
                <a:defRPr sz="2400">
                  <a:solidFill>
                    <a:schemeClr val="tx1"/>
                  </a:solidFill>
                  <a:latin typeface="Trebuchet MS" pitchFamily="34" charset="0"/>
                  <a:ea typeface="MS PGothic" pitchFamily="34" charset="-128"/>
                </a:defRPr>
              </a:lvl1pPr>
              <a:lvl2pPr marL="742950" indent="-285750" eaLnBrk="0" hangingPunct="0">
                <a:tabLst>
                  <a:tab pos="971550" algn="r"/>
                </a:tabLst>
                <a:defRPr sz="2400">
                  <a:solidFill>
                    <a:schemeClr val="tx1"/>
                  </a:solidFill>
                  <a:latin typeface="Trebuchet MS" pitchFamily="34" charset="0"/>
                  <a:ea typeface="MS PGothic" pitchFamily="34" charset="-128"/>
                </a:defRPr>
              </a:lvl2pPr>
              <a:lvl3pPr marL="1143000" indent="-228600" eaLnBrk="0" hangingPunct="0">
                <a:tabLst>
                  <a:tab pos="971550" algn="r"/>
                </a:tabLst>
                <a:defRPr sz="2400">
                  <a:solidFill>
                    <a:schemeClr val="tx1"/>
                  </a:solidFill>
                  <a:latin typeface="Trebuchet MS" pitchFamily="34" charset="0"/>
                  <a:ea typeface="MS PGothic" pitchFamily="34" charset="-128"/>
                </a:defRPr>
              </a:lvl3pPr>
              <a:lvl4pPr marL="1600200" indent="-228600" eaLnBrk="0" hangingPunct="0">
                <a:tabLst>
                  <a:tab pos="971550" algn="r"/>
                </a:tabLst>
                <a:defRPr sz="2400">
                  <a:solidFill>
                    <a:schemeClr val="tx1"/>
                  </a:solidFill>
                  <a:latin typeface="Trebuchet MS" pitchFamily="34" charset="0"/>
                  <a:ea typeface="MS PGothic" pitchFamily="34" charset="-128"/>
                </a:defRPr>
              </a:lvl4pPr>
              <a:lvl5pPr marL="2057400" indent="-228600" eaLnBrk="0" hangingPunct="0">
                <a:tabLst>
                  <a:tab pos="9715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333" b="0" i="0" u="none" strike="noStrike" kern="1200" cap="none" spc="0" normalizeH="0" baseline="0" noProof="0" dirty="0">
                  <a:ln>
                    <a:noFill/>
                  </a:ln>
                  <a:solidFill>
                    <a:prstClr val="black"/>
                  </a:solidFill>
                  <a:effectLst/>
                  <a:uLnTx/>
                  <a:uFillTx/>
                  <a:latin typeface="Trebuchet MS" pitchFamily="34" charset="0"/>
                  <a:ea typeface="Arial Unicode MS" panose="020B0604020202020204" pitchFamily="34" charset="-128"/>
                  <a:cs typeface="+mn-cs"/>
                </a:rPr>
                <a:t>Target Account</a:t>
              </a:r>
            </a:p>
          </p:txBody>
        </p:sp>
      </p:grpSp>
    </p:spTree>
    <p:extLst>
      <p:ext uri="{BB962C8B-B14F-4D97-AF65-F5344CB8AC3E}">
        <p14:creationId xmlns:p14="http://schemas.microsoft.com/office/powerpoint/2010/main" val="284554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42"/>
                                        </p:tgtEl>
                                        <p:attrNameLst>
                                          <p:attrName>style.visibility</p:attrName>
                                        </p:attrNameLst>
                                      </p:cBhvr>
                                      <p:to>
                                        <p:strVal val="visible"/>
                                      </p:to>
                                    </p:set>
                                    <p:animEffect transition="in" filter="fade">
                                      <p:cBhvr>
                                        <p:cTn id="10" dur="500"/>
                                        <p:tgtEl>
                                          <p:spTgt spid="563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1000"/>
                                        <p:tgtEl>
                                          <p:spTgt spid="4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01775"/>
                                        </p:tgtEl>
                                        <p:attrNameLst>
                                          <p:attrName>style.visibility</p:attrName>
                                        </p:attrNameLst>
                                      </p:cBhvr>
                                      <p:to>
                                        <p:strVal val="visible"/>
                                      </p:to>
                                    </p:set>
                                    <p:animEffect transition="in" filter="fade">
                                      <p:cBhvr>
                                        <p:cTn id="27" dur="500"/>
                                        <p:tgtEl>
                                          <p:spTgt spid="20177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343"/>
                                        </p:tgtEl>
                                        <p:attrNameLst>
                                          <p:attrName>style.visibility</p:attrName>
                                        </p:attrNameLst>
                                      </p:cBhvr>
                                      <p:to>
                                        <p:strVal val="visible"/>
                                      </p:to>
                                    </p:set>
                                    <p:animEffect transition="in" filter="fade">
                                      <p:cBhvr>
                                        <p:cTn id="30" dur="500"/>
                                        <p:tgtEl>
                                          <p:spTgt spid="563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500"/>
                                        <p:tgtEl>
                                          <p:spTgt spid="33"/>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10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344"/>
                                        </p:tgtEl>
                                        <p:attrNameLst>
                                          <p:attrName>style.visibility</p:attrName>
                                        </p:attrNameLst>
                                      </p:cBhvr>
                                      <p:to>
                                        <p:strVal val="visible"/>
                                      </p:to>
                                    </p:set>
                                    <p:animEffect transition="in" filter="fade">
                                      <p:cBhvr>
                                        <p:cTn id="42" dur="500"/>
                                        <p:tgtEl>
                                          <p:spTgt spid="563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up)">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6345"/>
                                        </p:tgtEl>
                                        <p:attrNameLst>
                                          <p:attrName>style.visibility</p:attrName>
                                        </p:attrNameLst>
                                      </p:cBhvr>
                                      <p:to>
                                        <p:strVal val="visible"/>
                                      </p:to>
                                    </p:set>
                                    <p:animEffect transition="in" filter="fade">
                                      <p:cBhvr>
                                        <p:cTn id="50" dur="500"/>
                                        <p:tgtEl>
                                          <p:spTgt spid="56345"/>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up)">
                                      <p:cBhvr>
                                        <p:cTn id="54" dur="10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up)">
                                      <p:cBhvr>
                                        <p:cTn id="59" dur="500"/>
                                        <p:tgtEl>
                                          <p:spTgt spid="35"/>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up)">
                                      <p:cBhvr>
                                        <p:cTn id="63" dur="1000"/>
                                        <p:tgtEl>
                                          <p:spTgt spid="51"/>
                                        </p:tgtEl>
                                      </p:cBhvr>
                                    </p:animEffect>
                                  </p:childTnLst>
                                </p:cTn>
                              </p:par>
                            </p:childTnLst>
                          </p:cTn>
                        </p:par>
                        <p:par>
                          <p:cTn id="64" fill="hold">
                            <p:stCondLst>
                              <p:cond delay="1500"/>
                            </p:stCondLst>
                            <p:childTnLst>
                              <p:par>
                                <p:cTn id="65" presetID="1" presetClass="entr" presetSubtype="0" fill="hold" grpId="0" nodeType="afterEffect">
                                  <p:stCondLst>
                                    <p:cond delay="0"/>
                                  </p:stCondLst>
                                  <p:childTnLst>
                                    <p:set>
                                      <p:cBhvr>
                                        <p:cTn id="66" dur="1" fill="hold">
                                          <p:stCondLst>
                                            <p:cond delay="0"/>
                                          </p:stCondLst>
                                        </p:cTn>
                                        <p:tgtEl>
                                          <p:spTgt spid="249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p:bldP spid="201775" grpId="0" animBg="1"/>
      <p:bldP spid="56342" grpId="0" animBg="1"/>
      <p:bldP spid="56343" grpId="0" animBg="1"/>
      <p:bldP spid="56344" grpId="0" animBg="1"/>
      <p:bldP spid="5634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6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53" name="Rectangle 2"/>
          <p:cNvSpPr>
            <a:spLocks noGrp="1" noChangeArrowheads="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kern="1200">
                <a:solidFill>
                  <a:srgbClr val="FFFFFF"/>
                </a:solidFill>
                <a:latin typeface="+mj-lt"/>
                <a:ea typeface="+mj-ea"/>
                <a:cs typeface="+mj-cs"/>
              </a:rPr>
              <a:t>The Debt Stacking Concept</a:t>
            </a:r>
          </a:p>
        </p:txBody>
      </p:sp>
      <p:sp>
        <p:nvSpPr>
          <p:cNvPr id="4" name="Text Box 3"/>
          <p:cNvSpPr txBox="1">
            <a:spLocks noChangeArrowheads="1"/>
          </p:cNvSpPr>
          <p:nvPr/>
        </p:nvSpPr>
        <p:spPr bwMode="auto">
          <a:xfrm>
            <a:off x="4038600" y="4884873"/>
            <a:ext cx="7188199" cy="12920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Debt Stacking assumes that you add no additional debt and make the same monthly payment each month using the Debt Stacking method. Debt Stacking assumes that when you pay off the first target account, you then apply the amount of money you were paying toward the first target account to the next target account and continue with this process until you have paid off all the debts you have targeted.</a:t>
            </a:r>
          </a:p>
        </p:txBody>
      </p:sp>
      <p:graphicFrame>
        <p:nvGraphicFramePr>
          <p:cNvPr id="25" name="Table 24"/>
          <p:cNvGraphicFramePr>
            <a:graphicFrameLocks noGrp="1"/>
          </p:cNvGraphicFramePr>
          <p:nvPr/>
        </p:nvGraphicFramePr>
        <p:xfrm>
          <a:off x="4430540" y="1313299"/>
          <a:ext cx="6404320" cy="3091150"/>
        </p:xfrm>
        <a:graphic>
          <a:graphicData uri="http://schemas.openxmlformats.org/drawingml/2006/table">
            <a:tbl>
              <a:tblPr firstRow="1" bandRow="1">
                <a:tableStyleId>{5C22544A-7EE6-4342-B048-85BDC9FD1C3A}</a:tableStyleId>
              </a:tblPr>
              <a:tblGrid>
                <a:gridCol w="2249649">
                  <a:extLst>
                    <a:ext uri="{9D8B030D-6E8A-4147-A177-3AD203B41FA5}">
                      <a16:colId xmlns:a16="http://schemas.microsoft.com/office/drawing/2014/main" val="20000"/>
                    </a:ext>
                  </a:extLst>
                </a:gridCol>
                <a:gridCol w="2158845">
                  <a:extLst>
                    <a:ext uri="{9D8B030D-6E8A-4147-A177-3AD203B41FA5}">
                      <a16:colId xmlns:a16="http://schemas.microsoft.com/office/drawing/2014/main" val="20001"/>
                    </a:ext>
                  </a:extLst>
                </a:gridCol>
                <a:gridCol w="1995826">
                  <a:extLst>
                    <a:ext uri="{9D8B030D-6E8A-4147-A177-3AD203B41FA5}">
                      <a16:colId xmlns:a16="http://schemas.microsoft.com/office/drawing/2014/main" val="20002"/>
                    </a:ext>
                  </a:extLst>
                </a:gridCol>
              </a:tblGrid>
              <a:tr h="755327">
                <a:tc>
                  <a:txBody>
                    <a:bodyPr/>
                    <a:lstStyle/>
                    <a:p>
                      <a:pPr algn="r"/>
                      <a:r>
                        <a:rPr lang="en-US" sz="2000" b="1">
                          <a:solidFill>
                            <a:schemeClr val="bg1"/>
                          </a:solidFill>
                          <a:latin typeface="Trebuchet MS" panose="020B0603020202020204" pitchFamily="34" charset="0"/>
                        </a:rPr>
                        <a:t>Category</a:t>
                      </a:r>
                    </a:p>
                  </a:txBody>
                  <a:tcPr marL="103469" marR="103469"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r"/>
                      <a:r>
                        <a:rPr lang="en-US" sz="2000" b="1">
                          <a:solidFill>
                            <a:schemeClr val="bg1"/>
                          </a:solidFill>
                          <a:latin typeface="Trebuchet MS" panose="020B0603020202020204" pitchFamily="34" charset="0"/>
                        </a:rPr>
                        <a:t>Without Debt Stacking</a:t>
                      </a:r>
                    </a:p>
                  </a:txBody>
                  <a:tcPr marL="103469" marR="310408"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r>
                        <a:rPr lang="en-US" sz="2000" b="1">
                          <a:solidFill>
                            <a:schemeClr val="bg1"/>
                          </a:solidFill>
                          <a:latin typeface="Trebuchet MS" panose="020B0603020202020204" pitchFamily="34" charset="0"/>
                        </a:rPr>
                        <a:t>With Debt Stacking</a:t>
                      </a:r>
                    </a:p>
                  </a:txBody>
                  <a:tcPr marL="103469" marR="310408"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868D"/>
                    </a:solidFill>
                  </a:tcPr>
                </a:tc>
                <a:extLst>
                  <a:ext uri="{0D108BD9-81ED-4DB2-BD59-A6C34878D82A}">
                    <a16:rowId xmlns:a16="http://schemas.microsoft.com/office/drawing/2014/main" val="10000"/>
                  </a:ext>
                </a:extLst>
              </a:tr>
              <a:tr h="69065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tx1"/>
                          </a:solidFill>
                          <a:latin typeface="Trebuchet MS" panose="020B0603020202020204" pitchFamily="34" charset="0"/>
                        </a:rPr>
                        <a:t>Payoff</a:t>
                      </a:r>
                    </a:p>
                  </a:txBody>
                  <a:tcPr marL="103469" marR="103469"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r>
                        <a:rPr lang="en-US" sz="2000" b="0">
                          <a:solidFill>
                            <a:schemeClr val="tx1"/>
                          </a:solidFill>
                          <a:latin typeface="Trebuchet MS" panose="020B0603020202020204" pitchFamily="34" charset="0"/>
                        </a:rPr>
                        <a:t>23 Years</a:t>
                      </a:r>
                    </a:p>
                  </a:txBody>
                  <a:tcPr marL="103469" marR="310408"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2000" b="1">
                          <a:solidFill>
                            <a:schemeClr val="bg1"/>
                          </a:solidFill>
                          <a:latin typeface="Trebuchet MS" panose="020B0603020202020204" pitchFamily="34" charset="0"/>
                        </a:rPr>
                        <a:t>9 Years</a:t>
                      </a:r>
                      <a:br>
                        <a:rPr lang="en-US" sz="2000" b="1">
                          <a:solidFill>
                            <a:schemeClr val="bg1"/>
                          </a:solidFill>
                          <a:latin typeface="Trebuchet MS" panose="020B0603020202020204" pitchFamily="34" charset="0"/>
                        </a:rPr>
                      </a:br>
                      <a:r>
                        <a:rPr lang="en-US" sz="1600" b="0">
                          <a:solidFill>
                            <a:schemeClr val="bg1"/>
                          </a:solidFill>
                          <a:latin typeface="Trebuchet MS" panose="020B0603020202020204" pitchFamily="34" charset="0"/>
                        </a:rPr>
                        <a:t>14 Years Sooner</a:t>
                      </a:r>
                    </a:p>
                  </a:txBody>
                  <a:tcPr marL="103469" marR="310408"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6BAC2"/>
                    </a:solidFill>
                  </a:tcPr>
                </a:tc>
                <a:extLst>
                  <a:ext uri="{0D108BD9-81ED-4DB2-BD59-A6C34878D82A}">
                    <a16:rowId xmlns:a16="http://schemas.microsoft.com/office/drawing/2014/main" val="10001"/>
                  </a:ext>
                </a:extLst>
              </a:tr>
              <a:tr h="444919">
                <a:tc>
                  <a:txBody>
                    <a:bodyPr/>
                    <a:lstStyle/>
                    <a:p>
                      <a:pPr algn="r"/>
                      <a:r>
                        <a:rPr lang="en-US" sz="2000" b="0">
                          <a:solidFill>
                            <a:schemeClr val="tx1"/>
                          </a:solidFill>
                          <a:latin typeface="Trebuchet MS" panose="020B0603020202020204" pitchFamily="34" charset="0"/>
                        </a:rPr>
                        <a:t>Interest Avoided</a:t>
                      </a:r>
                    </a:p>
                  </a:txBody>
                  <a:tcPr marL="103469" marR="103469"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r>
                        <a:rPr lang="en-US" sz="2000" b="0">
                          <a:solidFill>
                            <a:schemeClr val="tx1"/>
                          </a:solidFill>
                          <a:latin typeface="Trebuchet MS" panose="020B0603020202020204" pitchFamily="34" charset="0"/>
                        </a:rPr>
                        <a:t>$0</a:t>
                      </a:r>
                    </a:p>
                  </a:txBody>
                  <a:tcPr marL="103469" marR="310408"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2000" b="1">
                          <a:solidFill>
                            <a:schemeClr val="bg1"/>
                          </a:solidFill>
                          <a:latin typeface="Trebuchet MS" panose="020B0603020202020204" pitchFamily="34" charset="0"/>
                        </a:rPr>
                        <a:t>$130,643</a:t>
                      </a:r>
                    </a:p>
                  </a:txBody>
                  <a:tcPr marL="103469" marR="310408"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6BAC2"/>
                    </a:solidFill>
                  </a:tcPr>
                </a:tc>
                <a:extLst>
                  <a:ext uri="{0D108BD9-81ED-4DB2-BD59-A6C34878D82A}">
                    <a16:rowId xmlns:a16="http://schemas.microsoft.com/office/drawing/2014/main" val="10002"/>
                  </a:ext>
                </a:extLst>
              </a:tr>
              <a:tr h="44491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tx1"/>
                          </a:solidFill>
                          <a:latin typeface="Trebuchet MS" panose="020B0603020202020204" pitchFamily="34" charset="0"/>
                        </a:rPr>
                        <a:t>Interest Paid</a:t>
                      </a:r>
                    </a:p>
                  </a:txBody>
                  <a:tcPr marL="103469" marR="103469"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r>
                        <a:rPr lang="en-US" sz="2000" b="0">
                          <a:solidFill>
                            <a:schemeClr val="tx1"/>
                          </a:solidFill>
                          <a:latin typeface="Trebuchet MS" panose="020B0603020202020204" pitchFamily="34" charset="0"/>
                        </a:rPr>
                        <a:t>$214,442</a:t>
                      </a:r>
                    </a:p>
                  </a:txBody>
                  <a:tcPr marL="103469" marR="310408"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2000" b="1">
                          <a:solidFill>
                            <a:schemeClr val="bg1"/>
                          </a:solidFill>
                          <a:latin typeface="Trebuchet MS" panose="020B0603020202020204" pitchFamily="34" charset="0"/>
                        </a:rPr>
                        <a:t>$83,799</a:t>
                      </a:r>
                    </a:p>
                  </a:txBody>
                  <a:tcPr marL="103469" marR="310408"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6BAC2"/>
                    </a:solidFill>
                  </a:tcPr>
                </a:tc>
                <a:extLst>
                  <a:ext uri="{0D108BD9-81ED-4DB2-BD59-A6C34878D82A}">
                    <a16:rowId xmlns:a16="http://schemas.microsoft.com/office/drawing/2014/main" val="10003"/>
                  </a:ext>
                </a:extLst>
              </a:tr>
              <a:tr h="7553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tx1"/>
                          </a:solidFill>
                          <a:latin typeface="Trebuchet MS" panose="020B0603020202020204" pitchFamily="34" charset="0"/>
                        </a:rPr>
                        <a:t>Monthly Payments </a:t>
                      </a:r>
                    </a:p>
                  </a:txBody>
                  <a:tcPr marL="103469" marR="103469"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r>
                        <a:rPr lang="en-US" sz="2000" b="0">
                          <a:solidFill>
                            <a:schemeClr val="tx1"/>
                          </a:solidFill>
                          <a:latin typeface="Trebuchet MS" panose="020B0603020202020204" pitchFamily="34" charset="0"/>
                        </a:rPr>
                        <a:t>$2,720</a:t>
                      </a:r>
                    </a:p>
                  </a:txBody>
                  <a:tcPr marL="103469" marR="310408"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2000" b="1">
                          <a:solidFill>
                            <a:schemeClr val="bg1"/>
                          </a:solidFill>
                          <a:latin typeface="Trebuchet MS" panose="020B0603020202020204" pitchFamily="34" charset="0"/>
                        </a:rPr>
                        <a:t>$2,720</a:t>
                      </a:r>
                    </a:p>
                  </a:txBody>
                  <a:tcPr marL="103469" marR="310408" marT="51735" marB="517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6BAC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392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BF4725-8FCE-E947-A3DA-81E2531C5C1A}"/>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Solution #2 Debt Consolidation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36C8801-8788-BE4E-97E1-7660204FA735}"/>
              </a:ext>
            </a:extLst>
          </p:cNvPr>
          <p:cNvSpPr>
            <a:spLocks noGrp="1"/>
          </p:cNvSpPr>
          <p:nvPr>
            <p:ph idx="1"/>
          </p:nvPr>
        </p:nvSpPr>
        <p:spPr>
          <a:xfrm>
            <a:off x="4379709" y="686862"/>
            <a:ext cx="7037591" cy="5475129"/>
          </a:xfrm>
        </p:spPr>
        <p:txBody>
          <a:bodyPr anchor="ctr">
            <a:normAutofit/>
          </a:bodyPr>
          <a:lstStyle/>
          <a:p>
            <a:r>
              <a:rPr lang="en-US" sz="2600"/>
              <a:t>Establish a written budget</a:t>
            </a:r>
          </a:p>
          <a:p>
            <a:r>
              <a:rPr lang="en-US" sz="2600"/>
              <a:t>Establish an equity line of credit or refinance your existing first mortgage if you can cut interest costs</a:t>
            </a:r>
          </a:p>
          <a:p>
            <a:r>
              <a:rPr lang="en-US" sz="2600"/>
              <a:t>Consider a 15-year mortgage- should be a lower rate</a:t>
            </a:r>
          </a:p>
          <a:p>
            <a:r>
              <a:rPr lang="en-US" sz="2600"/>
              <a:t>Borrow enough if possible, to pay off all debts and establish a small emergency fund</a:t>
            </a:r>
          </a:p>
          <a:p>
            <a:r>
              <a:rPr lang="en-US" sz="2600"/>
              <a:t>Make a decision to never get back in the situation ever again</a:t>
            </a:r>
          </a:p>
          <a:p>
            <a:endParaRPr lang="en-US" sz="2600"/>
          </a:p>
        </p:txBody>
      </p:sp>
    </p:spTree>
    <p:extLst>
      <p:ext uri="{BB962C8B-B14F-4D97-AF65-F5344CB8AC3E}">
        <p14:creationId xmlns:p14="http://schemas.microsoft.com/office/powerpoint/2010/main" val="28465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8C3B2C-CAE0-8D40-BA3B-4E942F55A7AE}"/>
              </a:ext>
            </a:extLst>
          </p:cNvPr>
          <p:cNvSpPr>
            <a:spLocks noGrp="1"/>
          </p:cNvSpPr>
          <p:nvPr>
            <p:ph type="title"/>
          </p:nvPr>
        </p:nvSpPr>
        <p:spPr>
          <a:xfrm>
            <a:off x="640079" y="2053641"/>
            <a:ext cx="3669161" cy="2760098"/>
          </a:xfrm>
        </p:spPr>
        <p:txBody>
          <a:bodyPr>
            <a:normAutofit/>
          </a:bodyPr>
          <a:lstStyle/>
          <a:p>
            <a:br>
              <a:rPr lang="en-US">
                <a:solidFill>
                  <a:srgbClr val="FFFFFF"/>
                </a:solidFill>
              </a:rPr>
            </a:br>
            <a:r>
              <a:rPr lang="en-US">
                <a:solidFill>
                  <a:srgbClr val="FFFFFF"/>
                </a:solidFill>
              </a:rPr>
              <a:t>Getting Started</a:t>
            </a: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64B2454-D956-AD4F-9AEF-7404F97C53A4}"/>
              </a:ext>
            </a:extLst>
          </p:cNvPr>
          <p:cNvSpPr>
            <a:spLocks noGrp="1"/>
          </p:cNvSpPr>
          <p:nvPr>
            <p:ph idx="1"/>
          </p:nvPr>
        </p:nvSpPr>
        <p:spPr>
          <a:xfrm>
            <a:off x="6090574" y="801866"/>
            <a:ext cx="5306084" cy="5230634"/>
          </a:xfrm>
        </p:spPr>
        <p:txBody>
          <a:bodyPr anchor="ctr">
            <a:normAutofit/>
          </a:bodyPr>
          <a:lstStyle/>
          <a:p>
            <a:r>
              <a:rPr lang="en-US" sz="2400" b="1" dirty="0">
                <a:solidFill>
                  <a:srgbClr val="000000"/>
                </a:solidFill>
              </a:rPr>
              <a:t>Principle # 1 Where will I get the money to get started?</a:t>
            </a:r>
          </a:p>
          <a:p>
            <a:pPr marL="0" indent="0">
              <a:buNone/>
            </a:pPr>
            <a:endParaRPr lang="en-US" sz="2400" b="1" dirty="0">
              <a:solidFill>
                <a:srgbClr val="000000"/>
              </a:solidFill>
            </a:endParaRPr>
          </a:p>
          <a:p>
            <a:r>
              <a:rPr lang="en-US" sz="2400" dirty="0">
                <a:solidFill>
                  <a:srgbClr val="000000"/>
                </a:solidFill>
              </a:rPr>
              <a:t>Problem: Most people have too much month left at the end of the money.</a:t>
            </a:r>
          </a:p>
          <a:p>
            <a:pPr marL="0" indent="0">
              <a:buNone/>
            </a:pPr>
            <a:endParaRPr lang="en-US" sz="2400" dirty="0">
              <a:solidFill>
                <a:srgbClr val="000000"/>
              </a:solidFill>
            </a:endParaRPr>
          </a:p>
          <a:p>
            <a:r>
              <a:rPr lang="en-US" sz="2400" dirty="0">
                <a:solidFill>
                  <a:srgbClr val="000000"/>
                </a:solidFill>
              </a:rPr>
              <a:t>Solution: No matter what your income you can find money to save.</a:t>
            </a:r>
          </a:p>
          <a:p>
            <a:endParaRPr lang="en-US" sz="2400" dirty="0">
              <a:solidFill>
                <a:srgbClr val="000000"/>
              </a:solidFill>
            </a:endParaRPr>
          </a:p>
        </p:txBody>
      </p:sp>
    </p:spTree>
    <p:extLst>
      <p:ext uri="{BB962C8B-B14F-4D97-AF65-F5344CB8AC3E}">
        <p14:creationId xmlns:p14="http://schemas.microsoft.com/office/powerpoint/2010/main" val="3282814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01" name="Rectangle 10"/>
          <p:cNvSpPr>
            <a:spLocks noGrp="1"/>
          </p:cNvSpPr>
          <p:nvPr>
            <p:ph type="title"/>
          </p:nvPr>
        </p:nvSpPr>
        <p:spPr>
          <a:xfrm>
            <a:off x="838200" y="963877"/>
            <a:ext cx="3494362" cy="4930246"/>
          </a:xfrm>
        </p:spPr>
        <p:txBody>
          <a:bodyPr>
            <a:normAutofit/>
          </a:bodyPr>
          <a:lstStyle/>
          <a:p>
            <a:pPr algn="r"/>
            <a:r>
              <a:rPr lang="en-US" altLang="en-US">
                <a:solidFill>
                  <a:schemeClr val="accent1"/>
                </a:solidFill>
              </a:rPr>
              <a:t>Avoid These Common Credit Mistakes</a:t>
            </a:r>
          </a:p>
        </p:txBody>
      </p:sp>
      <p:cxnSp>
        <p:nvCxnSpPr>
          <p:cNvPr id="128019" name="Straight Connector 14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011" name="Rectangle 11"/>
          <p:cNvSpPr>
            <a:spLocks noGrp="1"/>
          </p:cNvSpPr>
          <p:nvPr>
            <p:ph idx="1"/>
          </p:nvPr>
        </p:nvSpPr>
        <p:spPr>
          <a:xfrm>
            <a:off x="4976031" y="963877"/>
            <a:ext cx="6377769" cy="4930246"/>
          </a:xfrm>
        </p:spPr>
        <p:txBody>
          <a:bodyPr anchor="ctr">
            <a:normAutofit/>
          </a:bodyPr>
          <a:lstStyle/>
          <a:p>
            <a:pPr marL="457189" indent="-457189">
              <a:spcAft>
                <a:spcPct val="50000"/>
              </a:spcAft>
              <a:buFont typeface="Trebuchet MS" pitchFamily="34" charset="0"/>
              <a:buAutoNum type="arabicPeriod"/>
            </a:pPr>
            <a:r>
              <a:rPr lang="en-US" altLang="en-US" sz="2400"/>
              <a:t>Not valuing your credit </a:t>
            </a:r>
          </a:p>
          <a:p>
            <a:pPr marL="457189" indent="-457189">
              <a:spcAft>
                <a:spcPct val="50000"/>
              </a:spcAft>
              <a:buFont typeface="Trebuchet MS" pitchFamily="34" charset="0"/>
              <a:buAutoNum type="arabicPeriod"/>
            </a:pPr>
            <a:r>
              <a:rPr lang="en-US" altLang="en-US" sz="2400"/>
              <a:t>Raising credit card limits</a:t>
            </a:r>
          </a:p>
          <a:p>
            <a:pPr marL="457189" indent="-457189">
              <a:spcAft>
                <a:spcPct val="50000"/>
              </a:spcAft>
              <a:buFont typeface="Trebuchet MS" pitchFamily="34" charset="0"/>
              <a:buAutoNum type="arabicPeriod"/>
            </a:pPr>
            <a:r>
              <a:rPr lang="en-US" altLang="en-US" sz="2400"/>
              <a:t>Not monitoring your credit history</a:t>
            </a:r>
          </a:p>
          <a:p>
            <a:pPr marL="457189" indent="-457189">
              <a:spcAft>
                <a:spcPct val="50000"/>
              </a:spcAft>
              <a:buFont typeface="Trebuchet MS" pitchFamily="34" charset="0"/>
              <a:buAutoNum type="arabicPeriod"/>
            </a:pPr>
            <a:r>
              <a:rPr lang="en-US" altLang="en-US" sz="2400"/>
              <a:t>Not monitoring your credit score </a:t>
            </a:r>
          </a:p>
          <a:p>
            <a:pPr marL="457189" indent="-457189">
              <a:spcAft>
                <a:spcPct val="50000"/>
              </a:spcAft>
              <a:buFont typeface="Trebuchet MS" pitchFamily="34" charset="0"/>
              <a:buAutoNum type="arabicPeriod"/>
            </a:pPr>
            <a:r>
              <a:rPr lang="en-US" altLang="en-US" sz="2400"/>
              <a:t>Not knowing your interest rate and fees</a:t>
            </a:r>
          </a:p>
        </p:txBody>
      </p:sp>
    </p:spTree>
    <p:extLst>
      <p:ext uri="{BB962C8B-B14F-4D97-AF65-F5344CB8AC3E}">
        <p14:creationId xmlns:p14="http://schemas.microsoft.com/office/powerpoint/2010/main" val="844307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44BE-D448-0549-AFB8-E3791F553465}"/>
              </a:ext>
            </a:extLst>
          </p:cNvPr>
          <p:cNvSpPr>
            <a:spLocks noGrp="1"/>
          </p:cNvSpPr>
          <p:nvPr>
            <p:ph type="ctrTitle"/>
          </p:nvPr>
        </p:nvSpPr>
        <p:spPr>
          <a:xfrm>
            <a:off x="6585882" y="4293517"/>
            <a:ext cx="4805996" cy="1401448"/>
          </a:xfrm>
        </p:spPr>
        <p:txBody>
          <a:bodyPr anchor="t">
            <a:normAutofit/>
          </a:bodyPr>
          <a:lstStyle/>
          <a:p>
            <a:pPr algn="l"/>
            <a:r>
              <a:rPr lang="en-US" sz="4000" dirty="0">
                <a:solidFill>
                  <a:schemeClr val="tx2"/>
                </a:solidFill>
              </a:rPr>
              <a:t>Recap</a:t>
            </a:r>
          </a:p>
        </p:txBody>
      </p:sp>
      <p:sp>
        <p:nvSpPr>
          <p:cNvPr id="3" name="Subtitle 2">
            <a:extLst>
              <a:ext uri="{FF2B5EF4-FFF2-40B4-BE49-F238E27FC236}">
                <a16:creationId xmlns:a16="http://schemas.microsoft.com/office/drawing/2014/main" id="{4C8D508A-F399-9449-94F8-2EA2CC427DB9}"/>
              </a:ext>
            </a:extLst>
          </p:cNvPr>
          <p:cNvSpPr>
            <a:spLocks noGrp="1"/>
          </p:cNvSpPr>
          <p:nvPr>
            <p:ph type="subTitle" idx="1"/>
          </p:nvPr>
        </p:nvSpPr>
        <p:spPr>
          <a:xfrm>
            <a:off x="6585882" y="3403314"/>
            <a:ext cx="4805691" cy="838831"/>
          </a:xfrm>
        </p:spPr>
        <p:txBody>
          <a:bodyPr anchor="b">
            <a:normAutofit/>
          </a:bodyPr>
          <a:lstStyle/>
          <a:p>
            <a:pPr algn="l"/>
            <a:endParaRPr lang="en-US" sz="2000">
              <a:solidFill>
                <a:schemeClr val="tx2"/>
              </a:solidFill>
            </a:endParaRPr>
          </a:p>
        </p:txBody>
      </p:sp>
      <p:pic>
        <p:nvPicPr>
          <p:cNvPr id="5" name="Picture 4">
            <a:extLst>
              <a:ext uri="{FF2B5EF4-FFF2-40B4-BE49-F238E27FC236}">
                <a16:creationId xmlns:a16="http://schemas.microsoft.com/office/drawing/2014/main" id="{BF732347-1E05-4CC1-9803-4A6FE4FA9F8D}"/>
              </a:ext>
            </a:extLst>
          </p:cNvPr>
          <p:cNvPicPr>
            <a:picLocks noChangeAspect="1"/>
          </p:cNvPicPr>
          <p:nvPr/>
        </p:nvPicPr>
        <p:blipFill rotWithShape="1">
          <a:blip r:embed="rId2">
            <a:alphaModFix/>
          </a:blip>
          <a:srcRect l="34134" r="7858"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191609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F995B1-1948-584D-A2B6-F4EA495EDA6F}"/>
              </a:ext>
            </a:extLst>
          </p:cNvPr>
          <p:cNvSpPr>
            <a:spLocks noGrp="1"/>
          </p:cNvSpPr>
          <p:nvPr>
            <p:ph type="title"/>
          </p:nvPr>
        </p:nvSpPr>
        <p:spPr>
          <a:xfrm>
            <a:off x="686834" y="1153572"/>
            <a:ext cx="3200400" cy="4461163"/>
          </a:xfrm>
        </p:spPr>
        <p:txBody>
          <a:bodyPr>
            <a:normAutofit/>
          </a:bodyPr>
          <a:lstStyle/>
          <a:p>
            <a:br>
              <a:rPr lang="en-US" sz="3700">
                <a:solidFill>
                  <a:srgbClr val="FFFFFF"/>
                </a:solidFill>
              </a:rPr>
            </a:br>
            <a:br>
              <a:rPr lang="en-US" sz="3700">
                <a:solidFill>
                  <a:srgbClr val="FFFFFF"/>
                </a:solidFill>
              </a:rPr>
            </a:br>
            <a:r>
              <a:rPr lang="en-US" sz="3700">
                <a:solidFill>
                  <a:srgbClr val="FFFFFF"/>
                </a:solidFill>
              </a:rPr>
              <a:t>Next Week Begins  “Creating the Offense”</a:t>
            </a:r>
            <a:br>
              <a:rPr lang="en-US" sz="3700">
                <a:solidFill>
                  <a:srgbClr val="FFFFFF"/>
                </a:solidFill>
              </a:rPr>
            </a:br>
            <a:br>
              <a:rPr lang="en-US" sz="3700">
                <a:solidFill>
                  <a:srgbClr val="FFFFFF"/>
                </a:solidFill>
              </a:rPr>
            </a:br>
            <a:endParaRPr lang="en-US" sz="3700">
              <a:solidFill>
                <a:srgbClr val="FFFFFF"/>
              </a:solidFill>
            </a:endParaRP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9AB36F-1E15-3842-851B-7F16468F9C5B}"/>
              </a:ext>
            </a:extLst>
          </p:cNvPr>
          <p:cNvSpPr>
            <a:spLocks noGrp="1"/>
          </p:cNvSpPr>
          <p:nvPr>
            <p:ph idx="1"/>
          </p:nvPr>
        </p:nvSpPr>
        <p:spPr>
          <a:xfrm>
            <a:off x="4447308" y="591344"/>
            <a:ext cx="6906491" cy="5585619"/>
          </a:xfrm>
        </p:spPr>
        <p:txBody>
          <a:bodyPr anchor="ctr">
            <a:normAutofit/>
          </a:bodyPr>
          <a:lstStyle/>
          <a:p>
            <a:r>
              <a:rPr lang="en-US" dirty="0"/>
              <a:t>Rule of 72</a:t>
            </a:r>
          </a:p>
          <a:p>
            <a:r>
              <a:rPr lang="en-US" dirty="0"/>
              <a:t>Time and Consistency</a:t>
            </a:r>
          </a:p>
          <a:p>
            <a:r>
              <a:rPr lang="en-US" dirty="0"/>
              <a:t>Become and Owner not a loaner</a:t>
            </a:r>
          </a:p>
          <a:p>
            <a:r>
              <a:rPr lang="en-US" dirty="0"/>
              <a:t>How Mutual Funds Work</a:t>
            </a:r>
          </a:p>
          <a:p>
            <a:r>
              <a:rPr lang="en-US" dirty="0"/>
              <a:t>Investment Spectrum </a:t>
            </a:r>
          </a:p>
          <a:p>
            <a:r>
              <a:rPr lang="en-US" dirty="0"/>
              <a:t>Investment choices- Allocation</a:t>
            </a:r>
          </a:p>
          <a:p>
            <a:r>
              <a:rPr lang="en-US" dirty="0"/>
              <a:t>Target Date and Company Retirement Plans</a:t>
            </a:r>
          </a:p>
          <a:p>
            <a:r>
              <a:rPr lang="en-US" dirty="0"/>
              <a:t>Retirement Planning Options</a:t>
            </a:r>
          </a:p>
          <a:p>
            <a:r>
              <a:rPr lang="en-US" dirty="0"/>
              <a:t>College Plan Options</a:t>
            </a:r>
          </a:p>
        </p:txBody>
      </p:sp>
    </p:spTree>
    <p:extLst>
      <p:ext uri="{BB962C8B-B14F-4D97-AF65-F5344CB8AC3E}">
        <p14:creationId xmlns:p14="http://schemas.microsoft.com/office/powerpoint/2010/main" val="1811919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32B45D-E09C-704E-871E-9483529B4E30}"/>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Thank You for Attending </a:t>
            </a: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A23E060-685A-1E42-B1CF-197C67929CCE}"/>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If you need help with anything that we covered tonight or if you have questions be sure and reach out to the person that invited, you through the private link. Text or email and they will follow up with you</a:t>
            </a:r>
            <a:r>
              <a:rPr lang="en-US" sz="2400" b="1">
                <a:solidFill>
                  <a:srgbClr val="000000"/>
                </a:solidFill>
              </a:rPr>
              <a:t>.  Take Action for Your Family</a:t>
            </a:r>
          </a:p>
          <a:p>
            <a:r>
              <a:rPr lang="en-US" sz="2400">
                <a:solidFill>
                  <a:srgbClr val="000000"/>
                </a:solidFill>
              </a:rPr>
              <a:t>Do you have a friend or family member that would benefit from this information? Forward your private link that you received and encourage them to register for next week.</a:t>
            </a:r>
          </a:p>
          <a:p>
            <a:endParaRPr lang="en-US" sz="2400">
              <a:solidFill>
                <a:srgbClr val="000000"/>
              </a:solidFill>
            </a:endParaRPr>
          </a:p>
        </p:txBody>
      </p:sp>
    </p:spTree>
    <p:extLst>
      <p:ext uri="{BB962C8B-B14F-4D97-AF65-F5344CB8AC3E}">
        <p14:creationId xmlns:p14="http://schemas.microsoft.com/office/powerpoint/2010/main" val="179604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A562CF-3743-4E4F-BFA6-88A913AA65B8}"/>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3100" b="1" kern="1200" dirty="0">
                <a:solidFill>
                  <a:srgbClr val="000000"/>
                </a:solidFill>
                <a:latin typeface="+mj-lt"/>
                <a:ea typeface="+mj-ea"/>
                <a:cs typeface="+mj-cs"/>
              </a:rPr>
              <a:t>Do you need a work from home solution to earn extra Income?</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person sitting at a table using a computer&#10;&#10;Description automatically generated">
            <a:extLst>
              <a:ext uri="{FF2B5EF4-FFF2-40B4-BE49-F238E27FC236}">
                <a16:creationId xmlns:a16="http://schemas.microsoft.com/office/drawing/2014/main" id="{00337C78-8323-5640-8BA5-AC14E4317634}"/>
              </a:ext>
            </a:extLst>
          </p:cNvPr>
          <p:cNvPicPr>
            <a:picLocks noGrp="1" noChangeAspect="1"/>
          </p:cNvPicPr>
          <p:nvPr>
            <p:ph sz="half" idx="2"/>
          </p:nvPr>
        </p:nvPicPr>
        <p:blipFill rotWithShape="1">
          <a:blip r:embed="rId3"/>
          <a:srcRect l="8549" r="22801" b="2"/>
          <a:stretch/>
        </p:blipFill>
        <p:spPr>
          <a:xfrm>
            <a:off x="687356" y="1629089"/>
            <a:ext cx="3145817" cy="3620021"/>
          </a:xfrm>
          <a:prstGeom prst="rect">
            <a:avLst/>
          </a:prstGeom>
        </p:spPr>
      </p:pic>
      <p:sp>
        <p:nvSpPr>
          <p:cNvPr id="3" name="Content Placeholder 2">
            <a:extLst>
              <a:ext uri="{FF2B5EF4-FFF2-40B4-BE49-F238E27FC236}">
                <a16:creationId xmlns:a16="http://schemas.microsoft.com/office/drawing/2014/main" id="{06CADEC5-1C70-F74A-8352-61519ECB7D20}"/>
              </a:ext>
            </a:extLst>
          </p:cNvPr>
          <p:cNvSpPr>
            <a:spLocks noGrp="1"/>
          </p:cNvSpPr>
          <p:nvPr>
            <p:ph sz="half" idx="1"/>
          </p:nvPr>
        </p:nvSpPr>
        <p:spPr>
          <a:xfrm>
            <a:off x="6090574" y="2421682"/>
            <a:ext cx="4977578" cy="3639289"/>
          </a:xfrm>
        </p:spPr>
        <p:txBody>
          <a:bodyPr vert="horz" lIns="91440" tIns="45720" rIns="91440" bIns="45720" rtlCol="0" anchor="ctr">
            <a:normAutofit/>
          </a:bodyPr>
          <a:lstStyle/>
          <a:p>
            <a:r>
              <a:rPr lang="en-US" sz="1400">
                <a:solidFill>
                  <a:srgbClr val="000000"/>
                </a:solidFill>
              </a:rPr>
              <a:t>54% of adults want to work remotely most of the time after the pandemic, according to a new study from IBM</a:t>
            </a:r>
          </a:p>
          <a:p>
            <a:r>
              <a:rPr lang="en-US" sz="1400">
                <a:solidFill>
                  <a:srgbClr val="000000"/>
                </a:solidFill>
              </a:rPr>
              <a:t>IBM conducted a survey among 25,000 people to gauge how perspectives about work, transportation, and leisure changed since the outbreak of the coronavirus.</a:t>
            </a:r>
          </a:p>
          <a:p>
            <a:r>
              <a:rPr lang="en-US" sz="1400">
                <a:solidFill>
                  <a:srgbClr val="000000"/>
                </a:solidFill>
              </a:rPr>
              <a:t>Working from home could make workers happier and save employees and employers money.</a:t>
            </a:r>
          </a:p>
          <a:p>
            <a:r>
              <a:rPr lang="en-US" sz="1400">
                <a:solidFill>
                  <a:srgbClr val="000000"/>
                </a:solidFill>
              </a:rPr>
              <a:t>Of those surveyed, 75% said they would like to continue to work from home in at least a partial capacity, while 40% of respondents said they feel strongly that their employer should give employees the choice to opt-in to remote work.</a:t>
            </a:r>
          </a:p>
          <a:p>
            <a:r>
              <a:rPr lang="en-US" sz="1400">
                <a:solidFill>
                  <a:srgbClr val="000000"/>
                </a:solidFill>
              </a:rPr>
              <a:t>Ask the person who invited you to send you a link to our upcoming “Join Our Team Webinar”</a:t>
            </a:r>
          </a:p>
          <a:p>
            <a:endParaRPr lang="en-US" sz="1400" dirty="0">
              <a:solidFill>
                <a:srgbClr val="000000"/>
              </a:solidFill>
            </a:endParaRPr>
          </a:p>
        </p:txBody>
      </p:sp>
    </p:spTree>
    <p:extLst>
      <p:ext uri="{BB962C8B-B14F-4D97-AF65-F5344CB8AC3E}">
        <p14:creationId xmlns:p14="http://schemas.microsoft.com/office/powerpoint/2010/main" val="91796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39D92F-FAAB-014B-A80E-2DCAB68470AF}"/>
              </a:ext>
            </a:extLst>
          </p:cNvPr>
          <p:cNvSpPr>
            <a:spLocks noGrp="1"/>
          </p:cNvSpPr>
          <p:nvPr>
            <p:ph type="title"/>
          </p:nvPr>
        </p:nvSpPr>
        <p:spPr>
          <a:xfrm>
            <a:off x="6094105" y="802955"/>
            <a:ext cx="4977976" cy="1454051"/>
          </a:xfrm>
        </p:spPr>
        <p:txBody>
          <a:bodyPr>
            <a:normAutofit/>
          </a:bodyPr>
          <a:lstStyle/>
          <a:p>
            <a:r>
              <a:rPr lang="en-US">
                <a:solidFill>
                  <a:srgbClr val="000000"/>
                </a:solidFill>
              </a:rPr>
              <a:t>7 Areas to Free Up Money to Save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llar">
            <a:extLst>
              <a:ext uri="{FF2B5EF4-FFF2-40B4-BE49-F238E27FC236}">
                <a16:creationId xmlns:a16="http://schemas.microsoft.com/office/drawing/2014/main" id="{CFEE1FDF-FCFC-4CD3-AF7F-07F9D6D777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E9ACC35D-7A39-3D4E-890A-C7A993A271FE}"/>
              </a:ext>
            </a:extLst>
          </p:cNvPr>
          <p:cNvSpPr>
            <a:spLocks noGrp="1"/>
          </p:cNvSpPr>
          <p:nvPr>
            <p:ph idx="1"/>
          </p:nvPr>
        </p:nvSpPr>
        <p:spPr>
          <a:xfrm>
            <a:off x="6090574" y="2421682"/>
            <a:ext cx="4977578" cy="3639289"/>
          </a:xfrm>
        </p:spPr>
        <p:txBody>
          <a:bodyPr anchor="ctr">
            <a:normAutofit/>
          </a:bodyPr>
          <a:lstStyle/>
          <a:p>
            <a:pPr marL="514350" indent="-514350">
              <a:buFont typeface="+mj-lt"/>
              <a:buAutoNum type="arabicPeriod"/>
            </a:pPr>
            <a:r>
              <a:rPr lang="en-US" sz="2000" dirty="0">
                <a:solidFill>
                  <a:srgbClr val="000000"/>
                </a:solidFill>
              </a:rPr>
              <a:t>Pay yourself first</a:t>
            </a:r>
          </a:p>
          <a:p>
            <a:pPr marL="514350" indent="-514350">
              <a:buFont typeface="+mj-lt"/>
              <a:buAutoNum type="arabicPeriod"/>
            </a:pPr>
            <a:r>
              <a:rPr lang="en-US" sz="2000" dirty="0">
                <a:solidFill>
                  <a:srgbClr val="000000"/>
                </a:solidFill>
              </a:rPr>
              <a:t>Adjust your lifestyle</a:t>
            </a:r>
          </a:p>
          <a:p>
            <a:pPr marL="514350" indent="-514350">
              <a:buFont typeface="+mj-lt"/>
              <a:buAutoNum type="arabicPeriod"/>
            </a:pPr>
            <a:r>
              <a:rPr lang="en-US" sz="2000" dirty="0">
                <a:solidFill>
                  <a:srgbClr val="000000"/>
                </a:solidFill>
              </a:rPr>
              <a:t>Establish a cash flow plan</a:t>
            </a:r>
          </a:p>
          <a:p>
            <a:pPr marL="514350" indent="-514350">
              <a:buFont typeface="+mj-lt"/>
              <a:buAutoNum type="arabicPeriod"/>
            </a:pPr>
            <a:r>
              <a:rPr lang="en-US" sz="2000" dirty="0">
                <a:solidFill>
                  <a:srgbClr val="000000"/>
                </a:solidFill>
              </a:rPr>
              <a:t>Adjust your priorities</a:t>
            </a:r>
          </a:p>
          <a:p>
            <a:pPr marL="514350" indent="-514350">
              <a:buFont typeface="+mj-lt"/>
              <a:buAutoNum type="arabicPeriod"/>
            </a:pPr>
            <a:r>
              <a:rPr lang="en-US" sz="2000" dirty="0">
                <a:solidFill>
                  <a:srgbClr val="000000"/>
                </a:solidFill>
              </a:rPr>
              <a:t>Earn extra income</a:t>
            </a:r>
          </a:p>
          <a:p>
            <a:pPr marL="514350" indent="-514350">
              <a:buFont typeface="+mj-lt"/>
              <a:buAutoNum type="arabicPeriod"/>
            </a:pPr>
            <a:r>
              <a:rPr lang="en-US" sz="2000" dirty="0">
                <a:solidFill>
                  <a:srgbClr val="000000"/>
                </a:solidFill>
              </a:rPr>
              <a:t>Realign your assets-Sell something</a:t>
            </a:r>
          </a:p>
          <a:p>
            <a:pPr marL="514350" indent="-514350">
              <a:buFont typeface="+mj-lt"/>
              <a:buAutoNum type="arabicPeriod"/>
            </a:pPr>
            <a:r>
              <a:rPr lang="en-US" sz="2000" dirty="0">
                <a:solidFill>
                  <a:srgbClr val="000000"/>
                </a:solidFill>
              </a:rPr>
              <a:t>Avoid the credit trap</a:t>
            </a:r>
          </a:p>
        </p:txBody>
      </p:sp>
    </p:spTree>
    <p:extLst>
      <p:ext uri="{BB962C8B-B14F-4D97-AF65-F5344CB8AC3E}">
        <p14:creationId xmlns:p14="http://schemas.microsoft.com/office/powerpoint/2010/main" val="215362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2"/>
          <p:cNvSpPr>
            <a:spLocks noChangeArrowheads="1"/>
          </p:cNvSpPr>
          <p:nvPr/>
        </p:nvSpPr>
        <p:spPr bwMode="auto">
          <a:xfrm>
            <a:off x="2957514" y="1479550"/>
            <a:ext cx="7264400" cy="3581400"/>
          </a:xfrm>
          <a:prstGeom prst="roundRect">
            <a:avLst>
              <a:gd name="adj" fmla="val 16667"/>
            </a:avLst>
          </a:pr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Arial Unicode MS" pitchFamily="34" charset="-128"/>
            </a:endParaRPr>
          </a:p>
        </p:txBody>
      </p:sp>
      <p:sp>
        <p:nvSpPr>
          <p:cNvPr id="19458" name="Title 1"/>
          <p:cNvSpPr>
            <a:spLocks noGrp="1"/>
          </p:cNvSpPr>
          <p:nvPr>
            <p:ph type="title" idx="4294967295"/>
          </p:nvPr>
        </p:nvSpPr>
        <p:spPr>
          <a:xfrm>
            <a:off x="774700" y="153987"/>
            <a:ext cx="10515600" cy="1325563"/>
          </a:xfrm>
        </p:spPr>
        <p:txBody>
          <a:bodyPr/>
          <a:lstStyle/>
          <a:p>
            <a:r>
              <a:rPr lang="en-US" dirty="0"/>
              <a:t>Find Out Where the Money Should Go</a:t>
            </a:r>
          </a:p>
        </p:txBody>
      </p:sp>
      <p:sp>
        <p:nvSpPr>
          <p:cNvPr id="19459" name="Slide Number Placeholder 2"/>
          <p:cNvSpPr txBox="1">
            <a:spLocks noGrp="1"/>
          </p:cNvSpPr>
          <p:nvPr/>
        </p:nvSpPr>
        <p:spPr bwMode="auto">
          <a:xfrm>
            <a:off x="1524000" y="6635751"/>
            <a:ext cx="9144000"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DFE7E83-8710-433A-B398-D1F433342248}" type="slidenum">
              <a:rPr kumimoji="0" lang="en-US" sz="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endParaRPr>
          </a:p>
        </p:txBody>
      </p:sp>
      <p:graphicFrame>
        <p:nvGraphicFramePr>
          <p:cNvPr id="3" name="Object 2"/>
          <p:cNvGraphicFramePr>
            <a:graphicFrameLocks noChangeAspect="1"/>
          </p:cNvGraphicFramePr>
          <p:nvPr/>
        </p:nvGraphicFramePr>
        <p:xfrm>
          <a:off x="4821238" y="1306514"/>
          <a:ext cx="3503612" cy="3317875"/>
        </p:xfrm>
        <a:graphic>
          <a:graphicData uri="http://schemas.openxmlformats.org/presentationml/2006/ole">
            <mc:AlternateContent xmlns:mc="http://schemas.openxmlformats.org/markup-compatibility/2006">
              <mc:Choice xmlns:v="urn:schemas-microsoft-com:vml" Requires="v">
                <p:oleObj spid="_x0000_s2057" name="Chart" r:id="rId3" imgW="6108700" imgH="4076700" progId="MSGraph.Chart.8">
                  <p:embed followColorScheme="full"/>
                </p:oleObj>
              </mc:Choice>
              <mc:Fallback>
                <p:oleObj name="Chart" r:id="rId3" imgW="6108700" imgH="4076700" progId="MSGraph.Chart.8">
                  <p:embed followColorScheme="full"/>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l="18959" t="5933" r="18750" b="5621"/>
                      <a:stretch>
                        <a:fillRect/>
                      </a:stretch>
                    </p:blipFill>
                    <p:spPr bwMode="auto">
                      <a:xfrm>
                        <a:off x="4821238" y="1306514"/>
                        <a:ext cx="3503612" cy="3317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
        <p:nvSpPr>
          <p:cNvPr id="18439" name="Text Box 7"/>
          <p:cNvSpPr txBox="1">
            <a:spLocks noChangeArrowheads="1"/>
          </p:cNvSpPr>
          <p:nvPr/>
        </p:nvSpPr>
        <p:spPr bwMode="auto">
          <a:xfrm>
            <a:off x="3381376" y="1620838"/>
            <a:ext cx="3116263"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Housing and Debt</a:t>
            </a:r>
          </a:p>
          <a:p>
            <a:pPr marL="0" marR="0" lvl="0" indent="0" algn="r" defTabSz="914400" rtl="0" eaLnBrk="0" fontAlgn="auto" latinLnBrk="0" hangingPunct="0">
              <a:lnSpc>
                <a:spcPct val="75000"/>
              </a:lnSpc>
              <a:spcBef>
                <a:spcPts val="0"/>
              </a:spcBef>
              <a:spcAft>
                <a:spcPct val="35000"/>
              </a:spcAft>
              <a:buClr>
                <a:srgbClr val="003366"/>
              </a:buClr>
              <a:buSzTx/>
              <a:buFontTx/>
              <a:buNone/>
              <a:tabLst/>
              <a:defRPr/>
            </a:pPr>
            <a:r>
              <a:rPr kumimoji="0" lang="en-US" sz="3200" b="1"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30%</a:t>
            </a:r>
          </a:p>
        </p:txBody>
      </p:sp>
      <p:sp>
        <p:nvSpPr>
          <p:cNvPr id="18440" name="Text Box 8"/>
          <p:cNvSpPr txBox="1">
            <a:spLocks noChangeArrowheads="1"/>
          </p:cNvSpPr>
          <p:nvPr/>
        </p:nvSpPr>
        <p:spPr bwMode="auto">
          <a:xfrm>
            <a:off x="6977064" y="2403475"/>
            <a:ext cx="2530475" cy="509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itchFamily="34" charset="0"/>
                <a:ea typeface="Arial Unicode MS" pitchFamily="34" charset="-128"/>
                <a:cs typeface="Arial Unicode MS" pitchFamily="34" charset="-128"/>
              </a:rPr>
              <a:t>25%</a:t>
            </a:r>
            <a:r>
              <a:rPr kumimoji="0" lang="en-US" sz="3600" b="1" i="0" u="none" strike="noStrike" kern="1200" cap="none" spc="0" normalizeH="0" baseline="0" noProof="0" dirty="0">
                <a:ln>
                  <a:noFill/>
                </a:ln>
                <a:solidFill>
                  <a:prstClr val="white"/>
                </a:solidFill>
                <a:effectLst/>
                <a:uLnTx/>
                <a:uFillTx/>
                <a:latin typeface="Trebuchet MS" pitchFamily="34" charset="0"/>
                <a:ea typeface="Arial Unicode MS" pitchFamily="34" charset="-128"/>
                <a:cs typeface="Arial Unicode MS" pitchFamily="34" charset="-128"/>
              </a:rPr>
              <a:t>  </a:t>
            </a:r>
            <a:r>
              <a:rPr kumimoji="0" lang="en-US" sz="1800" b="0"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  Taxes*</a:t>
            </a:r>
          </a:p>
        </p:txBody>
      </p:sp>
      <p:sp>
        <p:nvSpPr>
          <p:cNvPr id="18441" name="Text Box 9"/>
          <p:cNvSpPr txBox="1">
            <a:spLocks noChangeArrowheads="1"/>
          </p:cNvSpPr>
          <p:nvPr/>
        </p:nvSpPr>
        <p:spPr bwMode="auto">
          <a:xfrm>
            <a:off x="7319963" y="3270250"/>
            <a:ext cx="2271712" cy="509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2800" b="1"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rPr>
              <a:t>4%</a:t>
            </a:r>
            <a:r>
              <a:rPr kumimoji="0" lang="en-US" sz="36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rPr>
              <a:t>  </a:t>
            </a:r>
            <a:r>
              <a:rPr kumimoji="0" lang="en-US" sz="1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rPr>
              <a:t> Insurance</a:t>
            </a:r>
          </a:p>
        </p:txBody>
      </p:sp>
      <p:sp>
        <p:nvSpPr>
          <p:cNvPr id="18442" name="Text Box 10"/>
          <p:cNvSpPr txBox="1">
            <a:spLocks noChangeArrowheads="1"/>
          </p:cNvSpPr>
          <p:nvPr/>
        </p:nvSpPr>
        <p:spPr bwMode="auto">
          <a:xfrm>
            <a:off x="6538914" y="3708401"/>
            <a:ext cx="4021137" cy="84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3200" b="1"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15%</a:t>
            </a:r>
            <a:endParaRPr kumimoji="0" lang="en-US" sz="1800" b="0"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endParaRPr>
          </a:p>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	Savings and Investments</a:t>
            </a:r>
          </a:p>
        </p:txBody>
      </p:sp>
      <p:sp>
        <p:nvSpPr>
          <p:cNvPr id="18443" name="Text Box 11"/>
          <p:cNvSpPr txBox="1">
            <a:spLocks noChangeArrowheads="1"/>
          </p:cNvSpPr>
          <p:nvPr/>
        </p:nvSpPr>
        <p:spPr bwMode="auto">
          <a:xfrm>
            <a:off x="3149601" y="2976563"/>
            <a:ext cx="3262313" cy="509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Living Expenses      </a:t>
            </a:r>
            <a:r>
              <a:rPr kumimoji="0" lang="en-US" sz="3200" b="1"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26%</a:t>
            </a:r>
            <a:r>
              <a:rPr kumimoji="0" lang="en-US" sz="3600" b="1" i="0" u="none" strike="noStrike" kern="1200" cap="none" spc="0" normalizeH="0" baseline="0" noProof="0" dirty="0">
                <a:ln>
                  <a:noFill/>
                </a:ln>
                <a:solidFill>
                  <a:prstClr val="white"/>
                </a:solidFill>
                <a:effectLst/>
                <a:uLnTx/>
                <a:uFillTx/>
                <a:latin typeface="Trebuchet MS" pitchFamily="34" charset="0"/>
                <a:ea typeface="Arial Unicode MS" pitchFamily="34" charset="-128"/>
                <a:cs typeface="Arial Unicode MS" pitchFamily="34" charset="-128"/>
              </a:rPr>
              <a:t> </a:t>
            </a:r>
          </a:p>
        </p:txBody>
      </p:sp>
      <p:sp>
        <p:nvSpPr>
          <p:cNvPr id="18444" name="AutoShape 12"/>
          <p:cNvSpPr>
            <a:spLocks noChangeArrowheads="1"/>
          </p:cNvSpPr>
          <p:nvPr/>
        </p:nvSpPr>
        <p:spPr bwMode="auto">
          <a:xfrm>
            <a:off x="2019300" y="4660900"/>
            <a:ext cx="4013200" cy="1219200"/>
          </a:xfrm>
          <a:prstGeom prst="roundRect">
            <a:avLst>
              <a:gd name="adj" fmla="val 16667"/>
            </a:avLst>
          </a:prstGeom>
          <a:solidFill>
            <a:srgbClr val="3366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0" fontAlgn="auto" latinLnBrk="0" hangingPunct="0">
              <a:lnSpc>
                <a:spcPct val="85000"/>
              </a:lnSpc>
              <a:spcBef>
                <a:spcPts val="0"/>
              </a:spcBef>
              <a:spcAft>
                <a:spcPts val="0"/>
              </a:spcAft>
              <a:buClr>
                <a:srgbClr val="003366"/>
              </a:buClr>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t>In an ideal budget,</a:t>
            </a:r>
            <a:br>
              <a:rPr kumimoji="0" lang="en-US"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br>
            <a:r>
              <a:rPr kumimoji="0" lang="en-US"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t>you</a:t>
            </a: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t>r monthly income</a:t>
            </a:r>
            <a:br>
              <a:rPr kumimoji="0" lang="en-US" altLang="ja-JP"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b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t>should be divided up between</a:t>
            </a:r>
            <a:br>
              <a:rPr kumimoji="0" lang="en-US" altLang="ja-JP"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br>
            <a:r>
              <a:rPr kumimoji="0" lang="en-US" altLang="ja-JP" sz="18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t>five main categories of spending</a:t>
            </a:r>
            <a:r>
              <a:rPr kumimoji="0" lang="en-US" altLang="ja-JP" sz="1800" b="1" i="0" u="none" strike="noStrike" kern="1200" cap="none" spc="0" normalizeH="0" baseline="0" noProof="0" dirty="0">
                <a:ln>
                  <a:noFill/>
                </a:ln>
                <a:solidFill>
                  <a:srgbClr val="FF9900"/>
                </a:solidFill>
                <a:effectLst/>
                <a:uLnTx/>
                <a:uFillTx/>
                <a:latin typeface="Calibri" panose="020F0502020204030204"/>
                <a:ea typeface="Arial Unicode MS" pitchFamily="34" charset="-128"/>
                <a:cs typeface="Arial Unicode MS" pitchFamily="34" charset="-128"/>
              </a:rPr>
              <a:t>.</a:t>
            </a:r>
            <a:endParaRPr kumimoji="0" lang="en-US" sz="1800" b="0" i="0" u="none" strike="noStrike" kern="1200" cap="none" spc="0" normalizeH="0" baseline="0" noProof="0" dirty="0">
              <a:ln>
                <a:noFill/>
              </a:ln>
              <a:solidFill>
                <a:srgbClr val="FF9900"/>
              </a:solidFill>
              <a:effectLst/>
              <a:uLnTx/>
              <a:uFillTx/>
              <a:latin typeface="Calibri" panose="020F0502020204030204"/>
              <a:ea typeface="Arial Unicode MS" pitchFamily="34" charset="-128"/>
              <a:cs typeface="Arial Unicode MS" pitchFamily="34" charset="-128"/>
            </a:endParaRPr>
          </a:p>
        </p:txBody>
      </p:sp>
    </p:spTree>
    <p:extLst>
      <p:ext uri="{BB962C8B-B14F-4D97-AF65-F5344CB8AC3E}">
        <p14:creationId xmlns:p14="http://schemas.microsoft.com/office/powerpoint/2010/main" val="2986975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53" presetClass="entr" presetSubtype="0" fill="hold" grpId="0" nodeType="with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p:cTn id="13" dur="500" fill="hold"/>
                                        <p:tgtEl>
                                          <p:spTgt spid="18435"/>
                                        </p:tgtEl>
                                        <p:attrNameLst>
                                          <p:attrName>ppt_w</p:attrName>
                                        </p:attrNameLst>
                                      </p:cBhvr>
                                      <p:tavLst>
                                        <p:tav tm="0">
                                          <p:val>
                                            <p:fltVal val="0"/>
                                          </p:val>
                                        </p:tav>
                                        <p:tav tm="100000">
                                          <p:val>
                                            <p:strVal val="#ppt_w"/>
                                          </p:val>
                                        </p:tav>
                                      </p:tavLst>
                                    </p:anim>
                                    <p:anim calcmode="lin" valueType="num">
                                      <p:cBhvr>
                                        <p:cTn id="14" dur="500" fill="hold"/>
                                        <p:tgtEl>
                                          <p:spTgt spid="18435"/>
                                        </p:tgtEl>
                                        <p:attrNameLst>
                                          <p:attrName>ppt_h</p:attrName>
                                        </p:attrNameLst>
                                      </p:cBhvr>
                                      <p:tavLst>
                                        <p:tav tm="0">
                                          <p:val>
                                            <p:fltVal val="0"/>
                                          </p:val>
                                        </p:tav>
                                        <p:tav tm="100000">
                                          <p:val>
                                            <p:strVal val="#ppt_h"/>
                                          </p:val>
                                        </p:tav>
                                      </p:tavLst>
                                    </p:anim>
                                    <p:animEffect transition="in" filter="fade">
                                      <p:cBhvr>
                                        <p:cTn id="15" dur="500"/>
                                        <p:tgtEl>
                                          <p:spTgt spid="18435"/>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8439"/>
                                        </p:tgtEl>
                                        <p:attrNameLst>
                                          <p:attrName>style.visibility</p:attrName>
                                        </p:attrNameLst>
                                      </p:cBhvr>
                                      <p:to>
                                        <p:strVal val="visible"/>
                                      </p:to>
                                    </p:set>
                                    <p:animEffect transition="in" filter="fade">
                                      <p:cBhvr>
                                        <p:cTn id="19" dur="500"/>
                                        <p:tgtEl>
                                          <p:spTgt spid="18439"/>
                                        </p:tgtEl>
                                      </p:cBhvr>
                                    </p:animEffect>
                                  </p:childTnLst>
                                </p:cTn>
                              </p:par>
                            </p:childTnLst>
                          </p:cTn>
                        </p:par>
                        <p:par>
                          <p:cTn id="20" fill="hold" nodeType="afterGroup">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8443"/>
                                        </p:tgtEl>
                                        <p:attrNameLst>
                                          <p:attrName>style.visibility</p:attrName>
                                        </p:attrNameLst>
                                      </p:cBhvr>
                                      <p:to>
                                        <p:strVal val="visible"/>
                                      </p:to>
                                    </p:set>
                                    <p:animEffect transition="in" filter="fade">
                                      <p:cBhvr>
                                        <p:cTn id="23" dur="500"/>
                                        <p:tgtEl>
                                          <p:spTgt spid="18443"/>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fade">
                                      <p:cBhvr>
                                        <p:cTn id="27" dur="500"/>
                                        <p:tgtEl>
                                          <p:spTgt spid="18440"/>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8442"/>
                                        </p:tgtEl>
                                        <p:attrNameLst>
                                          <p:attrName>style.visibility</p:attrName>
                                        </p:attrNameLst>
                                      </p:cBhvr>
                                      <p:to>
                                        <p:strVal val="visible"/>
                                      </p:to>
                                    </p:set>
                                    <p:animEffect transition="in" filter="fade">
                                      <p:cBhvr>
                                        <p:cTn id="31" dur="500"/>
                                        <p:tgtEl>
                                          <p:spTgt spid="18442"/>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8441"/>
                                        </p:tgtEl>
                                        <p:attrNameLst>
                                          <p:attrName>style.visibility</p:attrName>
                                        </p:attrNameLst>
                                      </p:cBhvr>
                                      <p:to>
                                        <p:strVal val="visible"/>
                                      </p:to>
                                    </p:set>
                                    <p:animEffect transition="in" filter="fade">
                                      <p:cBhvr>
                                        <p:cTn id="35" dur="500"/>
                                        <p:tgtEl>
                                          <p:spTgt spid="1844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8444"/>
                                        </p:tgtEl>
                                        <p:attrNameLst>
                                          <p:attrName>style.visibility</p:attrName>
                                        </p:attrNameLst>
                                      </p:cBhvr>
                                      <p:to>
                                        <p:strVal val="visible"/>
                                      </p:to>
                                    </p:set>
                                    <p:anim calcmode="lin" valueType="num">
                                      <p:cBhvr>
                                        <p:cTn id="40" dur="500" fill="hold"/>
                                        <p:tgtEl>
                                          <p:spTgt spid="18444"/>
                                        </p:tgtEl>
                                        <p:attrNameLst>
                                          <p:attrName>ppt_w</p:attrName>
                                        </p:attrNameLst>
                                      </p:cBhvr>
                                      <p:tavLst>
                                        <p:tav tm="0">
                                          <p:val>
                                            <p:fltVal val="0"/>
                                          </p:val>
                                        </p:tav>
                                        <p:tav tm="100000">
                                          <p:val>
                                            <p:strVal val="#ppt_w"/>
                                          </p:val>
                                        </p:tav>
                                      </p:tavLst>
                                    </p:anim>
                                    <p:anim calcmode="lin" valueType="num">
                                      <p:cBhvr>
                                        <p:cTn id="41" dur="500" fill="hold"/>
                                        <p:tgtEl>
                                          <p:spTgt spid="18444"/>
                                        </p:tgtEl>
                                        <p:attrNameLst>
                                          <p:attrName>ppt_h</p:attrName>
                                        </p:attrNameLst>
                                      </p:cBhvr>
                                      <p:tavLst>
                                        <p:tav tm="0">
                                          <p:val>
                                            <p:fltVal val="0"/>
                                          </p:val>
                                        </p:tav>
                                        <p:tav tm="100000">
                                          <p:val>
                                            <p:strVal val="#ppt_h"/>
                                          </p:val>
                                        </p:tav>
                                      </p:tavLst>
                                    </p:anim>
                                    <p:animEffect transition="in" filter="fade">
                                      <p:cBhvr>
                                        <p:cTn id="42"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OleChart spid="3" grpId="0"/>
      <p:bldP spid="18439" grpId="0"/>
      <p:bldP spid="18440" grpId="0"/>
      <p:bldP spid="18441" grpId="0"/>
      <p:bldP spid="18442" grpId="0"/>
      <p:bldP spid="18443" grpId="0"/>
      <p:bldP spid="184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DB81B2-C463-9141-A591-5842B18B79C8}"/>
              </a:ext>
            </a:extLst>
          </p:cNvPr>
          <p:cNvSpPr>
            <a:spLocks noGrp="1"/>
          </p:cNvSpPr>
          <p:nvPr>
            <p:ph type="title"/>
          </p:nvPr>
        </p:nvSpPr>
        <p:spPr>
          <a:xfrm>
            <a:off x="6094105" y="802955"/>
            <a:ext cx="4977976" cy="1454051"/>
          </a:xfrm>
        </p:spPr>
        <p:txBody>
          <a:bodyPr>
            <a:normAutofit/>
          </a:bodyPr>
          <a:lstStyle/>
          <a:p>
            <a:r>
              <a:rPr lang="en-US">
                <a:solidFill>
                  <a:srgbClr val="000000"/>
                </a:solidFill>
              </a:rPr>
              <a:t>Keys to Handing your Money</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oney">
            <a:extLst>
              <a:ext uri="{FF2B5EF4-FFF2-40B4-BE49-F238E27FC236}">
                <a16:creationId xmlns:a16="http://schemas.microsoft.com/office/drawing/2014/main" id="{B408146C-2BAE-4A47-87DE-CF7750E2EF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5D5879FB-3C6C-CD4A-9AF9-5D6FB4E2509F}"/>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Never lose money</a:t>
            </a:r>
          </a:p>
          <a:p>
            <a:r>
              <a:rPr lang="en-US" sz="2000">
                <a:solidFill>
                  <a:srgbClr val="000000"/>
                </a:solidFill>
              </a:rPr>
              <a:t>Stop buying stupid things</a:t>
            </a:r>
          </a:p>
          <a:p>
            <a:r>
              <a:rPr lang="en-US" sz="2000">
                <a:solidFill>
                  <a:srgbClr val="000000"/>
                </a:solidFill>
              </a:rPr>
              <a:t>Only spend money that you have</a:t>
            </a:r>
          </a:p>
          <a:p>
            <a:r>
              <a:rPr lang="en-US" sz="2000">
                <a:solidFill>
                  <a:srgbClr val="000000"/>
                </a:solidFill>
              </a:rPr>
              <a:t>Have a Big Goal – Save 50% of your income</a:t>
            </a:r>
          </a:p>
          <a:p>
            <a:endParaRPr lang="en-US" sz="2000">
              <a:solidFill>
                <a:srgbClr val="000000"/>
              </a:solidFill>
            </a:endParaRPr>
          </a:p>
        </p:txBody>
      </p:sp>
    </p:spTree>
    <p:extLst>
      <p:ext uri="{BB962C8B-B14F-4D97-AF65-F5344CB8AC3E}">
        <p14:creationId xmlns:p14="http://schemas.microsoft.com/office/powerpoint/2010/main" val="339253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5299</Words>
  <Application>Microsoft Macintosh PowerPoint</Application>
  <PresentationFormat>Widescreen</PresentationFormat>
  <Paragraphs>751</Paragraphs>
  <Slides>64</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5" baseType="lpstr">
      <vt:lpstr>Apple Braille</vt:lpstr>
      <vt:lpstr>Arial</vt:lpstr>
      <vt:lpstr>Arial Narrow</vt:lpstr>
      <vt:lpstr>Calibri</vt:lpstr>
      <vt:lpstr>Calibri Light</vt:lpstr>
      <vt:lpstr>Helvetica</vt:lpstr>
      <vt:lpstr>Tahoma</vt:lpstr>
      <vt:lpstr>Times New Roman</vt:lpstr>
      <vt:lpstr>Trebuchet MS</vt:lpstr>
      <vt:lpstr>Office Theme</vt:lpstr>
      <vt:lpstr>Chart</vt:lpstr>
      <vt:lpstr>Fix Your Finances 2020 Quick Review</vt:lpstr>
      <vt:lpstr>Class #1 Building the Defense</vt:lpstr>
      <vt:lpstr>PowerPoint Presentation</vt:lpstr>
      <vt:lpstr>Class #2 The Cash Flow Plan and Emergency Fund</vt:lpstr>
      <vt:lpstr>Did You Know?</vt:lpstr>
      <vt:lpstr> Getting Started </vt:lpstr>
      <vt:lpstr>7 Areas to Free Up Money to Save</vt:lpstr>
      <vt:lpstr>Find Out Where the Money Should Go</vt:lpstr>
      <vt:lpstr>Keys to Handing your Money</vt:lpstr>
      <vt:lpstr>Budgeting Tips</vt:lpstr>
      <vt:lpstr>Gather the Information You Need to Get Started</vt:lpstr>
      <vt:lpstr>Accounts that Need to be Opened</vt:lpstr>
      <vt:lpstr> Account Descriptions</vt:lpstr>
      <vt:lpstr> Account Descriptions</vt:lpstr>
      <vt:lpstr>Steps to Setting Up the Cash Flow Plan</vt:lpstr>
      <vt:lpstr>Class #2 The Emergency Fund</vt:lpstr>
      <vt:lpstr>PowerPoint Presentation</vt:lpstr>
      <vt:lpstr>Benefits of an Emergency Fund</vt:lpstr>
      <vt:lpstr>How Much should you have in an Emergency Fund?</vt:lpstr>
      <vt:lpstr>Recap</vt:lpstr>
      <vt:lpstr>Fix Your Finances 2020</vt:lpstr>
      <vt:lpstr>PowerPoint Presentation</vt:lpstr>
      <vt:lpstr>The seeds you sow today will be your Harvest tomorrow…</vt:lpstr>
      <vt:lpstr>The Theory of Decreasing Responsibility</vt:lpstr>
      <vt:lpstr>Inflation</vt:lpstr>
      <vt:lpstr>Setting Your FIN#</vt:lpstr>
      <vt:lpstr>You need three things to become  Financially independent…….</vt:lpstr>
      <vt:lpstr>Accumulating Your FIN#</vt:lpstr>
      <vt:lpstr>Spending Phase</vt:lpstr>
      <vt:lpstr>Ask Your Rep for a Complimentary Financial Needs Analysis</vt:lpstr>
      <vt:lpstr>Fix Your Finances 2020</vt:lpstr>
      <vt:lpstr>2 Types of Insurance</vt:lpstr>
      <vt:lpstr>Insurance for Income Protection</vt:lpstr>
      <vt:lpstr>Asset or Liability Protection Insurance</vt:lpstr>
      <vt:lpstr>Asset or Liability Protection Insurance</vt:lpstr>
      <vt:lpstr>Income Protection</vt:lpstr>
      <vt:lpstr>PowerPoint Presentation</vt:lpstr>
      <vt:lpstr>What is Life Insurance For?</vt:lpstr>
      <vt:lpstr>Should You have Life Insurance Outside of Work?</vt:lpstr>
      <vt:lpstr>2 Types of Life Insurance</vt:lpstr>
      <vt:lpstr>PowerPoint Presentation</vt:lpstr>
      <vt:lpstr> How Much Coverage Do I Need?</vt:lpstr>
      <vt:lpstr>How Much Coverage Do I Need?</vt:lpstr>
      <vt:lpstr>Coverage Needed Invested at 8% for 30 Years</vt:lpstr>
      <vt:lpstr> How much does Term Life Income Protection Cost? </vt:lpstr>
      <vt:lpstr>Smart Tips on Buying Insurance</vt:lpstr>
      <vt:lpstr>Recap</vt:lpstr>
      <vt:lpstr>Fix Your Finances 2020</vt:lpstr>
      <vt:lpstr>High Consumer Debt- Bad Debt</vt:lpstr>
      <vt:lpstr>The Bad News About Compounding- Lets Fix It</vt:lpstr>
      <vt:lpstr>What is Bad Debt</vt:lpstr>
      <vt:lpstr>What is Good Debt?</vt:lpstr>
      <vt:lpstr>Getting Started Eliminating Bad Debt</vt:lpstr>
      <vt:lpstr>Fix The Foundation</vt:lpstr>
      <vt:lpstr>Solution #1:Implement Debt Stacking</vt:lpstr>
      <vt:lpstr>Revolving Debt vs. Fixed Debt</vt:lpstr>
      <vt:lpstr>The Debt Stacking Concept*</vt:lpstr>
      <vt:lpstr>The Debt Stacking Concept</vt:lpstr>
      <vt:lpstr>Solution #2 Debt Consolidation</vt:lpstr>
      <vt:lpstr>Avoid These Common Credit Mistakes</vt:lpstr>
      <vt:lpstr>Recap</vt:lpstr>
      <vt:lpstr>  Next Week Begins  “Creating the Offense”  </vt:lpstr>
      <vt:lpstr>Thank You for Attending  </vt:lpstr>
      <vt:lpstr>Do you need a work from home solution to earn extra Income?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 Your Finances 2020 Quick Review</dc:title>
  <dc:creator>roy matlock</dc:creator>
  <cp:lastModifiedBy>roy matlock</cp:lastModifiedBy>
  <cp:revision>4</cp:revision>
  <dcterms:created xsi:type="dcterms:W3CDTF">2020-05-18T14:40:30Z</dcterms:created>
  <dcterms:modified xsi:type="dcterms:W3CDTF">2020-05-18T15:20:38Z</dcterms:modified>
</cp:coreProperties>
</file>