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5"/>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408" r:id="rId34"/>
    <p:sldId id="409"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 id="304" r:id="rId52"/>
    <p:sldId id="305" r:id="rId53"/>
    <p:sldId id="306" r:id="rId54"/>
  </p:sldIdLst>
  <p:sldSz cx="12192000" cy="6858000"/>
  <p:notesSz cx="6858000" cy="9144000"/>
  <p:defaultText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97"/>
  </p:normalViewPr>
  <p:slideViewPr>
    <p:cSldViewPr snapToGrid="0" snapToObjects="1">
      <p:cViewPr varScale="1">
        <p:scale>
          <a:sx n="128" d="100"/>
          <a:sy n="128" d="100"/>
        </p:scale>
        <p:origin x="480" y="176"/>
      </p:cViewPr>
      <p:guideLst/>
    </p:cSldViewPr>
  </p:slideViewPr>
  <p:notesTextViewPr>
    <p:cViewPr>
      <p:scale>
        <a:sx n="1" d="1"/>
        <a:sy n="1" d="1"/>
      </p:scale>
      <p:origin x="0" y="0"/>
    </p:cViewPr>
  </p:notesTextViewPr>
  <p:sorterViewPr>
    <p:cViewPr>
      <p:scale>
        <a:sx n="167" d="100"/>
        <a:sy n="167"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uFillTx/>
              </a:defRPr>
            </a:lvl1pPr>
          </a:lstStyle>
          <a:p>
            <a:endParaRPr lang="en-US">
              <a:uFillTx/>
            </a:endParaRP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uFillTx/>
              </a:defRPr>
            </a:lvl1pPr>
          </a:lstStyle>
          <a:p>
            <a:fld id="{840CFF5A-41D4-E54B-BF08-757068137E12}" type="datetimeFigureOut">
              <a:rPr lang="en-US" smtClean="0">
                <a:uFillTx/>
              </a:rPr>
              <a:t>4/24/20</a:t>
            </a:fld>
            <a:endParaRPr lang="en-US">
              <a:uFillTx/>
            </a:endParaRP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srgbClr val="000000"/>
            </a:solidFill>
          </a:ln>
        </p:spPr>
        <p:txBody>
          <a:bodyPr vert="horz" lIns="91440" tIns="45720" rIns="91440" bIns="45720" rtlCol="0" anchor="ctr"/>
          <a:lstStyle/>
          <a:p>
            <a:endParaRPr lang="en-US">
              <a:uFillTx/>
            </a:endParaRP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uFillTx/>
              </a:defRPr>
            </a:lvl1pPr>
          </a:lstStyle>
          <a:p>
            <a:endParaRPr lang="en-US">
              <a:uFillTx/>
            </a:endParaRP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uFillTx/>
              </a:defRPr>
            </a:lvl1pPr>
          </a:lstStyle>
          <a:p>
            <a:fld id="{0DE6DA5B-5253-CD48-B172-B4925E96716A}" type="slidenum">
              <a:rPr lang="en-US" smtClean="0">
                <a:uFillTx/>
              </a:rPr>
              <a:t>‹#›</a:t>
            </a:fld>
            <a:endParaRPr lang="en-US">
              <a:uFillTx/>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uFillTx/>
        <a:latin typeface="+mn-lt"/>
        <a:ea typeface="+mn-ea"/>
        <a:cs typeface="+mn-cs"/>
      </a:defRPr>
    </a:lvl1pPr>
    <a:lvl2pPr marL="457200" algn="l" defTabSz="914400" rtl="0" eaLnBrk="1" latinLnBrk="0" hangingPunct="1">
      <a:defRPr sz="1200" kern="1200">
        <a:solidFill>
          <a:schemeClr val="tx1"/>
        </a:solidFill>
        <a:uFillTx/>
        <a:latin typeface="+mn-lt"/>
        <a:ea typeface="+mn-ea"/>
        <a:cs typeface="+mn-cs"/>
      </a:defRPr>
    </a:lvl2pPr>
    <a:lvl3pPr marL="914400" algn="l" defTabSz="914400" rtl="0" eaLnBrk="1" latinLnBrk="0" hangingPunct="1">
      <a:defRPr sz="1200" kern="1200">
        <a:solidFill>
          <a:schemeClr val="tx1"/>
        </a:solidFill>
        <a:uFillTx/>
        <a:latin typeface="+mn-lt"/>
        <a:ea typeface="+mn-ea"/>
        <a:cs typeface="+mn-cs"/>
      </a:defRPr>
    </a:lvl3pPr>
    <a:lvl4pPr marL="1371600" algn="l" defTabSz="914400" rtl="0" eaLnBrk="1" latinLnBrk="0" hangingPunct="1">
      <a:defRPr sz="1200" kern="1200">
        <a:solidFill>
          <a:schemeClr val="tx1"/>
        </a:solidFill>
        <a:uFillTx/>
        <a:latin typeface="+mn-lt"/>
        <a:ea typeface="+mn-ea"/>
        <a:cs typeface="+mn-cs"/>
      </a:defRPr>
    </a:lvl4pPr>
    <a:lvl5pPr marL="1828800" algn="l" defTabSz="914400" rtl="0" eaLnBrk="1" latinLnBrk="0" hangingPunct="1">
      <a:defRPr sz="1200" kern="1200">
        <a:solidFill>
          <a:schemeClr val="tx1"/>
        </a:solidFill>
        <a:uFillTx/>
        <a:latin typeface="+mn-lt"/>
        <a:ea typeface="+mn-ea"/>
        <a:cs typeface="+mn-cs"/>
      </a:defRPr>
    </a:lvl5pPr>
    <a:lvl6pPr marL="2286000" algn="l" defTabSz="914400" rtl="0" eaLnBrk="1" latinLnBrk="0" hangingPunct="1">
      <a:defRPr sz="1200" kern="1200">
        <a:solidFill>
          <a:schemeClr val="tx1"/>
        </a:solidFill>
        <a:uFillTx/>
        <a:latin typeface="+mn-lt"/>
        <a:ea typeface="+mn-ea"/>
        <a:cs typeface="+mn-cs"/>
      </a:defRPr>
    </a:lvl6pPr>
    <a:lvl7pPr marL="2743200" algn="l" defTabSz="914400" rtl="0" eaLnBrk="1" latinLnBrk="0" hangingPunct="1">
      <a:defRPr sz="1200" kern="1200">
        <a:solidFill>
          <a:schemeClr val="tx1"/>
        </a:solidFill>
        <a:uFillTx/>
        <a:latin typeface="+mn-lt"/>
        <a:ea typeface="+mn-ea"/>
        <a:cs typeface="+mn-cs"/>
      </a:defRPr>
    </a:lvl7pPr>
    <a:lvl8pPr marL="3200400" algn="l" defTabSz="914400" rtl="0" eaLnBrk="1" latinLnBrk="0" hangingPunct="1">
      <a:defRPr sz="1200" kern="1200">
        <a:solidFill>
          <a:schemeClr val="tx1"/>
        </a:solidFill>
        <a:uFillTx/>
        <a:latin typeface="+mn-lt"/>
        <a:ea typeface="+mn-ea"/>
        <a:cs typeface="+mn-cs"/>
      </a:defRPr>
    </a:lvl8pPr>
    <a:lvl9pPr marL="3657600" algn="l" defTabSz="914400" rtl="0" eaLnBrk="1" latinLnBrk="0" hangingPunct="1">
      <a:defRPr sz="1200" kern="1200">
        <a:solidFill>
          <a:schemeClr val="tx1"/>
        </a:solidFill>
        <a:uFillTx/>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uFillTx/>
            </a:endParaRPr>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F341A300-6A3D-B04A-A807-E5A35F39BB40}" type="slidenum">
              <a:rPr lang="en-US" smtClean="0">
                <a:uFillTx/>
              </a:rPr>
              <a:t>2</a:t>
            </a:fld>
            <a:endParaRPr lang="en-US">
              <a:uFillTx/>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Shape 562"/>
        <p:cNvGrpSpPr/>
        <p:nvPr/>
      </p:nvGrpSpPr>
      <p:grpSpPr>
        <a:xfrm>
          <a:off x="0" y="0"/>
          <a:ext cx="0" cy="0"/>
          <a:chOff x="0" y="0"/>
          <a:chExt cx="0" cy="0"/>
        </a:xfrm>
      </p:grpSpPr>
      <p:sp>
        <p:nvSpPr>
          <p:cNvPr id="563" name="Google Shape;563;g732f2c0160_0_343: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564" name="Google Shape;564;g732f2c0160_0_3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sp>
        <p:nvSpPr>
          <p:cNvPr id="535" name="Google Shape;535;g732f2c0160_0_63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536" name="Google Shape;536;g732f2c0160_0_6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Shape 549"/>
        <p:cNvGrpSpPr/>
        <p:nvPr/>
      </p:nvGrpSpPr>
      <p:grpSpPr>
        <a:xfrm>
          <a:off x="0" y="0"/>
          <a:ext cx="0" cy="0"/>
          <a:chOff x="0" y="0"/>
          <a:chExt cx="0" cy="0"/>
        </a:xfrm>
      </p:grpSpPr>
      <p:sp>
        <p:nvSpPr>
          <p:cNvPr id="550" name="Google Shape;550;g732f2c0160_0_3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551" name="Google Shape;551;g732f2c0160_0_3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Shape 602"/>
        <p:cNvGrpSpPr/>
        <p:nvPr/>
      </p:nvGrpSpPr>
      <p:grpSpPr>
        <a:xfrm>
          <a:off x="0" y="0"/>
          <a:ext cx="0" cy="0"/>
          <a:chOff x="0" y="0"/>
          <a:chExt cx="0" cy="0"/>
        </a:xfrm>
      </p:grpSpPr>
      <p:sp>
        <p:nvSpPr>
          <p:cNvPr id="603" name="Google Shape;603;g732f2c0160_0_4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04" name="Google Shape;604;g732f2c0160_0_4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Shape 682"/>
        <p:cNvGrpSpPr/>
        <p:nvPr/>
      </p:nvGrpSpPr>
      <p:grpSpPr>
        <a:xfrm>
          <a:off x="0" y="0"/>
          <a:ext cx="0" cy="0"/>
          <a:chOff x="0" y="0"/>
          <a:chExt cx="0" cy="0"/>
        </a:xfrm>
      </p:grpSpPr>
      <p:sp>
        <p:nvSpPr>
          <p:cNvPr id="683" name="Google Shape;683;g732f2c0160_13_101: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84" name="Google Shape;684;g732f2c0160_13_101:notes"/>
          <p:cNvSpPr txBox="1">
            <a:spLocks noGrp="1"/>
          </p:cNvSpPr>
          <p:nvPr>
            <p:ph type="body" idx="1"/>
          </p:nvPr>
        </p:nvSpPr>
        <p:spPr>
          <a:xfrm>
            <a:off x="513176" y="5723176"/>
            <a:ext cx="4100755" cy="5994727"/>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sz="1100">
              <a:uFillTx/>
            </a:endParaRPr>
          </a:p>
        </p:txBody>
      </p:sp>
      <p:sp>
        <p:nvSpPr>
          <p:cNvPr id="685" name="Google Shape;685;g732f2c0160_13_10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fld id="{00000000-1234-1234-1234-123412341234}" type="slidenum">
              <a:rPr kumimoji="0" lang="en" sz="1200" b="0" i="0" u="none" strike="noStrike" kern="0" cap="none" spc="0" normalizeH="0" baseline="0" noProof="0">
                <a:ln>
                  <a:noFill/>
                </a:ln>
                <a:solidFill>
                  <a:srgbClr val="000000"/>
                </a:solidFill>
                <a:effectLst/>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t>23</a:t>
            </a:fld>
            <a:endParaRPr kumimoji="0" sz="1200" b="0" i="0" u="none" strike="noStrike" kern="0" cap="none" spc="0" normalizeH="0" baseline="0" noProof="0">
              <a:ln>
                <a:noFill/>
              </a:ln>
              <a:solidFill>
                <a:srgbClr val="000000"/>
              </a:solidFill>
              <a:effectLst/>
              <a:uFillTx/>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sp>
        <p:nvSpPr>
          <p:cNvPr id="701" name="Google Shape;701;g732f2c0160_13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702" name="Google Shape;702;g732f2c0160_13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Shape 719"/>
        <p:cNvGrpSpPr/>
        <p:nvPr/>
      </p:nvGrpSpPr>
      <p:grpSpPr>
        <a:xfrm>
          <a:off x="0" y="0"/>
          <a:ext cx="0" cy="0"/>
          <a:chOff x="0" y="0"/>
          <a:chExt cx="0" cy="0"/>
        </a:xfrm>
      </p:grpSpPr>
      <p:sp>
        <p:nvSpPr>
          <p:cNvPr id="720" name="Google Shape;720;g732f2c0160_13_1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721" name="Google Shape;721;g732f2c0160_13_1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uFillTx/>
            </a:endParaRPr>
          </a:p>
        </p:txBody>
      </p:sp>
      <p:sp>
        <p:nvSpPr>
          <p:cNvPr id="722" name="Google Shape;722;g732f2c0160_13_13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fld id="{00000000-1234-1234-1234-123412341234}" type="slidenum">
              <a:rPr kumimoji="0" lang="en" sz="1200" b="0" i="0" u="none" strike="noStrike" kern="0" cap="none" spc="0" normalizeH="0" baseline="0" noProof="0">
                <a:ln>
                  <a:noFill/>
                </a:ln>
                <a:solidFill>
                  <a:srgbClr val="000000"/>
                </a:solidFill>
                <a:effectLst/>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t>25</a:t>
            </a:fld>
            <a:endParaRPr kumimoji="0" sz="1200" b="0" i="0" u="none" strike="noStrike" kern="0" cap="none" spc="0" normalizeH="0" baseline="0" noProof="0">
              <a:ln>
                <a:noFill/>
              </a:ln>
              <a:solidFill>
                <a:srgbClr val="000000"/>
              </a:solidFill>
              <a:effectLst/>
              <a:uFillTx/>
              <a:latin typeface="Calibri"/>
              <a:ea typeface="Calibri"/>
              <a:cs typeface="Calibri"/>
              <a:sym typeface="Calibri"/>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Shape 1007"/>
        <p:cNvGrpSpPr/>
        <p:nvPr/>
      </p:nvGrpSpPr>
      <p:grpSpPr>
        <a:xfrm>
          <a:off x="0" y="0"/>
          <a:ext cx="0" cy="0"/>
          <a:chOff x="0" y="0"/>
          <a:chExt cx="0" cy="0"/>
        </a:xfrm>
      </p:grpSpPr>
      <p:sp>
        <p:nvSpPr>
          <p:cNvPr id="1008" name="Google Shape;1008;g732f2c0160_13_592: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09" name="Google Shape;1009;g732f2c0160_13_5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uFillTx/>
            </a:endParaRPr>
          </a:p>
        </p:txBody>
      </p:sp>
      <p:sp>
        <p:nvSpPr>
          <p:cNvPr id="1010" name="Google Shape;1010;g732f2c0160_13_59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fld id="{00000000-1234-1234-1234-123412341234}" type="slidenum">
              <a:rPr kumimoji="0" lang="en" sz="1200" b="0" i="0" u="none" strike="noStrike" kern="0" cap="none" spc="0" normalizeH="0" baseline="0" noProof="0">
                <a:ln>
                  <a:noFill/>
                </a:ln>
                <a:solidFill>
                  <a:srgbClr val="000000"/>
                </a:solidFill>
                <a:effectLst/>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t>26</a:t>
            </a:fld>
            <a:endParaRPr kumimoji="0" sz="1200" b="0" i="0" u="none" strike="noStrike" kern="0" cap="none" spc="0" normalizeH="0" baseline="0" noProof="0">
              <a:ln>
                <a:noFill/>
              </a:ln>
              <a:solidFill>
                <a:srgbClr val="000000"/>
              </a:solidFill>
              <a:effectLst/>
              <a:uFillTx/>
              <a:latin typeface="Calibri"/>
              <a:ea typeface="Calibri"/>
              <a:cs typeface="Calibri"/>
              <a:sym typeface="Calibri"/>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g732f2c0160_13_654:notes"/>
          <p:cNvSpPr>
            <a:spLocks noGrp="1" noRot="1" noChangeAspect="1"/>
          </p:cNvSpPr>
          <p:nvPr>
            <p:ph type="sldImg" idx="2"/>
          </p:nvPr>
        </p:nvSpPr>
        <p:spPr>
          <a:xfrm>
            <a:off x="381000" y="687388"/>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9" name="Google Shape;1049;g732f2c0160_13_65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uFillTx/>
            </a:endParaRPr>
          </a:p>
        </p:txBody>
      </p:sp>
      <p:sp>
        <p:nvSpPr>
          <p:cNvPr id="1050" name="Google Shape;1050;g732f2c0160_13_654: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fld id="{00000000-1234-1234-1234-123412341234}" type="slidenum">
              <a:rPr kumimoji="0" lang="en" sz="1200" b="0" i="0" u="none" strike="noStrike" kern="0" cap="none" spc="0" normalizeH="0" baseline="0" noProof="0">
                <a:ln>
                  <a:noFill/>
                </a:ln>
                <a:solidFill>
                  <a:srgbClr val="000000"/>
                </a:solidFill>
                <a:effectLst/>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t>27</a:t>
            </a:fld>
            <a:endParaRPr kumimoji="0" sz="1200" b="0" i="0" u="none" strike="noStrike" kern="0" cap="none" spc="0" normalizeH="0" baseline="0" noProof="0">
              <a:ln>
                <a:noFill/>
              </a:ln>
              <a:solidFill>
                <a:srgbClr val="000000"/>
              </a:solidFill>
              <a:effectLst/>
              <a:uFillTx/>
              <a:latin typeface="Calibri"/>
              <a:ea typeface="Calibri"/>
              <a:cs typeface="Calibri"/>
              <a:sym typeface="Calibri"/>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Shape 1197"/>
        <p:cNvGrpSpPr/>
        <p:nvPr/>
      </p:nvGrpSpPr>
      <p:grpSpPr>
        <a:xfrm>
          <a:off x="0" y="0"/>
          <a:ext cx="0" cy="0"/>
          <a:chOff x="0" y="0"/>
          <a:chExt cx="0" cy="0"/>
        </a:xfrm>
      </p:grpSpPr>
      <p:sp>
        <p:nvSpPr>
          <p:cNvPr id="1198" name="Google Shape;1198;g732f2c0160_13_8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1199" name="Google Shape;1199;g732f2c0160_13_8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uFillTx/>
            </a:endParaRPr>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F341A300-6A3D-B04A-A807-E5A35F39BB40}" type="slidenum">
              <a:rPr lang="en-US" smtClean="0">
                <a:uFillTx/>
              </a:rPr>
              <a:t>3</a:t>
            </a:fld>
            <a:endParaRPr lang="en-US">
              <a:uFillTx/>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Shape 1240"/>
        <p:cNvGrpSpPr/>
        <p:nvPr/>
      </p:nvGrpSpPr>
      <p:grpSpPr>
        <a:xfrm>
          <a:off x="0" y="0"/>
          <a:ext cx="0" cy="0"/>
          <a:chOff x="0" y="0"/>
          <a:chExt cx="0" cy="0"/>
        </a:xfrm>
      </p:grpSpPr>
      <p:sp>
        <p:nvSpPr>
          <p:cNvPr id="1241" name="Google Shape;1241;g732f2c0160_13_8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1242" name="Google Shape;1242;g732f2c0160_13_8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Shape 1290"/>
        <p:cNvGrpSpPr/>
        <p:nvPr/>
      </p:nvGrpSpPr>
      <p:grpSpPr>
        <a:xfrm>
          <a:off x="0" y="0"/>
          <a:ext cx="0" cy="0"/>
          <a:chOff x="0" y="0"/>
          <a:chExt cx="0" cy="0"/>
        </a:xfrm>
      </p:grpSpPr>
      <p:sp>
        <p:nvSpPr>
          <p:cNvPr id="1291" name="Google Shape;1291;g732f2c0160_13_9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1292" name="Google Shape;1292;g732f2c0160_13_9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Shape 1308"/>
        <p:cNvGrpSpPr/>
        <p:nvPr/>
      </p:nvGrpSpPr>
      <p:grpSpPr>
        <a:xfrm>
          <a:off x="0" y="0"/>
          <a:ext cx="0" cy="0"/>
          <a:chOff x="0" y="0"/>
          <a:chExt cx="0" cy="0"/>
        </a:xfrm>
      </p:grpSpPr>
      <p:sp>
        <p:nvSpPr>
          <p:cNvPr id="1309" name="Google Shape;1309;g732f2c0160_13_9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310" name="Google Shape;1310;g732f2c0160_13_9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98450" algn="l" rtl="0">
              <a:lnSpc>
                <a:spcPct val="100000"/>
              </a:lnSpc>
              <a:spcBef>
                <a:spcPts val="0"/>
              </a:spcBef>
              <a:spcAft>
                <a:spcPts val="0"/>
              </a:spcAft>
              <a:buSzPts val="1100"/>
              <a:buChar char="●"/>
            </a:pPr>
            <a:r>
              <a:rPr lang="en">
                <a:uFillTx/>
                <a:latin typeface="Trebuchet MS"/>
                <a:ea typeface="Trebuchet MS"/>
                <a:cs typeface="Trebuchet MS"/>
                <a:sym typeface="Trebuchet MS"/>
              </a:rPr>
              <a:t>Professional money managers invest the “pool” for you, keeping the investments under constant supervision. The money managers use their knowledge of securities and changing market conditions to invest the pooled assets in many different companies within a variety of industries.</a:t>
            </a:r>
            <a:endParaRPr>
              <a:uFillTx/>
              <a:latin typeface="Trebuchet MS"/>
              <a:ea typeface="Trebuchet MS"/>
              <a:cs typeface="Trebuchet MS"/>
              <a:sym typeface="Trebuchet MS"/>
            </a:endParaRPr>
          </a:p>
        </p:txBody>
      </p:sp>
      <p:sp>
        <p:nvSpPr>
          <p:cNvPr id="1311" name="Google Shape;1311;g732f2c0160_13_936:notes"/>
          <p:cNvSpPr txBox="1">
            <a:spLocks/>
          </p:cNvSpPr>
          <p:nvPr/>
        </p:nvSpPr>
        <p:spPr>
          <a:xfrm>
            <a:off x="3971925" y="8829675"/>
            <a:ext cx="3036888" cy="465138"/>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fld id="{00000000-1234-1234-1234-123412341234}" type="slidenum">
              <a:rPr kumimoji="0" lang="en" sz="1200" b="0" i="0" u="none" strike="noStrike" kern="0" cap="none" spc="0" normalizeH="0" baseline="0" noProof="0">
                <a:ln>
                  <a:noFill/>
                </a:ln>
                <a:solidFill>
                  <a:srgbClr val="000000"/>
                </a:solidFill>
                <a:effectLst/>
                <a:uFillTx/>
                <a:latin typeface="Trebuchet MS"/>
                <a:ea typeface="Trebuchet MS"/>
                <a:cs typeface="Trebuchet MS"/>
                <a:sym typeface="Trebuchet MS"/>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t>32</a:t>
            </a:fld>
            <a:endParaRPr kumimoji="0" sz="1200" b="0" i="0" u="none" strike="noStrike" kern="0" cap="none" spc="0" normalizeH="0" baseline="0" noProof="0">
              <a:ln>
                <a:noFill/>
              </a:ln>
              <a:solidFill>
                <a:srgbClr val="000000"/>
              </a:solidFill>
              <a:effectLst/>
              <a:uFillTx/>
              <a:latin typeface="Trebuchet MS"/>
              <a:ea typeface="Trebuchet MS"/>
              <a:cs typeface="Trebuchet MS"/>
              <a:sym typeface="Trebuchet M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9458"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r>
              <a:rPr lang="en-US" altLang="en-US">
                <a:latin typeface="Trebuchet MS" charset="0"/>
                <a:ea typeface="ＭＳ Ｐゴシック" charset="-128"/>
                <a:cs typeface="Arial Unicode MS" charset="0"/>
              </a:rPr>
              <a:t>According to the Theory of Decreasing Responsibility, your need for life insurance peaks along with your family responsibilities. When you</a:t>
            </a:r>
            <a:r>
              <a:rPr lang="ja-JP" altLang="en-US">
                <a:latin typeface="Trebuchet MS" charset="0"/>
                <a:ea typeface="ＭＳ Ｐゴシック" charset="-128"/>
                <a:cs typeface="Arial Unicode MS" charset="0"/>
              </a:rPr>
              <a:t>’</a:t>
            </a:r>
            <a:r>
              <a:rPr lang="en-US" altLang="ja-JP">
                <a:latin typeface="Trebuchet MS" charset="0"/>
                <a:ea typeface="ＭＳ Ｐゴシック" charset="-128"/>
                <a:cs typeface="Arial Unicode MS" charset="0"/>
              </a:rPr>
              <a:t>re young, you buy low-cost death protection, term insurance, enough to protect the loss of your earning power, and put the maximum amount you can afford into a promising investment program. When you</a:t>
            </a:r>
            <a:r>
              <a:rPr lang="ja-JP" altLang="en-US">
                <a:latin typeface="Trebuchet MS" charset="0"/>
                <a:ea typeface="ＭＳ Ｐゴシック" charset="-128"/>
                <a:cs typeface="Arial Unicode MS" charset="0"/>
              </a:rPr>
              <a:t>’</a:t>
            </a:r>
            <a:r>
              <a:rPr lang="en-US" altLang="ja-JP">
                <a:latin typeface="Trebuchet MS" charset="0"/>
                <a:ea typeface="ＭＳ Ｐゴシック" charset="-128"/>
                <a:cs typeface="Arial Unicode MS" charset="0"/>
              </a:rPr>
              <a:t>re older, you may have much less need for insurance coverage. If you</a:t>
            </a:r>
            <a:r>
              <a:rPr lang="ja-JP" altLang="en-US">
                <a:latin typeface="Trebuchet MS" charset="0"/>
                <a:ea typeface="ＭＳ Ｐゴシック" charset="-128"/>
                <a:cs typeface="Arial Unicode MS" charset="0"/>
              </a:rPr>
              <a:t>’</a:t>
            </a:r>
            <a:r>
              <a:rPr lang="en-US" altLang="ja-JP">
                <a:latin typeface="Trebuchet MS" charset="0"/>
                <a:ea typeface="ＭＳ Ｐゴシック" charset="-128"/>
                <a:cs typeface="Arial Unicode MS" charset="0"/>
              </a:rPr>
              <a:t>ve saved and invested wisely you should have a significant amount of accumulated cash. You</a:t>
            </a:r>
            <a:r>
              <a:rPr lang="ja-JP" altLang="en-US">
                <a:latin typeface="Trebuchet MS" charset="0"/>
                <a:ea typeface="ＭＳ Ｐゴシック" charset="-128"/>
                <a:cs typeface="Arial Unicode MS" charset="0"/>
              </a:rPr>
              <a:t>’</a:t>
            </a:r>
            <a:r>
              <a:rPr lang="en-US" altLang="ja-JP">
                <a:latin typeface="Trebuchet MS" charset="0"/>
                <a:ea typeface="ＭＳ Ｐゴシック" charset="-128"/>
                <a:cs typeface="Arial Unicode MS" charset="0"/>
              </a:rPr>
              <a:t>ve become </a:t>
            </a:r>
            <a:r>
              <a:rPr lang="ja-JP" altLang="en-US">
                <a:latin typeface="Trebuchet MS" charset="0"/>
                <a:ea typeface="ＭＳ Ｐゴシック" charset="-128"/>
                <a:cs typeface="Arial Unicode MS" charset="0"/>
              </a:rPr>
              <a:t>“</a:t>
            </a:r>
            <a:r>
              <a:rPr lang="en-US" altLang="ja-JP">
                <a:latin typeface="Trebuchet MS" charset="0"/>
                <a:ea typeface="ＭＳ Ｐゴシック" charset="-128"/>
                <a:cs typeface="Arial Unicode MS" charset="0"/>
              </a:rPr>
              <a:t>self-insured</a:t>
            </a:r>
            <a:r>
              <a:rPr lang="ja-JP" altLang="en-US">
                <a:latin typeface="Trebuchet MS" charset="0"/>
                <a:ea typeface="ＭＳ Ｐゴシック" charset="-128"/>
                <a:cs typeface="Arial Unicode MS" charset="0"/>
              </a:rPr>
              <a:t>”</a:t>
            </a:r>
            <a:r>
              <a:rPr lang="en-US" altLang="ja-JP">
                <a:latin typeface="Trebuchet MS" charset="0"/>
                <a:ea typeface="ＭＳ Ｐゴシック" charset="-128"/>
                <a:cs typeface="Arial Unicode MS" charset="0"/>
              </a:rPr>
              <a:t> and eliminated your need for life insurance. </a:t>
            </a:r>
          </a:p>
          <a:p>
            <a:pPr eaLnBrk="1" hangingPunct="1">
              <a:spcBef>
                <a:spcPct val="0"/>
              </a:spcBef>
            </a:pPr>
            <a:endParaRPr lang="en-US" altLang="en-US">
              <a:latin typeface="Trebuchet MS" charset="0"/>
              <a:ea typeface="ＭＳ Ｐゴシック" charset="-128"/>
              <a:cs typeface="Arial Unicode MS" charset="0"/>
            </a:endParaRPr>
          </a:p>
        </p:txBody>
      </p:sp>
      <p:sp>
        <p:nvSpPr>
          <p:cNvPr id="19459"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rebuchet MS" charset="0"/>
                <a:ea typeface="ＭＳ Ｐゴシック" charset="-128"/>
                <a:cs typeface="Arial Unicode MS" charset="0"/>
              </a:defRPr>
            </a:lvl1pPr>
            <a:lvl2pPr marL="742950" indent="-285750">
              <a:spcBef>
                <a:spcPct val="30000"/>
              </a:spcBef>
              <a:defRPr sz="1200">
                <a:solidFill>
                  <a:schemeClr val="tx1"/>
                </a:solidFill>
                <a:latin typeface="Trebuchet MS" charset="0"/>
                <a:ea typeface="Arial Unicode MS" charset="0"/>
                <a:cs typeface="Arial Unicode MS" charset="0"/>
              </a:defRPr>
            </a:lvl2pPr>
            <a:lvl3pPr marL="1143000" indent="-228600">
              <a:spcBef>
                <a:spcPct val="30000"/>
              </a:spcBef>
              <a:defRPr sz="1200">
                <a:solidFill>
                  <a:schemeClr val="tx1"/>
                </a:solidFill>
                <a:latin typeface="Trebuchet MS" charset="0"/>
                <a:ea typeface="Arial Unicode MS" charset="0"/>
                <a:cs typeface="Arial Unicode MS" charset="0"/>
              </a:defRPr>
            </a:lvl3pPr>
            <a:lvl4pPr marL="1600200" indent="-228600">
              <a:spcBef>
                <a:spcPct val="30000"/>
              </a:spcBef>
              <a:defRPr sz="1200">
                <a:solidFill>
                  <a:schemeClr val="tx1"/>
                </a:solidFill>
                <a:latin typeface="Trebuchet MS" charset="0"/>
                <a:ea typeface="Arial Unicode MS" charset="0"/>
                <a:cs typeface="Arial Unicode MS" charset="0"/>
              </a:defRPr>
            </a:lvl4pPr>
            <a:lvl5pPr marL="2057400" indent="-228600">
              <a:spcBef>
                <a:spcPct val="30000"/>
              </a:spcBef>
              <a:defRPr sz="1200">
                <a:solidFill>
                  <a:schemeClr val="tx1"/>
                </a:solidFill>
                <a:latin typeface="Trebuchet MS" charset="0"/>
                <a:ea typeface="Arial Unicode MS" charset="0"/>
                <a:cs typeface="Arial Unicode MS" charset="0"/>
              </a:defRPr>
            </a:lvl5pPr>
            <a:lvl6pPr marL="2514600" indent="-228600" eaLnBrk="0" fontAlgn="base" hangingPunct="0">
              <a:spcBef>
                <a:spcPct val="30000"/>
              </a:spcBef>
              <a:spcAft>
                <a:spcPct val="0"/>
              </a:spcAft>
              <a:defRPr sz="1200">
                <a:solidFill>
                  <a:schemeClr val="tx1"/>
                </a:solidFill>
                <a:latin typeface="Trebuchet MS" charset="0"/>
                <a:ea typeface="Arial Unicode MS" charset="0"/>
                <a:cs typeface="Arial Unicode MS" charset="0"/>
              </a:defRPr>
            </a:lvl6pPr>
            <a:lvl7pPr marL="2971800" indent="-228600" eaLnBrk="0" fontAlgn="base" hangingPunct="0">
              <a:spcBef>
                <a:spcPct val="30000"/>
              </a:spcBef>
              <a:spcAft>
                <a:spcPct val="0"/>
              </a:spcAft>
              <a:defRPr sz="1200">
                <a:solidFill>
                  <a:schemeClr val="tx1"/>
                </a:solidFill>
                <a:latin typeface="Trebuchet MS" charset="0"/>
                <a:ea typeface="Arial Unicode MS" charset="0"/>
                <a:cs typeface="Arial Unicode MS" charset="0"/>
              </a:defRPr>
            </a:lvl7pPr>
            <a:lvl8pPr marL="3429000" indent="-228600" eaLnBrk="0" fontAlgn="base" hangingPunct="0">
              <a:spcBef>
                <a:spcPct val="30000"/>
              </a:spcBef>
              <a:spcAft>
                <a:spcPct val="0"/>
              </a:spcAft>
              <a:defRPr sz="1200">
                <a:solidFill>
                  <a:schemeClr val="tx1"/>
                </a:solidFill>
                <a:latin typeface="Trebuchet MS" charset="0"/>
                <a:ea typeface="Arial Unicode MS" charset="0"/>
                <a:cs typeface="Arial Unicode MS" charset="0"/>
              </a:defRPr>
            </a:lvl8pPr>
            <a:lvl9pPr marL="3886200" indent="-228600" eaLnBrk="0" fontAlgn="base" hangingPunct="0">
              <a:spcBef>
                <a:spcPct val="30000"/>
              </a:spcBef>
              <a:spcAft>
                <a:spcPct val="0"/>
              </a:spcAft>
              <a:defRPr sz="1200">
                <a:solidFill>
                  <a:schemeClr val="tx1"/>
                </a:solidFill>
                <a:latin typeface="Trebuchet MS" charset="0"/>
                <a:ea typeface="Arial Unicode MS" charset="0"/>
                <a:cs typeface="Arial Unicode MS" charset="0"/>
              </a:defRPr>
            </a:lvl9pPr>
          </a:lstStyle>
          <a:p>
            <a:pPr marL="0" marR="0" lvl="0" indent="0" algn="r" defTabSz="914400" rtl="0" eaLnBrk="1" fontAlgn="auto" latinLnBrk="0" hangingPunct="1">
              <a:lnSpc>
                <a:spcPct val="100000"/>
              </a:lnSpc>
              <a:spcBef>
                <a:spcPct val="0"/>
              </a:spcBef>
              <a:spcAft>
                <a:spcPts val="0"/>
              </a:spcAft>
              <a:buClrTx/>
              <a:buSzTx/>
              <a:buFontTx/>
              <a:buNone/>
              <a:tabLst/>
              <a:defRPr/>
            </a:pPr>
            <a:fld id="{544EFA40-3311-5C4E-A9AC-ADF46E3B0FDB}" type="slidenum">
              <a:rPr kumimoji="0" lang="en-US" altLang="en-US" sz="1200" b="0" i="0" u="none" strike="noStrike" kern="1200" cap="none" spc="0" normalizeH="0" baseline="0" noProof="0">
                <a:ln>
                  <a:noFill/>
                </a:ln>
                <a:solidFill>
                  <a:prstClr val="black"/>
                </a:solidFill>
                <a:effectLst/>
                <a:uLnTx/>
                <a:uFillTx/>
                <a:latin typeface="Trebuchet MS" charset="0"/>
                <a:ea typeface="ＭＳ Ｐゴシック" charset="-128"/>
                <a:cs typeface="Arial Unicode MS" charset="0"/>
              </a:rPr>
              <a:pPr marL="0" marR="0" lvl="0" indent="0" algn="r" defTabSz="914400" rtl="0" eaLnBrk="1" fontAlgn="auto" latinLnBrk="0" hangingPunct="1">
                <a:lnSpc>
                  <a:spcPct val="100000"/>
                </a:lnSpc>
                <a:spcBef>
                  <a:spcPct val="0"/>
                </a:spcBef>
                <a:spcAft>
                  <a:spcPts val="0"/>
                </a:spcAft>
                <a:buClrTx/>
                <a:buSzTx/>
                <a:buFontTx/>
                <a:buNone/>
                <a:tabLst/>
                <a:defRPr/>
              </a:pPr>
              <a:t>33</a:t>
            </a:fld>
            <a:endParaRPr kumimoji="0" lang="en-US" altLang="en-US" sz="1200" b="0" i="0" u="none" strike="noStrike" kern="1200" cap="none" spc="0" normalizeH="0" baseline="0" noProof="0">
              <a:ln>
                <a:noFill/>
              </a:ln>
              <a:solidFill>
                <a:prstClr val="black"/>
              </a:solidFill>
              <a:effectLst/>
              <a:uLnTx/>
              <a:uFillTx/>
              <a:latin typeface="Trebuchet MS" charset="0"/>
              <a:ea typeface="ＭＳ Ｐゴシック" charset="-128"/>
              <a:cs typeface="Arial Unicode MS" charset="0"/>
            </a:endParaRPr>
          </a:p>
        </p:txBody>
      </p:sp>
    </p:spTree>
    <p:extLst>
      <p:ext uri="{BB962C8B-B14F-4D97-AF65-F5344CB8AC3E}">
        <p14:creationId xmlns:p14="http://schemas.microsoft.com/office/powerpoint/2010/main" val="8217208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g732f2c0160_13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740" name="Google Shape;740;g732f2c0160_13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Shape 738"/>
        <p:cNvGrpSpPr/>
        <p:nvPr/>
      </p:nvGrpSpPr>
      <p:grpSpPr>
        <a:xfrm>
          <a:off x="0" y="0"/>
          <a:ext cx="0" cy="0"/>
          <a:chOff x="0" y="0"/>
          <a:chExt cx="0" cy="0"/>
        </a:xfrm>
      </p:grpSpPr>
      <p:sp>
        <p:nvSpPr>
          <p:cNvPr id="739" name="Google Shape;739;g732f2c0160_13_15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740" name="Google Shape;740;g732f2c0160_13_1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sp>
        <p:nvSpPr>
          <p:cNvPr id="797" name="Google Shape;797;g732f2c0160_13_2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98" name="Google Shape;798;g732f2c0160_13_20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uFillTx/>
            </a:endParaRPr>
          </a:p>
        </p:txBody>
      </p:sp>
      <p:sp>
        <p:nvSpPr>
          <p:cNvPr id="799" name="Google Shape;799;g732f2c0160_13_20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fld id="{00000000-1234-1234-1234-123412341234}" type="slidenum">
              <a:rPr kumimoji="0" lang="en" sz="1200" b="0" i="0" u="none" strike="noStrike" kern="0" cap="none" spc="0" normalizeH="0" baseline="0" noProof="0">
                <a:ln>
                  <a:noFill/>
                </a:ln>
                <a:solidFill>
                  <a:srgbClr val="000000"/>
                </a:solidFill>
                <a:effectLst/>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t>38</a:t>
            </a:fld>
            <a:endParaRPr kumimoji="0" sz="1200" b="0" i="0" u="none" strike="noStrike" kern="0" cap="none" spc="0" normalizeH="0" baseline="0" noProof="0">
              <a:ln>
                <a:noFill/>
              </a:ln>
              <a:solidFill>
                <a:srgbClr val="000000"/>
              </a:solidFill>
              <a:effectLst/>
              <a:uFillTx/>
              <a:latin typeface="Calibri"/>
              <a:ea typeface="Calibri"/>
              <a:cs typeface="Calibri"/>
              <a:sym typeface="Calibri"/>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Shape 814"/>
        <p:cNvGrpSpPr/>
        <p:nvPr/>
      </p:nvGrpSpPr>
      <p:grpSpPr>
        <a:xfrm>
          <a:off x="0" y="0"/>
          <a:ext cx="0" cy="0"/>
          <a:chOff x="0" y="0"/>
          <a:chExt cx="0" cy="0"/>
        </a:xfrm>
      </p:grpSpPr>
      <p:sp>
        <p:nvSpPr>
          <p:cNvPr id="815" name="Google Shape;815;g732f2c0160_13_2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16" name="Google Shape;816;g732f2c0160_13_22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uFillTx/>
            </a:endParaRPr>
          </a:p>
        </p:txBody>
      </p:sp>
      <p:sp>
        <p:nvSpPr>
          <p:cNvPr id="817" name="Google Shape;817;g732f2c0160_13_22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fld id="{00000000-1234-1234-1234-123412341234}" type="slidenum">
              <a:rPr kumimoji="0" lang="en" sz="1200" b="0" i="0" u="none" strike="noStrike" kern="0" cap="none" spc="0" normalizeH="0" baseline="0" noProof="0">
                <a:ln>
                  <a:noFill/>
                </a:ln>
                <a:solidFill>
                  <a:srgbClr val="000000"/>
                </a:solidFill>
                <a:effectLst/>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t>41</a:t>
            </a:fld>
            <a:endParaRPr kumimoji="0" sz="1200" b="0" i="0" u="none" strike="noStrike" kern="0" cap="none" spc="0" normalizeH="0" baseline="0" noProof="0">
              <a:ln>
                <a:noFill/>
              </a:ln>
              <a:solidFill>
                <a:srgbClr val="000000"/>
              </a:solidFill>
              <a:effectLst/>
              <a:uFillTx/>
              <a:latin typeface="Calibri"/>
              <a:ea typeface="Calibri"/>
              <a:cs typeface="Calibri"/>
              <a:sym typeface="Calibri"/>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Shape 829"/>
        <p:cNvGrpSpPr/>
        <p:nvPr/>
      </p:nvGrpSpPr>
      <p:grpSpPr>
        <a:xfrm>
          <a:off x="0" y="0"/>
          <a:ext cx="0" cy="0"/>
          <a:chOff x="0" y="0"/>
          <a:chExt cx="0" cy="0"/>
        </a:xfrm>
      </p:grpSpPr>
      <p:sp>
        <p:nvSpPr>
          <p:cNvPr id="830" name="Google Shape;830;g732f2c0160_13_2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1" name="Google Shape;831;g732f2c0160_13_24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uFillTx/>
            </a:endParaRPr>
          </a:p>
        </p:txBody>
      </p:sp>
      <p:sp>
        <p:nvSpPr>
          <p:cNvPr id="832" name="Google Shape;832;g732f2c0160_13_240: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fld id="{00000000-1234-1234-1234-123412341234}" type="slidenum">
              <a:rPr kumimoji="0" lang="en" sz="1200" b="0" i="0" u="none" strike="noStrike" kern="0" cap="none" spc="0" normalizeH="0" baseline="0" noProof="0">
                <a:ln>
                  <a:noFill/>
                </a:ln>
                <a:solidFill>
                  <a:srgbClr val="000000"/>
                </a:solidFill>
                <a:effectLst/>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t>42</a:t>
            </a:fld>
            <a:endParaRPr kumimoji="0" sz="1200" b="0" i="0" u="none" strike="noStrike" kern="0" cap="none" spc="0" normalizeH="0" baseline="0" noProof="0">
              <a:ln>
                <a:noFill/>
              </a:ln>
              <a:solidFill>
                <a:srgbClr val="000000"/>
              </a:solidFill>
              <a:effectLst/>
              <a:uFillTx/>
              <a:latin typeface="Calibri"/>
              <a:ea typeface="Calibri"/>
              <a:cs typeface="Calibri"/>
              <a:sym typeface="Calibri"/>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Shape 1341"/>
        <p:cNvGrpSpPr/>
        <p:nvPr/>
      </p:nvGrpSpPr>
      <p:grpSpPr>
        <a:xfrm>
          <a:off x="0" y="0"/>
          <a:ext cx="0" cy="0"/>
          <a:chOff x="0" y="0"/>
          <a:chExt cx="0" cy="0"/>
        </a:xfrm>
      </p:grpSpPr>
      <p:sp>
        <p:nvSpPr>
          <p:cNvPr id="1342" name="Google Shape;1342;g732f2c0160_13_96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1343" name="Google Shape;1343;g732f2c0160_13_96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uFillTx/>
            </a:endParaRPr>
          </a:p>
        </p:txBody>
      </p:sp>
      <p:sp>
        <p:nvSpPr>
          <p:cNvPr id="4" name="Slide Number Placeholder 3"/>
          <p:cNvSpPr>
            <a:spLocks noGrp="1"/>
          </p:cNvSpPr>
          <p:nvPr>
            <p:ph type="sldNum" sz="quarter" idx="10"/>
          </p:nvPr>
        </p:nvSpPr>
        <p:spPr>
          <a:xfrm>
            <a:off x="4143587" y="9119474"/>
            <a:ext cx="3169920" cy="480060"/>
          </a:xfrm>
          <a:prstGeom prst="rect">
            <a:avLst/>
          </a:prstGeom>
        </p:spPr>
        <p:txBody>
          <a:bodyPr/>
          <a:lstStyle/>
          <a:p>
            <a:fld id="{F341A300-6A3D-B04A-A807-E5A35F39BB40}" type="slidenum">
              <a:rPr lang="en-US" smtClean="0">
                <a:uFillTx/>
              </a:rPr>
              <a:t>4</a:t>
            </a:fld>
            <a:endParaRPr lang="en-US">
              <a:uFillTx/>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Shape 942"/>
        <p:cNvGrpSpPr/>
        <p:nvPr/>
      </p:nvGrpSpPr>
      <p:grpSpPr>
        <a:xfrm>
          <a:off x="0" y="0"/>
          <a:ext cx="0" cy="0"/>
          <a:chOff x="0" y="0"/>
          <a:chExt cx="0" cy="0"/>
        </a:xfrm>
      </p:grpSpPr>
      <p:sp>
        <p:nvSpPr>
          <p:cNvPr id="943" name="Google Shape;943;g732f2c0160_13_4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944" name="Google Shape;944;g732f2c0160_13_4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Shape 847"/>
        <p:cNvGrpSpPr/>
        <p:nvPr/>
      </p:nvGrpSpPr>
      <p:grpSpPr>
        <a:xfrm>
          <a:off x="0" y="0"/>
          <a:ext cx="0" cy="0"/>
          <a:chOff x="0" y="0"/>
          <a:chExt cx="0" cy="0"/>
        </a:xfrm>
      </p:grpSpPr>
      <p:sp>
        <p:nvSpPr>
          <p:cNvPr id="848" name="Google Shape;848;g732f2c0160_13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49" name="Google Shape;849;g732f2c0160_13_3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uFillTx/>
            </a:endParaRPr>
          </a:p>
        </p:txBody>
      </p:sp>
      <p:sp>
        <p:nvSpPr>
          <p:cNvPr id="850" name="Google Shape;850;g732f2c0160_13_33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fld id="{00000000-1234-1234-1234-123412341234}" type="slidenum">
              <a:rPr kumimoji="0" lang="en" sz="1200" b="0" i="0" u="none" strike="noStrike" kern="0" cap="none" spc="0" normalizeH="0" baseline="0" noProof="0">
                <a:ln>
                  <a:noFill/>
                </a:ln>
                <a:solidFill>
                  <a:srgbClr val="000000"/>
                </a:solidFill>
                <a:effectLst/>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t>46</a:t>
            </a:fld>
            <a:endParaRPr kumimoji="0" sz="1200" b="0" i="0" u="none" strike="noStrike" kern="0" cap="none" spc="0" normalizeH="0" baseline="0" noProof="0">
              <a:ln>
                <a:noFill/>
              </a:ln>
              <a:solidFill>
                <a:srgbClr val="000000"/>
              </a:solidFill>
              <a:effectLst/>
              <a:uFillTx/>
              <a:latin typeface="Calibri"/>
              <a:ea typeface="Calibri"/>
              <a:cs typeface="Calibri"/>
              <a:sym typeface="Calibri"/>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g732f2c0160_13_3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7" name="Google Shape;867;g732f2c0160_13_3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uFillTx/>
            </a:endParaRPr>
          </a:p>
        </p:txBody>
      </p:sp>
      <p:sp>
        <p:nvSpPr>
          <p:cNvPr id="868" name="Google Shape;868;g732f2c0160_13_349: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fld id="{00000000-1234-1234-1234-123412341234}" type="slidenum">
              <a:rPr kumimoji="0" lang="en" sz="1200" b="0" i="0" u="none" strike="noStrike" kern="0" cap="none" spc="0" normalizeH="0" baseline="0" noProof="0">
                <a:ln>
                  <a:noFill/>
                </a:ln>
                <a:solidFill>
                  <a:srgbClr val="000000"/>
                </a:solidFill>
                <a:effectLst/>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t>47</a:t>
            </a:fld>
            <a:endParaRPr kumimoji="0" sz="1200" b="0" i="0" u="none" strike="noStrike" kern="0" cap="none" spc="0" normalizeH="0" baseline="0" noProof="0">
              <a:ln>
                <a:noFill/>
              </a:ln>
              <a:solidFill>
                <a:srgbClr val="000000"/>
              </a:solidFill>
              <a:effectLst/>
              <a:uFillTx/>
              <a:latin typeface="Calibri"/>
              <a:ea typeface="Calibri"/>
              <a:cs typeface="Calibri"/>
              <a:sym typeface="Calibri"/>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Shape 883"/>
        <p:cNvGrpSpPr/>
        <p:nvPr/>
      </p:nvGrpSpPr>
      <p:grpSpPr>
        <a:xfrm>
          <a:off x="0" y="0"/>
          <a:ext cx="0" cy="0"/>
          <a:chOff x="0" y="0"/>
          <a:chExt cx="0" cy="0"/>
        </a:xfrm>
      </p:grpSpPr>
      <p:sp>
        <p:nvSpPr>
          <p:cNvPr id="884" name="Google Shape;884;g732f2c0160_13_366:notes"/>
          <p:cNvSpPr>
            <a:spLocks noGrp="1" noRot="1" noChangeAspect="1"/>
          </p:cNvSpPr>
          <p:nvPr>
            <p:ph type="sldImg" idx="2"/>
          </p:nvPr>
        </p:nvSpPr>
        <p:spPr>
          <a:xfrm>
            <a:off x="457200" y="720725"/>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85" name="Google Shape;885;g732f2c0160_13_36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uFillTx/>
            </a:endParaRPr>
          </a:p>
        </p:txBody>
      </p:sp>
      <p:sp>
        <p:nvSpPr>
          <p:cNvPr id="886" name="Google Shape;886;g732f2c0160_13_36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fld id="{00000000-1234-1234-1234-123412341234}" type="slidenum">
              <a:rPr kumimoji="0" lang="en" sz="1200" b="0" i="0" u="none" strike="noStrike" kern="0" cap="none" spc="0" normalizeH="0" baseline="0" noProof="0">
                <a:ln>
                  <a:noFill/>
                </a:ln>
                <a:solidFill>
                  <a:srgbClr val="000000"/>
                </a:solidFill>
                <a:effectLst/>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t>48</a:t>
            </a:fld>
            <a:endParaRPr kumimoji="0" sz="1200" b="0" i="0" u="none" strike="noStrike" kern="0" cap="none" spc="0" normalizeH="0" baseline="0" noProof="0">
              <a:ln>
                <a:noFill/>
              </a:ln>
              <a:solidFill>
                <a:srgbClr val="000000"/>
              </a:solidFill>
              <a:effectLst/>
              <a:uFillTx/>
              <a:latin typeface="Calibri"/>
              <a:ea typeface="Calibri"/>
              <a:cs typeface="Calibri"/>
              <a:sym typeface="Calibri"/>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Shape 901"/>
        <p:cNvGrpSpPr/>
        <p:nvPr/>
      </p:nvGrpSpPr>
      <p:grpSpPr>
        <a:xfrm>
          <a:off x="0" y="0"/>
          <a:ext cx="0" cy="0"/>
          <a:chOff x="0" y="0"/>
          <a:chExt cx="0" cy="0"/>
        </a:xfrm>
      </p:grpSpPr>
      <p:sp>
        <p:nvSpPr>
          <p:cNvPr id="902" name="Google Shape;902;g732f2c0160_13_3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03" name="Google Shape;903;g732f2c0160_13_3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uFillTx/>
            </a:endParaRPr>
          </a:p>
        </p:txBody>
      </p:sp>
      <p:sp>
        <p:nvSpPr>
          <p:cNvPr id="904" name="Google Shape;904;g732f2c0160_13_383: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fld id="{00000000-1234-1234-1234-123412341234}" type="slidenum">
              <a:rPr kumimoji="0" lang="en" sz="1200" b="0" i="0" u="none" strike="noStrike" kern="0" cap="none" spc="0" normalizeH="0" baseline="0" noProof="0">
                <a:ln>
                  <a:noFill/>
                </a:ln>
                <a:solidFill>
                  <a:srgbClr val="000000"/>
                </a:solidFill>
                <a:effectLst/>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t>49</a:t>
            </a:fld>
            <a:endParaRPr kumimoji="0" sz="1200" b="0" i="0" u="none" strike="noStrike" kern="0" cap="none" spc="0" normalizeH="0" baseline="0" noProof="0">
              <a:ln>
                <a:noFill/>
              </a:ln>
              <a:solidFill>
                <a:srgbClr val="000000"/>
              </a:solidFill>
              <a:effectLst/>
              <a:uFillTx/>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sp>
        <p:nvSpPr>
          <p:cNvPr id="926" name="Google Shape;926;g732f2c0160_13_4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7" name="Google Shape;927;g732f2c0160_13_40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uFillTx/>
            </a:endParaRPr>
          </a:p>
        </p:txBody>
      </p:sp>
      <p:sp>
        <p:nvSpPr>
          <p:cNvPr id="928" name="Google Shape;928;g732f2c0160_13_406: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fld id="{00000000-1234-1234-1234-123412341234}" type="slidenum">
              <a:rPr kumimoji="0" lang="en" sz="1200" b="0" i="0" u="none" strike="noStrike" kern="0" cap="none" spc="0" normalizeH="0" baseline="0" noProof="0">
                <a:ln>
                  <a:noFill/>
                </a:ln>
                <a:solidFill>
                  <a:srgbClr val="000000"/>
                </a:solidFill>
                <a:effectLst/>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t>50</a:t>
            </a:fld>
            <a:endParaRPr kumimoji="0" sz="1200" b="0" i="0" u="none" strike="noStrike" kern="0" cap="none" spc="0" normalizeH="0" baseline="0" noProof="0">
              <a:ln>
                <a:noFill/>
              </a:ln>
              <a:solidFill>
                <a:srgbClr val="000000"/>
              </a:solidFill>
              <a:effectLst/>
              <a:uFillTx/>
              <a:latin typeface="Calibri"/>
              <a:ea typeface="Calibri"/>
              <a:cs typeface="Calibri"/>
              <a:sym typeface="Calibri"/>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sp>
        <p:nvSpPr>
          <p:cNvPr id="1362" name="Google Shape;1362;g732f2c0160_13_98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1363" name="Google Shape;1363;g732f2c0160_13_98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Shape 1395"/>
        <p:cNvGrpSpPr/>
        <p:nvPr/>
      </p:nvGrpSpPr>
      <p:grpSpPr>
        <a:xfrm>
          <a:off x="0" y="0"/>
          <a:ext cx="0" cy="0"/>
          <a:chOff x="0" y="0"/>
          <a:chExt cx="0" cy="0"/>
        </a:xfrm>
      </p:grpSpPr>
      <p:sp>
        <p:nvSpPr>
          <p:cNvPr id="1396" name="Google Shape;1396;g732f2c0160_13_1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97" name="Google Shape;1397;g732f2c0160_13_10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uFillTx/>
            </a:endParaRPr>
          </a:p>
        </p:txBody>
      </p:sp>
      <p:sp>
        <p:nvSpPr>
          <p:cNvPr id="1398" name="Google Shape;1398;g732f2c0160_13_103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fld id="{00000000-1234-1234-1234-123412341234}" type="slidenum">
              <a:rPr kumimoji="0" lang="en" sz="1200" b="0" i="0" u="none" strike="noStrike" kern="0" cap="none" spc="0" normalizeH="0" baseline="0" noProof="0">
                <a:ln>
                  <a:noFill/>
                </a:ln>
                <a:solidFill>
                  <a:srgbClr val="000000"/>
                </a:solidFill>
                <a:effectLst/>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t>53</a:t>
            </a:fld>
            <a:endParaRPr kumimoji="0" sz="1200" b="0" i="0" u="none" strike="noStrike" kern="0" cap="none" spc="0" normalizeH="0" baseline="0" noProof="0">
              <a:ln>
                <a:noFill/>
              </a:ln>
              <a:solidFill>
                <a:srgbClr val="000000"/>
              </a:solidFill>
              <a:effectLst/>
              <a:uFillTx/>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Shape 671"/>
        <p:cNvGrpSpPr/>
        <p:nvPr/>
      </p:nvGrpSpPr>
      <p:grpSpPr>
        <a:xfrm>
          <a:off x="0" y="0"/>
          <a:ext cx="0" cy="0"/>
          <a:chOff x="0" y="0"/>
          <a:chExt cx="0" cy="0"/>
        </a:xfrm>
      </p:grpSpPr>
      <p:sp>
        <p:nvSpPr>
          <p:cNvPr id="672" name="Google Shape;672;g732f2c0160_13_91:notes"/>
          <p:cNvSpPr>
            <a:spLocks noGrp="1" noRot="1" noChangeAspect="1"/>
          </p:cNvSpPr>
          <p:nvPr>
            <p:ph type="sldImg" idx="2"/>
          </p:nvPr>
        </p:nvSpPr>
        <p:spPr>
          <a:xfrm>
            <a:off x="457200" y="719138"/>
            <a:ext cx="6400800" cy="36004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73" name="Google Shape;673;g732f2c0160_13_9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uFillTx/>
            </a:endParaRPr>
          </a:p>
        </p:txBody>
      </p:sp>
      <p:sp>
        <p:nvSpPr>
          <p:cNvPr id="674" name="Google Shape;674;g732f2c0160_13_91: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fld id="{00000000-1234-1234-1234-123412341234}" type="slidenum">
              <a:rPr kumimoji="0" lang="en" sz="1200" b="0" i="0" u="none" strike="noStrike" kern="0" cap="none" spc="0" normalizeH="0" baseline="0" noProof="0">
                <a:ln>
                  <a:noFill/>
                </a:ln>
                <a:solidFill>
                  <a:srgbClr val="000000"/>
                </a:solidFill>
                <a:effectLst/>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t>11</a:t>
            </a:fld>
            <a:endParaRPr kumimoji="0" sz="1200" b="0" i="0" u="none" strike="noStrike" kern="0" cap="none" spc="0" normalizeH="0" baseline="0" noProof="0">
              <a:ln>
                <a:noFill/>
              </a:ln>
              <a:solidFill>
                <a:srgbClr val="000000"/>
              </a:solidFill>
              <a:effectLst/>
              <a:uFillTx/>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sp>
        <p:nvSpPr>
          <p:cNvPr id="632" name="Google Shape;632;g732f2c0160_13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33" name="Google Shape;633;g732f2c0160_13_5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lvl="0" indent="-228600" algn="l" rtl="0">
              <a:lnSpc>
                <a:spcPct val="100000"/>
              </a:lnSpc>
              <a:spcBef>
                <a:spcPts val="0"/>
              </a:spcBef>
              <a:spcAft>
                <a:spcPts val="0"/>
              </a:spcAft>
              <a:buSzPts val="1100"/>
              <a:buNone/>
            </a:pPr>
            <a:endParaRPr>
              <a:uFillTx/>
            </a:endParaRPr>
          </a:p>
        </p:txBody>
      </p:sp>
      <p:sp>
        <p:nvSpPr>
          <p:cNvPr id="634" name="Google Shape;634;g732f2c0160_13_52:notes"/>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fld id="{00000000-1234-1234-1234-123412341234}" type="slidenum">
              <a:rPr kumimoji="0" lang="en" sz="1200" b="0" i="0" u="none" strike="noStrike" kern="0" cap="none" spc="0" normalizeH="0" baseline="0" noProof="0">
                <a:ln>
                  <a:noFill/>
                </a:ln>
                <a:solidFill>
                  <a:srgbClr val="000000"/>
                </a:solidFill>
                <a:effectLst/>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defRPr>
                  <a:uFillTx/>
                </a:defRPr>
              </a:pPr>
              <a:t>12</a:t>
            </a:fld>
            <a:endParaRPr kumimoji="0" sz="1200" b="0" i="0" u="none" strike="noStrike" kern="0" cap="none" spc="0" normalizeH="0" baseline="0" noProof="0">
              <a:ln>
                <a:noFill/>
              </a:ln>
              <a:solidFill>
                <a:srgbClr val="000000"/>
              </a:solidFill>
              <a:effectLst/>
              <a:uFillTx/>
              <a:latin typeface="Calibri"/>
              <a:ea typeface="Calibri"/>
              <a:cs typeface="Calibri"/>
              <a:sym typeface="Calibri"/>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ln>
        </p:spPr>
      </p:sp>
      <p:sp>
        <p:nvSpPr>
          <p:cNvPr id="2662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a:uFillTx/>
              <a:latin typeface="Calibri" charset="0"/>
            </a:endParaRPr>
          </a:p>
        </p:txBody>
      </p:sp>
      <p:sp>
        <p:nvSpPr>
          <p:cNvPr id="26627" name="Slide Number Placeholder 3"/>
          <p:cNvSpPr>
            <a:spLocks noGrp="1"/>
          </p:cNvSpPr>
          <p:nvPr>
            <p:ph type="sldNum" sz="quarter" idx="5"/>
          </p:nvPr>
        </p:nvSpPr>
        <p:spPr bwMode="auto">
          <a:noFill/>
        </p:spPr>
        <p:txBody>
          <a:bodyPr/>
          <a:lstStyle>
            <a:lvl1pPr eaLnBrk="0" hangingPunct="0">
              <a:defRPr sz="2400">
                <a:solidFill>
                  <a:schemeClr val="tx1"/>
                </a:solidFill>
                <a:uFillTx/>
                <a:latin typeface="Calibri" charset="0"/>
                <a:ea typeface="MS PGothic" charset="0"/>
                <a:cs typeface="MS PGothic" charset="0"/>
              </a:defRPr>
            </a:lvl1pPr>
            <a:lvl2pPr marL="729057" indent="-280406" eaLnBrk="0" hangingPunct="0">
              <a:defRPr sz="2400">
                <a:solidFill>
                  <a:schemeClr val="tx1"/>
                </a:solidFill>
                <a:uFillTx/>
                <a:latin typeface="Calibri" charset="0"/>
                <a:ea typeface="MS PGothic" charset="0"/>
                <a:cs typeface="MS PGothic" charset="0"/>
              </a:defRPr>
            </a:lvl2pPr>
            <a:lvl3pPr marL="1121626" indent="-224325" eaLnBrk="0" hangingPunct="0">
              <a:defRPr sz="2400">
                <a:solidFill>
                  <a:schemeClr val="tx1"/>
                </a:solidFill>
                <a:uFillTx/>
                <a:latin typeface="Calibri" charset="0"/>
                <a:ea typeface="MS PGothic" charset="0"/>
                <a:cs typeface="MS PGothic" charset="0"/>
              </a:defRPr>
            </a:lvl3pPr>
            <a:lvl4pPr marL="1570276" indent="-224325" eaLnBrk="0" hangingPunct="0">
              <a:defRPr sz="2400">
                <a:solidFill>
                  <a:schemeClr val="tx1"/>
                </a:solidFill>
                <a:uFillTx/>
                <a:latin typeface="Calibri" charset="0"/>
                <a:ea typeface="MS PGothic" charset="0"/>
                <a:cs typeface="MS PGothic" charset="0"/>
              </a:defRPr>
            </a:lvl4pPr>
            <a:lvl5pPr marL="2018927" indent="-224325" eaLnBrk="0" hangingPunct="0">
              <a:defRPr sz="2400">
                <a:solidFill>
                  <a:schemeClr val="tx1"/>
                </a:solidFill>
                <a:uFillTx/>
                <a:latin typeface="Calibri" charset="0"/>
                <a:ea typeface="MS PGothic" charset="0"/>
                <a:cs typeface="MS PGothic" charset="0"/>
              </a:defRPr>
            </a:lvl5pPr>
            <a:lvl6pPr marL="2467577" indent="-224325" eaLnBrk="0" fontAlgn="base" hangingPunct="0">
              <a:spcBef>
                <a:spcPct val="0"/>
              </a:spcBef>
              <a:spcAft>
                <a:spcPct val="0"/>
              </a:spcAft>
              <a:defRPr sz="2400">
                <a:solidFill>
                  <a:schemeClr val="tx1"/>
                </a:solidFill>
                <a:uFillTx/>
                <a:latin typeface="Calibri" charset="0"/>
                <a:ea typeface="MS PGothic" charset="0"/>
                <a:cs typeface="MS PGothic" charset="0"/>
              </a:defRPr>
            </a:lvl6pPr>
            <a:lvl7pPr marL="2916227" indent="-224325" eaLnBrk="0" fontAlgn="base" hangingPunct="0">
              <a:spcBef>
                <a:spcPct val="0"/>
              </a:spcBef>
              <a:spcAft>
                <a:spcPct val="0"/>
              </a:spcAft>
              <a:defRPr sz="2400">
                <a:solidFill>
                  <a:schemeClr val="tx1"/>
                </a:solidFill>
                <a:uFillTx/>
                <a:latin typeface="Calibri" charset="0"/>
                <a:ea typeface="MS PGothic" charset="0"/>
                <a:cs typeface="MS PGothic" charset="0"/>
              </a:defRPr>
            </a:lvl7pPr>
            <a:lvl8pPr marL="3364878" indent="-224325" eaLnBrk="0" fontAlgn="base" hangingPunct="0">
              <a:spcBef>
                <a:spcPct val="0"/>
              </a:spcBef>
              <a:spcAft>
                <a:spcPct val="0"/>
              </a:spcAft>
              <a:defRPr sz="2400">
                <a:solidFill>
                  <a:schemeClr val="tx1"/>
                </a:solidFill>
                <a:uFillTx/>
                <a:latin typeface="Calibri" charset="0"/>
                <a:ea typeface="MS PGothic" charset="0"/>
                <a:cs typeface="MS PGothic" charset="0"/>
              </a:defRPr>
            </a:lvl8pPr>
            <a:lvl9pPr marL="3813528" indent="-224325" eaLnBrk="0" fontAlgn="base" hangingPunct="0">
              <a:spcBef>
                <a:spcPct val="0"/>
              </a:spcBef>
              <a:spcAft>
                <a:spcPct val="0"/>
              </a:spcAft>
              <a:defRPr sz="2400">
                <a:solidFill>
                  <a:schemeClr val="tx1"/>
                </a:solidFill>
                <a:uFillTx/>
                <a:latin typeface="Calibri" charset="0"/>
                <a:ea typeface="MS PGothic" charset="0"/>
                <a:cs typeface="MS PGothic" charset="0"/>
              </a:defRPr>
            </a:lvl9pPr>
          </a:lstStyle>
          <a:p>
            <a:pPr eaLnBrk="1" hangingPunct="1"/>
            <a:fld id="{4AEBC9EF-E7E8-B349-BAEC-103750E2820E}" type="slidenum">
              <a:rPr lang="en-US" sz="1200">
                <a:uFillTx/>
                <a:ea typeface="Arial Unicode MS" panose="020B0604020202020204" pitchFamily="34" charset="-128"/>
                <a:cs typeface="Arial Unicode MS" panose="020B0604020202020204" pitchFamily="34" charset="-128"/>
              </a:rPr>
              <a:pPr eaLnBrk="1" hangingPunct="1"/>
              <a:t>13</a:t>
            </a:fld>
            <a:endParaRPr lang="en-US" sz="1200" dirty="0">
              <a:uFillTx/>
              <a:ea typeface="Arial Unicode MS" panose="020B0604020202020204" pitchFamily="34" charset="-128"/>
              <a:cs typeface="Arial Unicode MS" panose="020B060402020202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732f2c0160_13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651" name="Google Shape;651;g732f2c0160_13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Shape 649"/>
        <p:cNvGrpSpPr/>
        <p:nvPr/>
      </p:nvGrpSpPr>
      <p:grpSpPr>
        <a:xfrm>
          <a:off x="0" y="0"/>
          <a:ext cx="0" cy="0"/>
          <a:chOff x="0" y="0"/>
          <a:chExt cx="0" cy="0"/>
        </a:xfrm>
      </p:grpSpPr>
      <p:sp>
        <p:nvSpPr>
          <p:cNvPr id="650" name="Google Shape;650;g732f2c0160_13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
        <p:nvSpPr>
          <p:cNvPr id="651" name="Google Shape;651;g732f2c0160_13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Shape 413"/>
        <p:cNvGrpSpPr/>
        <p:nvPr/>
      </p:nvGrpSpPr>
      <p:grpSpPr>
        <a:xfrm>
          <a:off x="0" y="0"/>
          <a:ext cx="0" cy="0"/>
          <a:chOff x="0" y="0"/>
          <a:chExt cx="0" cy="0"/>
        </a:xfrm>
      </p:grpSpPr>
      <p:sp>
        <p:nvSpPr>
          <p:cNvPr id="414" name="Google Shape;414;g732f2c0160_0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5" name="Google Shape;415;g732f2c0160_0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uFillTx/>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uFillTx/>
              </a:defRPr>
            </a:lvl1pPr>
          </a:lstStyle>
          <a:p>
            <a:r>
              <a:rPr lang="en-US">
                <a:uFillTx/>
              </a:rPr>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uFillTx/>
              </a:defRPr>
            </a:lvl1pPr>
            <a:lvl2pPr marL="457200" indent="0" algn="ctr">
              <a:buNone/>
              <a:defRPr sz="2000">
                <a:uFillTx/>
              </a:defRPr>
            </a:lvl2pPr>
            <a:lvl3pPr marL="914400" indent="0" algn="ctr">
              <a:buNone/>
              <a:defRPr sz="1800">
                <a:uFillTx/>
              </a:defRPr>
            </a:lvl3pPr>
            <a:lvl4pPr marL="1371600" indent="0" algn="ctr">
              <a:buNone/>
              <a:defRPr sz="1600">
                <a:uFillTx/>
              </a:defRPr>
            </a:lvl4pPr>
            <a:lvl5pPr marL="1828800" indent="0" algn="ctr">
              <a:buNone/>
              <a:defRPr sz="1600">
                <a:uFillTx/>
              </a:defRPr>
            </a:lvl5pPr>
            <a:lvl6pPr marL="2286000" indent="0" algn="ctr">
              <a:buNone/>
              <a:defRPr sz="1600">
                <a:uFillTx/>
              </a:defRPr>
            </a:lvl6pPr>
            <a:lvl7pPr marL="2743200" indent="0" algn="ctr">
              <a:buNone/>
              <a:defRPr sz="1600">
                <a:uFillTx/>
              </a:defRPr>
            </a:lvl7pPr>
            <a:lvl8pPr marL="3200400" indent="0" algn="ctr">
              <a:buNone/>
              <a:defRPr sz="1600">
                <a:uFillTx/>
              </a:defRPr>
            </a:lvl8pPr>
            <a:lvl9pPr marL="3657600" indent="0" algn="ctr">
              <a:buNone/>
              <a:defRPr sz="1600">
                <a:uFillTx/>
              </a:defRPr>
            </a:lvl9pPr>
          </a:lstStyle>
          <a:p>
            <a:r>
              <a:rPr lang="en-US">
                <a:uFillTx/>
              </a:rPr>
              <a:t>Click to edit Master subtitle style</a:t>
            </a:r>
          </a:p>
        </p:txBody>
      </p:sp>
      <p:sp>
        <p:nvSpPr>
          <p:cNvPr id="4" name="Date Placeholder 3"/>
          <p:cNvSpPr>
            <a:spLocks noGrp="1"/>
          </p:cNvSpPr>
          <p:nvPr>
            <p:ph type="dt" sz="half" idx="10"/>
          </p:nvPr>
        </p:nvSpPr>
        <p:spPr/>
        <p:txBody>
          <a:bodyPr/>
          <a:lstStyle/>
          <a:p>
            <a:fld id="{AE19A25A-EC86-3840-B3E7-2E3D0EFB236E}" type="datetimeFigureOut">
              <a:rPr lang="en-US" smtClean="0">
                <a:uFillTx/>
              </a:rPr>
              <a:t>4/24/20</a:t>
            </a:fld>
            <a:endParaRPr lang="en-US">
              <a:uFillTx/>
            </a:endParaRPr>
          </a:p>
        </p:txBody>
      </p:sp>
      <p:sp>
        <p:nvSpPr>
          <p:cNvPr id="5" name="Footer Placeholder 4"/>
          <p:cNvSpPr>
            <a:spLocks noGrp="1"/>
          </p:cNvSpPr>
          <p:nvPr>
            <p:ph type="ftr" sz="quarter" idx="11"/>
          </p:nvPr>
        </p:nvSpPr>
        <p:spPr/>
        <p:txBody>
          <a:bodyPr/>
          <a:lstStyle/>
          <a:p>
            <a:endParaRPr lang="en-US">
              <a:uFillTx/>
            </a:endParaRPr>
          </a:p>
        </p:txBody>
      </p:sp>
      <p:sp>
        <p:nvSpPr>
          <p:cNvPr id="6" name="Slide Number Placeholder 5"/>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Vertical Text Placeholder 2"/>
          <p:cNvSpPr>
            <a:spLocks noGrp="1"/>
          </p:cNvSpPr>
          <p:nvPr>
            <p:ph type="body" orient="vert" idx="1"/>
          </p:nvPr>
        </p:nvSpPr>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fld id="{AE19A25A-EC86-3840-B3E7-2E3D0EFB236E}" type="datetimeFigureOut">
              <a:rPr lang="en-US" smtClean="0">
                <a:uFillTx/>
              </a:rPr>
              <a:t>4/24/20</a:t>
            </a:fld>
            <a:endParaRPr lang="en-US">
              <a:uFillTx/>
            </a:endParaRPr>
          </a:p>
        </p:txBody>
      </p:sp>
      <p:sp>
        <p:nvSpPr>
          <p:cNvPr id="5" name="Footer Placeholder 4"/>
          <p:cNvSpPr>
            <a:spLocks noGrp="1"/>
          </p:cNvSpPr>
          <p:nvPr>
            <p:ph type="ftr" sz="quarter" idx="11"/>
          </p:nvPr>
        </p:nvSpPr>
        <p:spPr/>
        <p:txBody>
          <a:bodyPr/>
          <a:lstStyle/>
          <a:p>
            <a:endParaRPr lang="en-US">
              <a:uFillTx/>
            </a:endParaRPr>
          </a:p>
        </p:txBody>
      </p:sp>
      <p:sp>
        <p:nvSpPr>
          <p:cNvPr id="6" name="Slide Number Placeholder 5"/>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uFillTx/>
              </a:rPr>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fld id="{AE19A25A-EC86-3840-B3E7-2E3D0EFB236E}" type="datetimeFigureOut">
              <a:rPr lang="en-US" smtClean="0">
                <a:uFillTx/>
              </a:rPr>
              <a:t>4/24/20</a:t>
            </a:fld>
            <a:endParaRPr lang="en-US">
              <a:uFillTx/>
            </a:endParaRPr>
          </a:p>
        </p:txBody>
      </p:sp>
      <p:sp>
        <p:nvSpPr>
          <p:cNvPr id="5" name="Footer Placeholder 4"/>
          <p:cNvSpPr>
            <a:spLocks noGrp="1"/>
          </p:cNvSpPr>
          <p:nvPr>
            <p:ph type="ftr" sz="quarter" idx="11"/>
          </p:nvPr>
        </p:nvSpPr>
        <p:spPr/>
        <p:txBody>
          <a:bodyPr/>
          <a:lstStyle/>
          <a:p>
            <a:endParaRPr lang="en-US">
              <a:uFillTx/>
            </a:endParaRPr>
          </a:p>
        </p:txBody>
      </p:sp>
      <p:sp>
        <p:nvSpPr>
          <p:cNvPr id="6" name="Slide Number Placeholder 5"/>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idx="1"/>
          </p:nvPr>
        </p:nvSpPr>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10"/>
          </p:nvPr>
        </p:nvSpPr>
        <p:spPr/>
        <p:txBody>
          <a:bodyPr/>
          <a:lstStyle/>
          <a:p>
            <a:fld id="{AE19A25A-EC86-3840-B3E7-2E3D0EFB236E}" type="datetimeFigureOut">
              <a:rPr lang="en-US" smtClean="0">
                <a:uFillTx/>
              </a:rPr>
              <a:t>4/24/20</a:t>
            </a:fld>
            <a:endParaRPr lang="en-US">
              <a:uFillTx/>
            </a:endParaRPr>
          </a:p>
        </p:txBody>
      </p:sp>
      <p:sp>
        <p:nvSpPr>
          <p:cNvPr id="5" name="Footer Placeholder 4"/>
          <p:cNvSpPr>
            <a:spLocks noGrp="1"/>
          </p:cNvSpPr>
          <p:nvPr>
            <p:ph type="ftr" sz="quarter" idx="11"/>
          </p:nvPr>
        </p:nvSpPr>
        <p:spPr/>
        <p:txBody>
          <a:bodyPr/>
          <a:lstStyle/>
          <a:p>
            <a:endParaRPr lang="en-US">
              <a:uFillTx/>
            </a:endParaRPr>
          </a:p>
        </p:txBody>
      </p:sp>
      <p:sp>
        <p:nvSpPr>
          <p:cNvPr id="6" name="Slide Number Placeholder 5"/>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uFillTx/>
              </a:defRPr>
            </a:lvl1pPr>
          </a:lstStyle>
          <a:p>
            <a:r>
              <a:rPr lang="en-US">
                <a:uFillTx/>
              </a:rPr>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uFillTx/>
              </a:defRPr>
            </a:lvl1pPr>
            <a:lvl2pPr marL="457200" indent="0">
              <a:buNone/>
              <a:defRPr sz="2000">
                <a:solidFill>
                  <a:schemeClr val="tx1">
                    <a:tint val="75000"/>
                  </a:schemeClr>
                </a:solidFill>
                <a:uFillTx/>
              </a:defRPr>
            </a:lvl2pPr>
            <a:lvl3pPr marL="914400" indent="0">
              <a:buNone/>
              <a:defRPr sz="1800">
                <a:solidFill>
                  <a:schemeClr val="tx1">
                    <a:tint val="75000"/>
                  </a:schemeClr>
                </a:solidFill>
                <a:uFillTx/>
              </a:defRPr>
            </a:lvl3pPr>
            <a:lvl4pPr marL="1371600" indent="0">
              <a:buNone/>
              <a:defRPr sz="1600">
                <a:solidFill>
                  <a:schemeClr val="tx1">
                    <a:tint val="75000"/>
                  </a:schemeClr>
                </a:solidFill>
                <a:uFillTx/>
              </a:defRPr>
            </a:lvl4pPr>
            <a:lvl5pPr marL="1828800" indent="0">
              <a:buNone/>
              <a:defRPr sz="1600">
                <a:solidFill>
                  <a:schemeClr val="tx1">
                    <a:tint val="75000"/>
                  </a:schemeClr>
                </a:solidFill>
                <a:uFillTx/>
              </a:defRPr>
            </a:lvl5pPr>
            <a:lvl6pPr marL="2286000" indent="0">
              <a:buNone/>
              <a:defRPr sz="1600">
                <a:solidFill>
                  <a:schemeClr val="tx1">
                    <a:tint val="75000"/>
                  </a:schemeClr>
                </a:solidFill>
                <a:uFillTx/>
              </a:defRPr>
            </a:lvl6pPr>
            <a:lvl7pPr marL="2743200" indent="0">
              <a:buNone/>
              <a:defRPr sz="1600">
                <a:solidFill>
                  <a:schemeClr val="tx1">
                    <a:tint val="75000"/>
                  </a:schemeClr>
                </a:solidFill>
                <a:uFillTx/>
              </a:defRPr>
            </a:lvl7pPr>
            <a:lvl8pPr marL="3200400" indent="0">
              <a:buNone/>
              <a:defRPr sz="1600">
                <a:solidFill>
                  <a:schemeClr val="tx1">
                    <a:tint val="75000"/>
                  </a:schemeClr>
                </a:solidFill>
                <a:uFillTx/>
              </a:defRPr>
            </a:lvl8pPr>
            <a:lvl9pPr marL="3657600" indent="0">
              <a:buNone/>
              <a:defRPr sz="1600">
                <a:solidFill>
                  <a:schemeClr val="tx1">
                    <a:tint val="75000"/>
                  </a:schemeClr>
                </a:solidFill>
                <a:uFillTx/>
              </a:defRPr>
            </a:lvl9pPr>
          </a:lstStyle>
          <a:p>
            <a:pPr lvl="0"/>
            <a:r>
              <a:rPr lang="en-US">
                <a:uFillTx/>
              </a:rPr>
              <a:t>Click to edit Master text styles</a:t>
            </a:r>
          </a:p>
        </p:txBody>
      </p:sp>
      <p:sp>
        <p:nvSpPr>
          <p:cNvPr id="4" name="Date Placeholder 3"/>
          <p:cNvSpPr>
            <a:spLocks noGrp="1"/>
          </p:cNvSpPr>
          <p:nvPr>
            <p:ph type="dt" sz="half" idx="10"/>
          </p:nvPr>
        </p:nvSpPr>
        <p:spPr/>
        <p:txBody>
          <a:bodyPr/>
          <a:lstStyle/>
          <a:p>
            <a:fld id="{AE19A25A-EC86-3840-B3E7-2E3D0EFB236E}" type="datetimeFigureOut">
              <a:rPr lang="en-US" smtClean="0">
                <a:uFillTx/>
              </a:rPr>
              <a:t>4/24/20</a:t>
            </a:fld>
            <a:endParaRPr lang="en-US">
              <a:uFillTx/>
            </a:endParaRPr>
          </a:p>
        </p:txBody>
      </p:sp>
      <p:sp>
        <p:nvSpPr>
          <p:cNvPr id="5" name="Footer Placeholder 4"/>
          <p:cNvSpPr>
            <a:spLocks noGrp="1"/>
          </p:cNvSpPr>
          <p:nvPr>
            <p:ph type="ftr" sz="quarter" idx="11"/>
          </p:nvPr>
        </p:nvSpPr>
        <p:spPr/>
        <p:txBody>
          <a:bodyPr/>
          <a:lstStyle/>
          <a:p>
            <a:endParaRPr lang="en-US">
              <a:uFillTx/>
            </a:endParaRPr>
          </a:p>
        </p:txBody>
      </p:sp>
      <p:sp>
        <p:nvSpPr>
          <p:cNvPr id="6" name="Slide Number Placeholder 5"/>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Date Placeholder 4"/>
          <p:cNvSpPr>
            <a:spLocks noGrp="1"/>
          </p:cNvSpPr>
          <p:nvPr>
            <p:ph type="dt" sz="half" idx="10"/>
          </p:nvPr>
        </p:nvSpPr>
        <p:spPr/>
        <p:txBody>
          <a:bodyPr/>
          <a:lstStyle/>
          <a:p>
            <a:fld id="{AE19A25A-EC86-3840-B3E7-2E3D0EFB236E}" type="datetimeFigureOut">
              <a:rPr lang="en-US" smtClean="0">
                <a:uFillTx/>
              </a:rPr>
              <a:t>4/24/20</a:t>
            </a:fld>
            <a:endParaRPr lang="en-US">
              <a:uFillTx/>
            </a:endParaRPr>
          </a:p>
        </p:txBody>
      </p:sp>
      <p:sp>
        <p:nvSpPr>
          <p:cNvPr id="6" name="Footer Placeholder 5"/>
          <p:cNvSpPr>
            <a:spLocks noGrp="1"/>
          </p:cNvSpPr>
          <p:nvPr>
            <p:ph type="ftr" sz="quarter" idx="11"/>
          </p:nvPr>
        </p:nvSpPr>
        <p:spPr/>
        <p:txBody>
          <a:bodyPr/>
          <a:lstStyle/>
          <a:p>
            <a:endParaRPr lang="en-US">
              <a:uFillTx/>
            </a:endParaRPr>
          </a:p>
        </p:txBody>
      </p:sp>
      <p:sp>
        <p:nvSpPr>
          <p:cNvPr id="7" name="Slide Number Placeholder 6"/>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uFillTx/>
              </a:rPr>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uFillTx/>
              </a:defRPr>
            </a:lvl1pPr>
            <a:lvl2pPr marL="457200" indent="0">
              <a:buNone/>
              <a:defRPr sz="2000" b="1">
                <a:uFillTx/>
              </a:defRPr>
            </a:lvl2pPr>
            <a:lvl3pPr marL="914400" indent="0">
              <a:buNone/>
              <a:defRPr sz="1800" b="1">
                <a:uFillTx/>
              </a:defRPr>
            </a:lvl3pPr>
            <a:lvl4pPr marL="1371600" indent="0">
              <a:buNone/>
              <a:defRPr sz="1600" b="1">
                <a:uFillTx/>
              </a:defRPr>
            </a:lvl4pPr>
            <a:lvl5pPr marL="1828800" indent="0">
              <a:buNone/>
              <a:defRPr sz="1600" b="1">
                <a:uFillTx/>
              </a:defRPr>
            </a:lvl5pPr>
            <a:lvl6pPr marL="2286000" indent="0">
              <a:buNone/>
              <a:defRPr sz="1600" b="1">
                <a:uFillTx/>
              </a:defRPr>
            </a:lvl6pPr>
            <a:lvl7pPr marL="2743200" indent="0">
              <a:buNone/>
              <a:defRPr sz="1600" b="1">
                <a:uFillTx/>
              </a:defRPr>
            </a:lvl7pPr>
            <a:lvl8pPr marL="3200400" indent="0">
              <a:buNone/>
              <a:defRPr sz="1600" b="1">
                <a:uFillTx/>
              </a:defRPr>
            </a:lvl8pPr>
            <a:lvl9pPr marL="3657600" indent="0">
              <a:buNone/>
              <a:defRPr sz="1600" b="1">
                <a:uFillTx/>
              </a:defRPr>
            </a:lvl9pPr>
          </a:lstStyle>
          <a:p>
            <a:pPr lvl="0"/>
            <a:r>
              <a:rPr lang="en-US">
                <a:uFillTx/>
              </a:rPr>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7" name="Date Placeholder 6"/>
          <p:cNvSpPr>
            <a:spLocks noGrp="1"/>
          </p:cNvSpPr>
          <p:nvPr>
            <p:ph type="dt" sz="half" idx="10"/>
          </p:nvPr>
        </p:nvSpPr>
        <p:spPr/>
        <p:txBody>
          <a:bodyPr/>
          <a:lstStyle/>
          <a:p>
            <a:fld id="{AE19A25A-EC86-3840-B3E7-2E3D0EFB236E}" type="datetimeFigureOut">
              <a:rPr lang="en-US" smtClean="0">
                <a:uFillTx/>
              </a:rPr>
              <a:t>4/24/20</a:t>
            </a:fld>
            <a:endParaRPr lang="en-US">
              <a:uFillTx/>
            </a:endParaRPr>
          </a:p>
        </p:txBody>
      </p:sp>
      <p:sp>
        <p:nvSpPr>
          <p:cNvPr id="8" name="Footer Placeholder 7"/>
          <p:cNvSpPr>
            <a:spLocks noGrp="1"/>
          </p:cNvSpPr>
          <p:nvPr>
            <p:ph type="ftr" sz="quarter" idx="11"/>
          </p:nvPr>
        </p:nvSpPr>
        <p:spPr/>
        <p:txBody>
          <a:bodyPr/>
          <a:lstStyle/>
          <a:p>
            <a:endParaRPr lang="en-US">
              <a:uFillTx/>
            </a:endParaRPr>
          </a:p>
        </p:txBody>
      </p:sp>
      <p:sp>
        <p:nvSpPr>
          <p:cNvPr id="9" name="Slide Number Placeholder 8"/>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uFillTx/>
              </a:rPr>
              <a:t>Click to edit Master title style</a:t>
            </a:r>
          </a:p>
        </p:txBody>
      </p:sp>
      <p:sp>
        <p:nvSpPr>
          <p:cNvPr id="3" name="Date Placeholder 2"/>
          <p:cNvSpPr>
            <a:spLocks noGrp="1"/>
          </p:cNvSpPr>
          <p:nvPr>
            <p:ph type="dt" sz="half" idx="10"/>
          </p:nvPr>
        </p:nvSpPr>
        <p:spPr/>
        <p:txBody>
          <a:bodyPr/>
          <a:lstStyle/>
          <a:p>
            <a:fld id="{AE19A25A-EC86-3840-B3E7-2E3D0EFB236E}" type="datetimeFigureOut">
              <a:rPr lang="en-US" smtClean="0">
                <a:uFillTx/>
              </a:rPr>
              <a:t>4/24/20</a:t>
            </a:fld>
            <a:endParaRPr lang="en-US">
              <a:uFillTx/>
            </a:endParaRPr>
          </a:p>
        </p:txBody>
      </p:sp>
      <p:sp>
        <p:nvSpPr>
          <p:cNvPr id="4" name="Footer Placeholder 3"/>
          <p:cNvSpPr>
            <a:spLocks noGrp="1"/>
          </p:cNvSpPr>
          <p:nvPr>
            <p:ph type="ftr" sz="quarter" idx="11"/>
          </p:nvPr>
        </p:nvSpPr>
        <p:spPr/>
        <p:txBody>
          <a:bodyPr/>
          <a:lstStyle/>
          <a:p>
            <a:endParaRPr lang="en-US">
              <a:uFillTx/>
            </a:endParaRPr>
          </a:p>
        </p:txBody>
      </p:sp>
      <p:sp>
        <p:nvSpPr>
          <p:cNvPr id="5" name="Slide Number Placeholder 4"/>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E19A25A-EC86-3840-B3E7-2E3D0EFB236E}" type="datetimeFigureOut">
              <a:rPr lang="en-US" smtClean="0">
                <a:uFillTx/>
              </a:rPr>
              <a:t>4/24/20</a:t>
            </a:fld>
            <a:endParaRPr lang="en-US">
              <a:uFillTx/>
            </a:endParaRPr>
          </a:p>
        </p:txBody>
      </p:sp>
      <p:sp>
        <p:nvSpPr>
          <p:cNvPr id="3" name="Footer Placeholder 2"/>
          <p:cNvSpPr>
            <a:spLocks noGrp="1"/>
          </p:cNvSpPr>
          <p:nvPr>
            <p:ph type="ftr" sz="quarter" idx="11"/>
          </p:nvPr>
        </p:nvSpPr>
        <p:spPr/>
        <p:txBody>
          <a:bodyPr/>
          <a:lstStyle/>
          <a:p>
            <a:endParaRPr lang="en-US">
              <a:uFillTx/>
            </a:endParaRPr>
          </a:p>
        </p:txBody>
      </p:sp>
      <p:sp>
        <p:nvSpPr>
          <p:cNvPr id="4" name="Slide Number Placeholder 3"/>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uFillTx/>
              </a:defRPr>
            </a:lvl1pPr>
          </a:lstStyle>
          <a:p>
            <a:r>
              <a:rPr lang="en-US">
                <a:uFillTx/>
              </a:rPr>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uFillTx/>
              </a:defRPr>
            </a:lvl1pPr>
            <a:lvl2pPr>
              <a:defRPr sz="2800">
                <a:uFillTx/>
              </a:defRPr>
            </a:lvl2pPr>
            <a:lvl3pPr>
              <a:defRPr sz="2400">
                <a:uFillTx/>
              </a:defRPr>
            </a:lvl3pPr>
            <a:lvl4pPr>
              <a:defRPr sz="2000">
                <a:uFillTx/>
              </a:defRPr>
            </a:lvl4pPr>
            <a:lvl5pPr>
              <a:defRPr sz="2000">
                <a:uFillTx/>
              </a:defRPr>
            </a:lvl5pPr>
            <a:lvl6pPr>
              <a:defRPr sz="2000">
                <a:uFillTx/>
              </a:defRPr>
            </a:lvl6pPr>
            <a:lvl7pPr>
              <a:defRPr sz="2000">
                <a:uFillTx/>
              </a:defRPr>
            </a:lvl7pPr>
            <a:lvl8pPr>
              <a:defRPr sz="2000">
                <a:uFillTx/>
              </a:defRPr>
            </a:lvl8pPr>
            <a:lvl9pPr>
              <a:defRPr sz="2000">
                <a:uFillTx/>
              </a:defRPr>
            </a:lvl9p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a:uFillTx/>
              </a:rPr>
              <a:t>Click to edit Master text styles</a:t>
            </a:r>
          </a:p>
        </p:txBody>
      </p:sp>
      <p:sp>
        <p:nvSpPr>
          <p:cNvPr id="5" name="Date Placeholder 4"/>
          <p:cNvSpPr>
            <a:spLocks noGrp="1"/>
          </p:cNvSpPr>
          <p:nvPr>
            <p:ph type="dt" sz="half" idx="10"/>
          </p:nvPr>
        </p:nvSpPr>
        <p:spPr/>
        <p:txBody>
          <a:bodyPr/>
          <a:lstStyle/>
          <a:p>
            <a:fld id="{AE19A25A-EC86-3840-B3E7-2E3D0EFB236E}" type="datetimeFigureOut">
              <a:rPr lang="en-US" smtClean="0">
                <a:uFillTx/>
              </a:rPr>
              <a:t>4/24/20</a:t>
            </a:fld>
            <a:endParaRPr lang="en-US">
              <a:uFillTx/>
            </a:endParaRPr>
          </a:p>
        </p:txBody>
      </p:sp>
      <p:sp>
        <p:nvSpPr>
          <p:cNvPr id="6" name="Footer Placeholder 5"/>
          <p:cNvSpPr>
            <a:spLocks noGrp="1"/>
          </p:cNvSpPr>
          <p:nvPr>
            <p:ph type="ftr" sz="quarter" idx="11"/>
          </p:nvPr>
        </p:nvSpPr>
        <p:spPr/>
        <p:txBody>
          <a:bodyPr/>
          <a:lstStyle/>
          <a:p>
            <a:endParaRPr lang="en-US">
              <a:uFillTx/>
            </a:endParaRPr>
          </a:p>
        </p:txBody>
      </p:sp>
      <p:sp>
        <p:nvSpPr>
          <p:cNvPr id="7" name="Slide Number Placeholder 6"/>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uFillTx/>
              </a:defRPr>
            </a:lvl1pPr>
          </a:lstStyle>
          <a:p>
            <a:r>
              <a:rPr lang="en-US">
                <a:uFillTx/>
              </a:rPr>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uFillTx/>
              </a:defRPr>
            </a:lvl1pPr>
            <a:lvl2pPr marL="457200" indent="0">
              <a:buNone/>
              <a:defRPr sz="2800">
                <a:uFillTx/>
              </a:defRPr>
            </a:lvl2pPr>
            <a:lvl3pPr marL="914400" indent="0">
              <a:buNone/>
              <a:defRPr sz="2400">
                <a:uFillTx/>
              </a:defRPr>
            </a:lvl3pPr>
            <a:lvl4pPr marL="1371600" indent="0">
              <a:buNone/>
              <a:defRPr sz="2000">
                <a:uFillTx/>
              </a:defRPr>
            </a:lvl4pPr>
            <a:lvl5pPr marL="1828800" indent="0">
              <a:buNone/>
              <a:defRPr sz="2000">
                <a:uFillTx/>
              </a:defRPr>
            </a:lvl5pPr>
            <a:lvl6pPr marL="2286000" indent="0">
              <a:buNone/>
              <a:defRPr sz="2000">
                <a:uFillTx/>
              </a:defRPr>
            </a:lvl6pPr>
            <a:lvl7pPr marL="2743200" indent="0">
              <a:buNone/>
              <a:defRPr sz="2000">
                <a:uFillTx/>
              </a:defRPr>
            </a:lvl7pPr>
            <a:lvl8pPr marL="3200400" indent="0">
              <a:buNone/>
              <a:defRPr sz="2000">
                <a:uFillTx/>
              </a:defRPr>
            </a:lvl8pPr>
            <a:lvl9pPr marL="3657600" indent="0">
              <a:buNone/>
              <a:defRPr sz="2000">
                <a:uFillTx/>
              </a:defRPr>
            </a:lvl9pPr>
          </a:lstStyle>
          <a:p>
            <a:endParaRPr lang="en-US">
              <a:uFillTx/>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uFillTx/>
              </a:defRPr>
            </a:lvl1pPr>
            <a:lvl2pPr marL="457200" indent="0">
              <a:buNone/>
              <a:defRPr sz="1400">
                <a:uFillTx/>
              </a:defRPr>
            </a:lvl2pPr>
            <a:lvl3pPr marL="914400" indent="0">
              <a:buNone/>
              <a:defRPr sz="1200">
                <a:uFillTx/>
              </a:defRPr>
            </a:lvl3pPr>
            <a:lvl4pPr marL="1371600" indent="0">
              <a:buNone/>
              <a:defRPr sz="1000">
                <a:uFillTx/>
              </a:defRPr>
            </a:lvl4pPr>
            <a:lvl5pPr marL="1828800" indent="0">
              <a:buNone/>
              <a:defRPr sz="1000">
                <a:uFillTx/>
              </a:defRPr>
            </a:lvl5pPr>
            <a:lvl6pPr marL="2286000" indent="0">
              <a:buNone/>
              <a:defRPr sz="1000">
                <a:uFillTx/>
              </a:defRPr>
            </a:lvl6pPr>
            <a:lvl7pPr marL="2743200" indent="0">
              <a:buNone/>
              <a:defRPr sz="1000">
                <a:uFillTx/>
              </a:defRPr>
            </a:lvl7pPr>
            <a:lvl8pPr marL="3200400" indent="0">
              <a:buNone/>
              <a:defRPr sz="1000">
                <a:uFillTx/>
              </a:defRPr>
            </a:lvl8pPr>
            <a:lvl9pPr marL="3657600" indent="0">
              <a:buNone/>
              <a:defRPr sz="1000">
                <a:uFillTx/>
              </a:defRPr>
            </a:lvl9pPr>
          </a:lstStyle>
          <a:p>
            <a:pPr lvl="0"/>
            <a:r>
              <a:rPr lang="en-US">
                <a:uFillTx/>
              </a:rPr>
              <a:t>Click to edit Master text styles</a:t>
            </a:r>
          </a:p>
        </p:txBody>
      </p:sp>
      <p:sp>
        <p:nvSpPr>
          <p:cNvPr id="5" name="Date Placeholder 4"/>
          <p:cNvSpPr>
            <a:spLocks noGrp="1"/>
          </p:cNvSpPr>
          <p:nvPr>
            <p:ph type="dt" sz="half" idx="10"/>
          </p:nvPr>
        </p:nvSpPr>
        <p:spPr/>
        <p:txBody>
          <a:bodyPr/>
          <a:lstStyle/>
          <a:p>
            <a:fld id="{AE19A25A-EC86-3840-B3E7-2E3D0EFB236E}" type="datetimeFigureOut">
              <a:rPr lang="en-US" smtClean="0">
                <a:uFillTx/>
              </a:rPr>
              <a:t>4/24/20</a:t>
            </a:fld>
            <a:endParaRPr lang="en-US">
              <a:uFillTx/>
            </a:endParaRPr>
          </a:p>
        </p:txBody>
      </p:sp>
      <p:sp>
        <p:nvSpPr>
          <p:cNvPr id="6" name="Footer Placeholder 5"/>
          <p:cNvSpPr>
            <a:spLocks noGrp="1"/>
          </p:cNvSpPr>
          <p:nvPr>
            <p:ph type="ftr" sz="quarter" idx="11"/>
          </p:nvPr>
        </p:nvSpPr>
        <p:spPr/>
        <p:txBody>
          <a:bodyPr/>
          <a:lstStyle/>
          <a:p>
            <a:endParaRPr lang="en-US">
              <a:uFillTx/>
            </a:endParaRPr>
          </a:p>
        </p:txBody>
      </p:sp>
      <p:sp>
        <p:nvSpPr>
          <p:cNvPr id="7" name="Slide Number Placeholder 6"/>
          <p:cNvSpPr>
            <a:spLocks noGrp="1"/>
          </p:cNvSpPr>
          <p:nvPr>
            <p:ph type="sldNum" sz="quarter" idx="12"/>
          </p:nvPr>
        </p:nvSpPr>
        <p:spPr/>
        <p:txBody>
          <a:bodyPr/>
          <a:lstStyle/>
          <a:p>
            <a:fld id="{3C022254-71E7-E043-887B-E56A97937B24}" type="slidenum">
              <a:rPr lang="en-US" smtClean="0">
                <a:uFillTx/>
              </a:rPr>
              <a:t>‹#›</a:t>
            </a:fld>
            <a:endParaRPr lang="en-US">
              <a:uFillTx/>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uFillTx/>
              </a:rPr>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uFillTx/>
              </a:rPr>
              <a:t>Click to edit Master text styles</a:t>
            </a:r>
          </a:p>
          <a:p>
            <a:pPr lvl="1"/>
            <a:r>
              <a:rPr lang="en-US">
                <a:uFillTx/>
              </a:rPr>
              <a:t>Second level</a:t>
            </a:r>
          </a:p>
          <a:p>
            <a:pPr lvl="2"/>
            <a:r>
              <a:rPr lang="en-US">
                <a:uFillTx/>
              </a:rPr>
              <a:t>Third level</a:t>
            </a:r>
          </a:p>
          <a:p>
            <a:pPr lvl="3"/>
            <a:r>
              <a:rPr lang="en-US">
                <a:uFillTx/>
              </a:rPr>
              <a:t>Fourth level</a:t>
            </a:r>
          </a:p>
          <a:p>
            <a:pPr lvl="4"/>
            <a:r>
              <a:rPr lang="en-US">
                <a:uFillTx/>
              </a:rPr>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uFillTx/>
              </a:defRPr>
            </a:lvl1pPr>
          </a:lstStyle>
          <a:p>
            <a:fld id="{AE19A25A-EC86-3840-B3E7-2E3D0EFB236E}" type="datetimeFigureOut">
              <a:rPr lang="en-US" smtClean="0">
                <a:uFillTx/>
              </a:rPr>
              <a:t>4/24/20</a:t>
            </a:fld>
            <a:endParaRPr lang="en-US">
              <a:uFillTx/>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uFillTx/>
              </a:defRPr>
            </a:lvl1pPr>
          </a:lstStyle>
          <a:p>
            <a:endParaRPr lang="en-US">
              <a:uFillTx/>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uFillTx/>
              </a:defRPr>
            </a:lvl1pPr>
          </a:lstStyle>
          <a:p>
            <a:fld id="{3C022254-71E7-E043-887B-E56A97937B24}" type="slidenum">
              <a:rPr lang="en-US" smtClean="0">
                <a:uFillTx/>
              </a:rPr>
              <a:t>‹#›</a:t>
            </a:fld>
            <a:endParaRPr lang="en-US">
              <a:uFillTx/>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uFillTx/>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p:bodyStyle>
    <p:otherStyle>
      <a:defPPr>
        <a:defRPr lang="en-US">
          <a:uFillTx/>
        </a:defRPr>
      </a:defPPr>
      <a:lvl1pPr marL="0" algn="l" defTabSz="914400" rtl="0" eaLnBrk="1" latinLnBrk="0" hangingPunct="1">
        <a:defRPr sz="1800" kern="1200">
          <a:solidFill>
            <a:schemeClr val="tx1"/>
          </a:solidFill>
          <a:uFillTx/>
          <a:latin typeface="+mn-lt"/>
          <a:ea typeface="+mn-ea"/>
          <a:cs typeface="+mn-cs"/>
        </a:defRPr>
      </a:lvl1pPr>
      <a:lvl2pPr marL="457200" algn="l" defTabSz="914400" rtl="0" eaLnBrk="1" latinLnBrk="0" hangingPunct="1">
        <a:defRPr sz="1800" kern="1200">
          <a:solidFill>
            <a:schemeClr val="tx1"/>
          </a:solidFill>
          <a:uFillTx/>
          <a:latin typeface="+mn-lt"/>
          <a:ea typeface="+mn-ea"/>
          <a:cs typeface="+mn-cs"/>
        </a:defRPr>
      </a:lvl2pPr>
      <a:lvl3pPr marL="914400" algn="l" defTabSz="914400" rtl="0" eaLnBrk="1" latinLnBrk="0" hangingPunct="1">
        <a:defRPr sz="1800" kern="1200">
          <a:solidFill>
            <a:schemeClr val="tx1"/>
          </a:solidFill>
          <a:uFillTx/>
          <a:latin typeface="+mn-lt"/>
          <a:ea typeface="+mn-ea"/>
          <a:cs typeface="+mn-cs"/>
        </a:defRPr>
      </a:lvl3pPr>
      <a:lvl4pPr marL="1371600" algn="l" defTabSz="914400" rtl="0" eaLnBrk="1" latinLnBrk="0" hangingPunct="1">
        <a:defRPr sz="1800" kern="1200">
          <a:solidFill>
            <a:schemeClr val="tx1"/>
          </a:solidFill>
          <a:uFillTx/>
          <a:latin typeface="+mn-lt"/>
          <a:ea typeface="+mn-ea"/>
          <a:cs typeface="+mn-cs"/>
        </a:defRPr>
      </a:lvl4pPr>
      <a:lvl5pPr marL="1828800" algn="l" defTabSz="914400" rtl="0" eaLnBrk="1" latinLnBrk="0" hangingPunct="1">
        <a:defRPr sz="1800" kern="1200">
          <a:solidFill>
            <a:schemeClr val="tx1"/>
          </a:solidFill>
          <a:uFillTx/>
          <a:latin typeface="+mn-lt"/>
          <a:ea typeface="+mn-ea"/>
          <a:cs typeface="+mn-cs"/>
        </a:defRPr>
      </a:lvl5pPr>
      <a:lvl6pPr marL="2286000" algn="l" defTabSz="914400" rtl="0" eaLnBrk="1" latinLnBrk="0" hangingPunct="1">
        <a:defRPr sz="1800" kern="1200">
          <a:solidFill>
            <a:schemeClr val="tx1"/>
          </a:solidFill>
          <a:uFillTx/>
          <a:latin typeface="+mn-lt"/>
          <a:ea typeface="+mn-ea"/>
          <a:cs typeface="+mn-cs"/>
        </a:defRPr>
      </a:lvl6pPr>
      <a:lvl7pPr marL="2743200" algn="l" defTabSz="914400" rtl="0" eaLnBrk="1" latinLnBrk="0" hangingPunct="1">
        <a:defRPr sz="1800" kern="1200">
          <a:solidFill>
            <a:schemeClr val="tx1"/>
          </a:solidFill>
          <a:uFillTx/>
          <a:latin typeface="+mn-lt"/>
          <a:ea typeface="+mn-ea"/>
          <a:cs typeface="+mn-cs"/>
        </a:defRPr>
      </a:lvl7pPr>
      <a:lvl8pPr marL="3200400" algn="l" defTabSz="914400" rtl="0" eaLnBrk="1" latinLnBrk="0" hangingPunct="1">
        <a:defRPr sz="1800" kern="1200">
          <a:solidFill>
            <a:schemeClr val="tx1"/>
          </a:solidFill>
          <a:uFillTx/>
          <a:latin typeface="+mn-lt"/>
          <a:ea typeface="+mn-ea"/>
          <a:cs typeface="+mn-cs"/>
        </a:defRPr>
      </a:lvl8pPr>
      <a:lvl9pPr marL="3657600" algn="l" defTabSz="914400" rtl="0" eaLnBrk="1" latinLnBrk="0" hangingPunct="1">
        <a:defRPr sz="1800" kern="1200">
          <a:solidFill>
            <a:schemeClr val="tx1"/>
          </a:solidFill>
          <a:uFillTx/>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33.jpg"/><Relationship Id="rId4" Type="http://schemas.openxmlformats.org/officeDocument/2006/relationships/image" Target="../media/image32.jp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4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45.png"/><Relationship Id="rId4"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8.png"/></Relationships>
</file>

<file path=ppt/slides/_rels/slide2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jpeg"/><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3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2.jpg"/><Relationship Id="rId5" Type="http://schemas.openxmlformats.org/officeDocument/2006/relationships/image" Target="../media/image61.jpg"/><Relationship Id="rId4" Type="http://schemas.openxmlformats.org/officeDocument/2006/relationships/image" Target="../media/image60.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53.pn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hyperlink" Target="https://coresight.com/r" TargetMode="External"/><Relationship Id="rId2" Type="http://schemas.openxmlformats.org/officeDocument/2006/relationships/image" Target="../media/image9.tif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hyperlink" Target="https://www.usatoday.com/story/money/2019/03/18/shopko-store-closings-bankrupty-plan-now-calls-all-stores-close/3206639002/" TargetMode="External"/><Relationship Id="rId3" Type="http://schemas.openxmlformats.org/officeDocument/2006/relationships/hyperlink" Target="https://www.usatoday.com/story/money/2019/01/17/childrens-clothing-retailer-gymboree-files-bankruptcy/2601139002/" TargetMode="External"/><Relationship Id="rId7" Type="http://schemas.openxmlformats.org/officeDocument/2006/relationships/hyperlink" Target="https://www.usatoday.com/story/money/2019/03/06/charlotte-russe-bankrupt-retailer-says-its-negotiations-buyer/3084088002/" TargetMode="External"/><Relationship Id="rId12" Type="http://schemas.openxmlformats.org/officeDocument/2006/relationships/hyperlink" Target="https://www.usatoday.com/story/money/2019/08/06/barneys-new-york-bankruptcy-luxury-retailer-closing-15-stores/1930050001/" TargetMode="External"/><Relationship Id="rId2" Type="http://schemas.openxmlformats.org/officeDocument/2006/relationships/hyperlink" Target="https://www.usatoday.com/story/money/2019/02/15/payless-shoesource-all-u-s-stores-liquidating-and-closing/2885949002/" TargetMode="External"/><Relationship Id="rId1" Type="http://schemas.openxmlformats.org/officeDocument/2006/relationships/slideLayout" Target="../slideLayouts/slideLayout2.xml"/><Relationship Id="rId6" Type="http://schemas.openxmlformats.org/officeDocument/2006/relationships/hyperlink" Target="https://www.usatoday.com/story/money/2019/07/12/freds-store-closure-list/1712460001/" TargetMode="External"/><Relationship Id="rId11" Type="http://schemas.openxmlformats.org/officeDocument/2006/relationships/hyperlink" Target="https://www.hamiltonbeachbrands.com/news/news-details/2019/Hamilton-Beach-Brands-Holding-Company-Announces-Wind-Down-of-Kitchen-Collection-Retail-Business/default.aspx" TargetMode="External"/><Relationship Id="rId5" Type="http://schemas.openxmlformats.org/officeDocument/2006/relationships/hyperlink" Target="https://www.usatoday.com/story/money/2019/09/09/freds-chapter-11-bankruptcy-liquidation-store-closings/2262477001/" TargetMode="External"/><Relationship Id="rId10" Type="http://schemas.openxmlformats.org/officeDocument/2006/relationships/hyperlink" Target="https://www.usatoday.com/story/money/2019/08/14/avenue-store-closings-2019-222-stores-slated-close/2006725001/" TargetMode="External"/><Relationship Id="rId4" Type="http://schemas.openxmlformats.org/officeDocument/2006/relationships/hyperlink" Target="https://www.usatoday.com/story/money/2019/10/30/dressbarn-store-closings-2019-all-locations-shutter-dec-26/4104736002/" TargetMode="External"/><Relationship Id="rId9" Type="http://schemas.openxmlformats.org/officeDocument/2006/relationships/hyperlink" Target="https://www.usatoday.com/story/money/2019/07/11/charming-charlie-store-closures-chapter-11-bankruptcy/1702124001/"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tiff"/><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 name="Rectangle 10"/>
          <p:cNvSpPr>
            <a:spLocks noGrp="1" noRot="1" noChangeAspect="1" noMove="1" noResize="1" noEditPoints="1" noAdjustHandles="1" noChangeArrowheads="1" noChangeShapeType="1" noTextEdit="1"/>
          </p:cNvSpPr>
          <p:nvPr/>
        </p:nvSpPr>
        <p:spPr>
          <a:xfrm>
            <a:off x="475488"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pic>
        <p:nvPicPr>
          <p:cNvPr id="40" name="Picture 12"/>
          <p:cNvPicPr>
            <a:picLocks noGrp="1" noRot="1" noChangeAspect="1" noMove="1" noResize="1" noEditPoints="1" noAdjustHandles="1" noChangeArrowheads="1" noChangeShapeType="1" noCrop="1"/>
          </p:cNvPicPr>
          <p:nvPr/>
        </p:nvPicPr>
        <p:blipFill>
          <a:blip r:embed="rId2"/>
          <a:stretch>
            <a:fillRect/>
          </a:stretch>
        </p:blipFill>
        <p:spPr>
          <a:xfrm>
            <a:off x="-270934" y="117797"/>
            <a:ext cx="12192000" cy="6858000"/>
          </a:xfrm>
          <a:prstGeom prst="rect">
            <a:avLst/>
          </a:prstGeom>
        </p:spPr>
      </p:pic>
      <p:sp>
        <p:nvSpPr>
          <p:cNvPr id="5" name="Title 4"/>
          <p:cNvSpPr>
            <a:spLocks noGrp="1"/>
          </p:cNvSpPr>
          <p:nvPr>
            <p:ph type="ctrTitle"/>
          </p:nvPr>
        </p:nvSpPr>
        <p:spPr>
          <a:xfrm>
            <a:off x="3045368" y="2043663"/>
            <a:ext cx="6105194" cy="2031055"/>
          </a:xfrm>
        </p:spPr>
        <p:txBody>
          <a:bodyPr>
            <a:normAutofit/>
          </a:bodyPr>
          <a:lstStyle/>
          <a:p>
            <a:r>
              <a:rPr lang="en-US" dirty="0">
                <a:solidFill>
                  <a:srgbClr val="FFFFFF"/>
                </a:solidFill>
                <a:uFillTx/>
              </a:rPr>
              <a:t>The World is Changing</a:t>
            </a:r>
          </a:p>
        </p:txBody>
      </p:sp>
      <p:sp>
        <p:nvSpPr>
          <p:cNvPr id="6" name="Subtitle 5"/>
          <p:cNvSpPr>
            <a:spLocks noGrp="1"/>
          </p:cNvSpPr>
          <p:nvPr>
            <p:ph type="subTitle" idx="1"/>
          </p:nvPr>
        </p:nvSpPr>
        <p:spPr>
          <a:xfrm>
            <a:off x="3045368" y="4074718"/>
            <a:ext cx="6105194" cy="682079"/>
          </a:xfrm>
        </p:spPr>
        <p:txBody>
          <a:bodyPr>
            <a:normAutofit/>
          </a:bodyPr>
          <a:lstStyle/>
          <a:p>
            <a:endParaRPr lang="en-US">
              <a:solidFill>
                <a:srgbClr val="FFFFFF"/>
              </a:solidFill>
              <a:uFillTx/>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 name="Slide Number Placeholder 1"/>
          <p:cNvSpPr txBox="1">
            <a:spLocks noGrp="1"/>
          </p:cNvSpPr>
          <p:nvPr>
            <p:ph type="sldNum" sz="quarter" idx="4294967295"/>
          </p:nvPr>
        </p:nvSpPr>
        <p:spPr>
          <a:xfrm>
            <a:off x="1520781" y="5732540"/>
            <a:ext cx="160642" cy="202414"/>
          </a:xfrm>
          <a:prstGeom prst="rect">
            <a:avLst/>
          </a:prstGeom>
        </p:spPr>
        <p:txBody>
          <a:bodyPr/>
          <a:lstStyle>
            <a:lvl1pPr defTabSz="457200">
              <a:defRPr sz="800">
                <a:uFillTx/>
                <a:latin typeface="Arial"/>
                <a:ea typeface="Arial"/>
                <a:cs typeface="Arial"/>
                <a:sym typeface="Arial"/>
              </a:defRPr>
            </a:lvl1pPr>
          </a:lstStyle>
          <a:p>
            <a:fld id="{86CB4B4D-7CA3-9044-876B-883B54F8677D}" type="slidenum">
              <a:rPr>
                <a:uFillTx/>
              </a:rPr>
              <a:t>10</a:t>
            </a:fld>
            <a:endParaRPr>
              <a:uFillTx/>
            </a:endParaRPr>
          </a:p>
        </p:txBody>
      </p:sp>
      <p:grpSp>
        <p:nvGrpSpPr>
          <p:cNvPr id="1723" name="Title 6"/>
          <p:cNvGrpSpPr/>
          <p:nvPr/>
        </p:nvGrpSpPr>
        <p:grpSpPr>
          <a:xfrm>
            <a:off x="0" y="-1"/>
            <a:ext cx="12192000" cy="1503682"/>
            <a:chOff x="0" y="-1"/>
            <a:chExt cx="9144000" cy="1503680"/>
          </a:xfrm>
          <a:solidFill>
            <a:srgbClr val="0070C0"/>
          </a:solidFill>
        </p:grpSpPr>
        <p:sp>
          <p:nvSpPr>
            <p:cNvPr id="1721" name="Rectangle"/>
            <p:cNvSpPr>
              <a:spLocks/>
            </p:cNvSpPr>
            <p:nvPr/>
          </p:nvSpPr>
          <p:spPr>
            <a:xfrm>
              <a:off x="0" y="2031"/>
              <a:ext cx="9144000" cy="1499616"/>
            </a:xfrm>
            <a:prstGeom prst="rect">
              <a:avLst/>
            </a:prstGeom>
            <a:grpFill/>
            <a:ln w="12700" cap="flat">
              <a:noFill/>
              <a:miter lim="400000"/>
            </a:ln>
            <a:effectLst/>
          </p:spPr>
          <p:txBody>
            <a:bodyPr wrap="square" lIns="50800" tIns="50800" rIns="50800" bIns="50800" numCol="1" anchor="ctr">
              <a:noAutofit/>
            </a:bodyPr>
            <a:lstStyle/>
            <a:p>
              <a:pPr marL="342900" indent="-342900" algn="ctr" defTabSz="457200">
                <a:lnSpc>
                  <a:spcPct val="85000"/>
                </a:lnSpc>
                <a:spcBef>
                  <a:spcPts val="1200"/>
                </a:spcBef>
                <a:defRPr sz="2400" b="1">
                  <a:solidFill>
                    <a:srgbClr val="FFFFFF"/>
                  </a:solidFill>
                  <a:uFillTx/>
                  <a:latin typeface="+mn-lt"/>
                  <a:ea typeface="+mn-ea"/>
                  <a:cs typeface="+mn-cs"/>
                  <a:sym typeface="Helvetica"/>
                </a:defRPr>
              </a:pPr>
              <a:endParaRPr>
                <a:uFillTx/>
              </a:endParaRPr>
            </a:p>
          </p:txBody>
        </p:sp>
        <p:sp>
          <p:nvSpPr>
            <p:cNvPr id="1722" name="The #1 Concern…"/>
            <p:cNvSpPr txBox="1">
              <a:spLocks/>
            </p:cNvSpPr>
            <p:nvPr/>
          </p:nvSpPr>
          <p:spPr>
            <a:xfrm>
              <a:off x="0" y="-1"/>
              <a:ext cx="9144000" cy="1503680"/>
            </a:xfrm>
            <a:prstGeom prst="rect">
              <a:avLst/>
            </a:prstGeom>
            <a:grpFill/>
            <a:ln w="12700" cap="flat">
              <a:noFill/>
              <a:miter lim="400000"/>
            </a:ln>
            <a:effectLst/>
          </p:spPr>
          <p:txBody>
            <a:bodyPr wrap="square" lIns="45718" tIns="45718" rIns="45718" bIns="45718" numCol="1" anchor="ctr">
              <a:spAutoFit/>
            </a:bodyPr>
            <a:lstStyle/>
            <a:p>
              <a:pPr marL="342900" lvl="1" indent="-342900" algn="ctr" defTabSz="457200">
                <a:lnSpc>
                  <a:spcPct val="85000"/>
                </a:lnSpc>
                <a:spcBef>
                  <a:spcPts val="1200"/>
                </a:spcBef>
                <a:defRPr sz="6000" b="1">
                  <a:solidFill>
                    <a:srgbClr val="FFFFFF"/>
                  </a:solidFill>
                  <a:uFillTx/>
                  <a:latin typeface="+mn-lt"/>
                  <a:ea typeface="+mn-ea"/>
                  <a:cs typeface="+mn-cs"/>
                  <a:sym typeface="Helvetica"/>
                </a:defRPr>
              </a:pPr>
              <a:r>
                <a:rPr lang="en-US" dirty="0">
                  <a:uFillTx/>
                </a:rPr>
                <a:t>Do You Have a Changing Income Plan?</a:t>
              </a:r>
              <a:endParaRPr lang="en-US" sz="4000" dirty="0">
                <a:uFillTx/>
              </a:endParaRPr>
            </a:p>
            <a:p>
              <a:pPr marL="342900" lvl="1" indent="-342900" algn="ctr" defTabSz="457200">
                <a:lnSpc>
                  <a:spcPct val="85000"/>
                </a:lnSpc>
                <a:spcBef>
                  <a:spcPts val="1200"/>
                </a:spcBef>
                <a:defRPr sz="3200" b="1">
                  <a:solidFill>
                    <a:srgbClr val="FFFFFF"/>
                  </a:solidFill>
                  <a:uFillTx/>
                  <a:latin typeface="+mn-lt"/>
                  <a:ea typeface="+mn-ea"/>
                  <a:cs typeface="+mn-cs"/>
                  <a:sym typeface="Helvetica"/>
                </a:defRPr>
              </a:pPr>
              <a:r>
                <a:rPr lang="en-US" dirty="0">
                  <a:uFillTx/>
                </a:rPr>
                <a:t>Job Worries working are Facing today:</a:t>
              </a:r>
            </a:p>
          </p:txBody>
        </p:sp>
      </p:grpSp>
      <p:sp>
        <p:nvSpPr>
          <p:cNvPr id="1724" name="Rectangle"/>
          <p:cNvSpPr>
            <a:spLocks/>
          </p:cNvSpPr>
          <p:nvPr/>
        </p:nvSpPr>
        <p:spPr>
          <a:xfrm>
            <a:off x="152400" y="1651000"/>
            <a:ext cx="11925300" cy="5067300"/>
          </a:xfrm>
          <a:prstGeom prst="rect">
            <a:avLst/>
          </a:prstGeom>
          <a:solidFill>
            <a:srgbClr val="0070C0"/>
          </a:solidFill>
          <a:ln w="12700">
            <a:miter lim="400000"/>
          </a:ln>
        </p:spPr>
        <p:txBody>
          <a:bodyPr lIns="50800" tIns="50800" rIns="50800" bIns="50800"/>
          <a:lstStyle/>
          <a:p>
            <a:pPr marL="342900" indent="-342900" algn="ctr" defTabSz="457200">
              <a:lnSpc>
                <a:spcPct val="85000"/>
              </a:lnSpc>
              <a:spcBef>
                <a:spcPts val="1200"/>
              </a:spcBef>
              <a:defRPr sz="4000" b="1">
                <a:solidFill>
                  <a:srgbClr val="FF0000"/>
                </a:solidFill>
                <a:uFillTx/>
                <a:latin typeface="+mn-lt"/>
                <a:ea typeface="+mn-ea"/>
                <a:cs typeface="+mn-cs"/>
                <a:sym typeface="Helvetica"/>
              </a:defRPr>
            </a:pPr>
            <a:endParaRPr>
              <a:uFillTx/>
            </a:endParaRPr>
          </a:p>
        </p:txBody>
      </p:sp>
      <p:sp>
        <p:nvSpPr>
          <p:cNvPr id="1726" name="Rectangle 1"/>
          <p:cNvSpPr txBox="1">
            <a:spLocks/>
          </p:cNvSpPr>
          <p:nvPr/>
        </p:nvSpPr>
        <p:spPr>
          <a:xfrm>
            <a:off x="271408" y="1811166"/>
            <a:ext cx="6175666" cy="466088"/>
          </a:xfrm>
          <a:prstGeom prst="rect">
            <a:avLst/>
          </a:prstGeom>
          <a:noFill/>
          <a:ln w="12700" cap="flat">
            <a:noFill/>
            <a:miter lim="400000"/>
          </a:ln>
          <a:effectLst/>
        </p:spPr>
        <p:txBody>
          <a:bodyPr wrap="square" lIns="45719" tIns="45719" rIns="45719" bIns="45719" numCol="1" anchor="t">
            <a:spAutoFit/>
          </a:bodyPr>
          <a:lstStyle>
            <a:lvl1pPr marL="342900" indent="-342900" algn="ctr" defTabSz="457200">
              <a:lnSpc>
                <a:spcPct val="85000"/>
              </a:lnSpc>
              <a:spcBef>
                <a:spcPts val="1200"/>
              </a:spcBef>
              <a:defRPr sz="3600" b="1">
                <a:uFillTx/>
                <a:latin typeface="+mn-lt"/>
                <a:ea typeface="+mn-ea"/>
                <a:cs typeface="+mn-cs"/>
                <a:sym typeface="Helvetica"/>
              </a:defRPr>
            </a:lvl1pPr>
          </a:lstStyle>
          <a:p>
            <a:r>
              <a:rPr lang="en-US" sz="2800" dirty="0">
                <a:solidFill>
                  <a:schemeClr val="bg1"/>
                </a:solidFill>
                <a:uFillTx/>
              </a:rPr>
              <a:t>Job Insecurity - Layoffs</a:t>
            </a:r>
            <a:endParaRPr sz="2800" dirty="0">
              <a:solidFill>
                <a:schemeClr val="bg1"/>
              </a:solidFill>
              <a:uFillTx/>
            </a:endParaRPr>
          </a:p>
        </p:txBody>
      </p:sp>
      <p:pic>
        <p:nvPicPr>
          <p:cNvPr id="3" name="Picture 2" descr="A screenshot of a social media post  Description automatically generated"/>
          <p:cNvPicPr>
            <a:picLocks noChangeAspect="1"/>
          </p:cNvPicPr>
          <p:nvPr/>
        </p:nvPicPr>
        <p:blipFill>
          <a:blip r:embed="rId2"/>
          <a:stretch>
            <a:fillRect/>
          </a:stretch>
        </p:blipFill>
        <p:spPr>
          <a:xfrm>
            <a:off x="152400" y="2317774"/>
            <a:ext cx="6070782" cy="4085446"/>
          </a:xfrm>
          <a:prstGeom prst="rect">
            <a:avLst/>
          </a:prstGeom>
        </p:spPr>
      </p:pic>
      <p:pic>
        <p:nvPicPr>
          <p:cNvPr id="5" name="Picture 4" descr="A screenshot of a cell phone  Description automatically generated"/>
          <p:cNvPicPr>
            <a:picLocks noChangeAspect="1"/>
          </p:cNvPicPr>
          <p:nvPr/>
        </p:nvPicPr>
        <p:blipFill>
          <a:blip r:embed="rId3"/>
          <a:stretch>
            <a:fillRect/>
          </a:stretch>
        </p:blipFill>
        <p:spPr>
          <a:xfrm>
            <a:off x="6566082" y="2317774"/>
            <a:ext cx="5511618" cy="4400526"/>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5"/>
        <p:cNvGrpSpPr/>
        <p:nvPr/>
      </p:nvGrpSpPr>
      <p:grpSpPr>
        <a:xfrm>
          <a:off x="0" y="0"/>
          <a:ext cx="0" cy="0"/>
          <a:chOff x="0" y="0"/>
          <a:chExt cx="0" cy="0"/>
        </a:xfrm>
      </p:grpSpPr>
      <p:pic>
        <p:nvPicPr>
          <p:cNvPr id="676" name="Google Shape;676;p97"/>
          <p:cNvPicPr preferRelativeResize="0"/>
          <p:nvPr/>
        </p:nvPicPr>
        <p:blipFill rotWithShape="1">
          <a:blip r:embed="rId3"/>
          <a:srcRect/>
          <a:stretch/>
        </p:blipFill>
        <p:spPr>
          <a:xfrm>
            <a:off x="-153880" y="2085"/>
            <a:ext cx="12188293" cy="6855915"/>
          </a:xfrm>
          <a:prstGeom prst="rect">
            <a:avLst/>
          </a:prstGeom>
          <a:noFill/>
          <a:ln>
            <a:noFill/>
          </a:ln>
        </p:spPr>
      </p:pic>
      <p:grpSp>
        <p:nvGrpSpPr>
          <p:cNvPr id="677" name="Google Shape;677;p97"/>
          <p:cNvGrpSpPr/>
          <p:nvPr/>
        </p:nvGrpSpPr>
        <p:grpSpPr>
          <a:xfrm>
            <a:off x="-153879" y="419982"/>
            <a:ext cx="5936628" cy="825908"/>
            <a:chOff x="5453829" y="314985"/>
            <a:chExt cx="4452471" cy="619431"/>
          </a:xfrm>
        </p:grpSpPr>
        <p:pic>
          <p:nvPicPr>
            <p:cNvPr id="678" name="Google Shape;678;p97" descr="Ribbon.eps"/>
            <p:cNvPicPr preferRelativeResize="0"/>
            <p:nvPr/>
          </p:nvPicPr>
          <p:blipFill rotWithShape="1">
            <a:blip r:embed="rId4"/>
            <a:srcRect/>
            <a:stretch/>
          </p:blipFill>
          <p:spPr>
            <a:xfrm>
              <a:off x="5453829" y="314985"/>
              <a:ext cx="4452471" cy="555286"/>
            </a:xfrm>
            <a:prstGeom prst="rect">
              <a:avLst/>
            </a:prstGeom>
            <a:noFill/>
            <a:ln>
              <a:noFill/>
            </a:ln>
            <a:effectLst>
              <a:outerShdw blurRad="50800" dist="38100" dir="2700000" algn="tl" rotWithShape="0">
                <a:srgbClr val="000000">
                  <a:alpha val="40000"/>
                </a:srgbClr>
              </a:outerShdw>
            </a:effectLst>
          </p:spPr>
        </p:pic>
        <p:sp>
          <p:nvSpPr>
            <p:cNvPr id="679" name="Google Shape;679;p97"/>
            <p:cNvSpPr txBox="1">
              <a:spLocks/>
            </p:cNvSpPr>
            <p:nvPr/>
          </p:nvSpPr>
          <p:spPr>
            <a:xfrm>
              <a:off x="5569239" y="349641"/>
              <a:ext cx="4154749" cy="584775"/>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1600"/>
              </a:pPr>
              <a:r>
                <a:rPr lang="en" sz="2133">
                  <a:solidFill>
                    <a:srgbClr val="FFFFFF"/>
                  </a:solidFill>
                  <a:uFillTx/>
                  <a:latin typeface="Helvetica Neue"/>
                  <a:ea typeface="Helvetica Neue"/>
                  <a:cs typeface="Helvetica Neue"/>
                  <a:sym typeface="Helvetica Neue"/>
                </a:rPr>
                <a:t>Financial Challenges Have Worsened With Corona</a:t>
              </a:r>
              <a:endParaRPr sz="1867">
                <a:uFillTx/>
                <a:latin typeface="Arial"/>
                <a:cs typeface="Arial"/>
                <a:sym typeface="Arial"/>
              </a:endParaRPr>
            </a:p>
          </p:txBody>
        </p:sp>
      </p:grpSp>
      <p:sp>
        <p:nvSpPr>
          <p:cNvPr id="680" name="Google Shape;680;p97"/>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uFillTx/>
              </a:rPr>
              <a:pPr defTabSz="1219170" hangingPunct="1">
                <a:buClr>
                  <a:srgbClr val="A5A5A5"/>
                </a:buClr>
                <a:buSzPts val="1000"/>
              </a:pPr>
              <a:t>11</a:t>
            </a:fld>
            <a:endParaRPr>
              <a:uFillTx/>
            </a:endParaRPr>
          </a:p>
        </p:txBody>
      </p:sp>
      <p:sp>
        <p:nvSpPr>
          <p:cNvPr id="681" name="Google Shape;681;p97"/>
          <p:cNvSpPr txBox="1">
            <a:spLocks/>
          </p:cNvSpPr>
          <p:nvPr/>
        </p:nvSpPr>
        <p:spPr>
          <a:xfrm>
            <a:off x="578951" y="1360257"/>
            <a:ext cx="11034099" cy="5322217"/>
          </a:xfrm>
          <a:prstGeom prst="rect">
            <a:avLst/>
          </a:prstGeom>
          <a:noFill/>
          <a:ln>
            <a:noFill/>
          </a:ln>
        </p:spPr>
        <p:txBody>
          <a:bodyPr spcFirstLastPara="1" wrap="square" lIns="121900" tIns="60933" rIns="121900" bIns="60933" anchor="t" anchorCtr="0">
            <a:noAutofit/>
          </a:bodyPr>
          <a:lstStyle/>
          <a:p>
            <a:pPr marL="385224" indent="-385224" defTabSz="1219170" hangingPunct="1">
              <a:buClr>
                <a:srgbClr val="FFFFFF"/>
              </a:buClr>
              <a:buSzPts val="1800"/>
              <a:buFont typeface="Arial"/>
              <a:buChar char="•"/>
            </a:pPr>
            <a:r>
              <a:rPr lang="en" sz="2400" b="1">
                <a:solidFill>
                  <a:srgbClr val="FFFFFF"/>
                </a:solidFill>
                <a:uFillTx/>
                <a:latin typeface="Helvetica Neue"/>
                <a:ea typeface="Helvetica Neue"/>
                <a:cs typeface="Helvetica Neue"/>
                <a:sym typeface="Helvetica Neue"/>
              </a:rPr>
              <a:t>78% of full-time workers live paycheck to paycheck.</a:t>
            </a:r>
            <a:br>
              <a:rPr lang="en" sz="2400" b="1">
                <a:solidFill>
                  <a:srgbClr val="FFFFFF"/>
                </a:solidFill>
                <a:uFillTx/>
                <a:latin typeface="Helvetica Neue"/>
                <a:ea typeface="Helvetica Neue"/>
                <a:cs typeface="Helvetica Neue"/>
                <a:sym typeface="Helvetica Neue"/>
              </a:rPr>
            </a:br>
            <a:r>
              <a:rPr lang="en" sz="1200">
                <a:solidFill>
                  <a:srgbClr val="FFFFFF"/>
                </a:solidFill>
                <a:uFillTx/>
                <a:latin typeface="Arial Narrow"/>
                <a:ea typeface="Arial Narrow"/>
                <a:cs typeface="Arial Narrow"/>
                <a:sym typeface="Arial Narrow"/>
              </a:rPr>
              <a:t>CNNMoney.com, “How to Save for Retirement On a Tight Budget,” October 13, 2017</a:t>
            </a:r>
            <a:endParaRPr sz="1867">
              <a:uFillTx/>
              <a:latin typeface="Arial"/>
              <a:cs typeface="Arial"/>
              <a:sym typeface="Arial"/>
            </a:endParaRPr>
          </a:p>
          <a:p>
            <a:pPr marL="385224" indent="-385224" defTabSz="1219170" hangingPunct="1">
              <a:spcBef>
                <a:spcPts val="1600"/>
              </a:spcBef>
              <a:buClr>
                <a:srgbClr val="FFFFFF"/>
              </a:buClr>
              <a:buSzPts val="1800"/>
              <a:buFont typeface="Arial"/>
              <a:buChar char="•"/>
            </a:pPr>
            <a:r>
              <a:rPr lang="en" sz="2400" b="1">
                <a:solidFill>
                  <a:srgbClr val="FFFFFF"/>
                </a:solidFill>
                <a:uFillTx/>
                <a:latin typeface="Helvetica Neue"/>
                <a:ea typeface="Helvetica Neue"/>
                <a:cs typeface="Helvetica Neue"/>
                <a:sym typeface="Helvetica Neue"/>
              </a:rPr>
              <a:t>More than half of Americans have less than $1,000 in savings.</a:t>
            </a:r>
            <a:br>
              <a:rPr lang="en" sz="2400">
                <a:solidFill>
                  <a:srgbClr val="FFFFFF"/>
                </a:solidFill>
                <a:uFillTx/>
                <a:latin typeface="Helvetica Neue"/>
                <a:ea typeface="Helvetica Neue"/>
                <a:cs typeface="Helvetica Neue"/>
                <a:sym typeface="Helvetica Neue"/>
              </a:rPr>
            </a:br>
            <a:r>
              <a:rPr lang="en" sz="1200">
                <a:solidFill>
                  <a:srgbClr val="FFFFFF"/>
                </a:solidFill>
                <a:uFillTx/>
                <a:latin typeface="Arial Narrow"/>
                <a:ea typeface="Arial Narrow"/>
                <a:cs typeface="Arial Narrow"/>
                <a:sym typeface="Arial Narrow"/>
              </a:rPr>
              <a:t>CNBC.com, “Here’s How Much Money Americans Have in Their Savings Accounts,” September 13, 2017</a:t>
            </a:r>
            <a:endParaRPr sz="1200" b="1">
              <a:solidFill>
                <a:srgbClr val="FFFFFF"/>
              </a:solidFill>
              <a:uFillTx/>
              <a:latin typeface="Arial Narrow"/>
              <a:ea typeface="Arial Narrow"/>
              <a:cs typeface="Arial Narrow"/>
              <a:sym typeface="Arial Narrow"/>
            </a:endParaRPr>
          </a:p>
          <a:p>
            <a:pPr marL="385224" indent="-385224" defTabSz="1219170" hangingPunct="1">
              <a:spcBef>
                <a:spcPts val="1600"/>
              </a:spcBef>
              <a:buClr>
                <a:srgbClr val="FFFFFF"/>
              </a:buClr>
              <a:buSzPts val="1800"/>
              <a:buFont typeface="Arial"/>
              <a:buChar char="•"/>
            </a:pPr>
            <a:r>
              <a:rPr lang="en" sz="2400" b="1">
                <a:solidFill>
                  <a:srgbClr val="FFFFFF"/>
                </a:solidFill>
                <a:uFillTx/>
                <a:latin typeface="Helvetica Neue"/>
                <a:ea typeface="Helvetica Neue"/>
                <a:cs typeface="Helvetica Neue"/>
                <a:sym typeface="Helvetica Neue"/>
              </a:rPr>
              <a:t>U.S. households with debt carry an average credit card balance of $15,654.</a:t>
            </a:r>
            <a:br>
              <a:rPr lang="en" sz="2400">
                <a:solidFill>
                  <a:srgbClr val="FFFFFF"/>
                </a:solidFill>
                <a:uFillTx/>
                <a:latin typeface="Helvetica Neue"/>
                <a:ea typeface="Helvetica Neue"/>
                <a:cs typeface="Helvetica Neue"/>
                <a:sym typeface="Helvetica Neue"/>
              </a:rPr>
            </a:br>
            <a:r>
              <a:rPr lang="en" sz="1200">
                <a:solidFill>
                  <a:srgbClr val="FFFFFF"/>
                </a:solidFill>
                <a:uFillTx/>
                <a:latin typeface="Arial Narrow"/>
                <a:ea typeface="Arial Narrow"/>
                <a:cs typeface="Arial Narrow"/>
                <a:sym typeface="Arial Narrow"/>
              </a:rPr>
              <a:t>NBCNews.com, “Americans Have More Credit Cards – and More Debt, Says CFPB,” December 28, 2017</a:t>
            </a:r>
            <a:endParaRPr sz="1867">
              <a:uFillTx/>
              <a:latin typeface="Arial"/>
              <a:cs typeface="Arial"/>
              <a:sym typeface="Arial"/>
            </a:endParaRPr>
          </a:p>
          <a:p>
            <a:pPr marL="385224" indent="-385224" defTabSz="1219170" hangingPunct="1">
              <a:spcBef>
                <a:spcPts val="1600"/>
              </a:spcBef>
              <a:buClr>
                <a:srgbClr val="FFFFFF"/>
              </a:buClr>
              <a:buSzPts val="1800"/>
              <a:buFont typeface="Arial"/>
              <a:buChar char="•"/>
            </a:pPr>
            <a:r>
              <a:rPr lang="en" sz="2400" b="1">
                <a:solidFill>
                  <a:srgbClr val="FFFFFF"/>
                </a:solidFill>
                <a:uFillTx/>
                <a:latin typeface="Helvetica Neue"/>
                <a:ea typeface="Helvetica Neue"/>
                <a:cs typeface="Helvetica Neue"/>
                <a:sym typeface="Helvetica Neue"/>
              </a:rPr>
              <a:t>Nearly half (48%) of U.S. households don’t have enough life insurance.</a:t>
            </a:r>
            <a:br>
              <a:rPr lang="en" sz="2400" b="1">
                <a:solidFill>
                  <a:srgbClr val="FFFFFF"/>
                </a:solidFill>
                <a:uFillTx/>
                <a:latin typeface="Helvetica Neue"/>
                <a:ea typeface="Helvetica Neue"/>
                <a:cs typeface="Helvetica Neue"/>
                <a:sym typeface="Helvetica Neue"/>
              </a:rPr>
            </a:br>
            <a:r>
              <a:rPr lang="en" sz="1200">
                <a:solidFill>
                  <a:srgbClr val="FFFFFF"/>
                </a:solidFill>
                <a:uFillTx/>
                <a:latin typeface="Arial Narrow"/>
                <a:ea typeface="Arial Narrow"/>
                <a:cs typeface="Arial Narrow"/>
                <a:sym typeface="Arial Narrow"/>
              </a:rPr>
              <a:t>USAToday.com, “Impending Death of the Life Insurance Medical Exam,” August 6, 2017</a:t>
            </a:r>
            <a:endParaRPr sz="1867">
              <a:uFillTx/>
              <a:latin typeface="Arial"/>
              <a:cs typeface="Arial"/>
              <a:sym typeface="Arial"/>
            </a:endParaRPr>
          </a:p>
          <a:p>
            <a:pPr marL="385224" indent="-385224" defTabSz="1219170" hangingPunct="1">
              <a:spcBef>
                <a:spcPts val="1600"/>
              </a:spcBef>
              <a:buClr>
                <a:srgbClr val="FFFFFF"/>
              </a:buClr>
              <a:buSzPts val="1800"/>
              <a:buFont typeface="Arial"/>
              <a:buChar char="•"/>
            </a:pPr>
            <a:r>
              <a:rPr lang="en" sz="2400" b="1">
                <a:solidFill>
                  <a:srgbClr val="FFFFFF"/>
                </a:solidFill>
                <a:uFillTx/>
                <a:latin typeface="Helvetica Neue"/>
                <a:ea typeface="Helvetica Neue"/>
                <a:cs typeface="Helvetica Neue"/>
                <a:sym typeface="Helvetica Neue"/>
              </a:rPr>
              <a:t>More than half of all workers have less than $25,000 in savings and investments for retirement.</a:t>
            </a:r>
            <a:br>
              <a:rPr lang="en" sz="1200" b="1">
                <a:solidFill>
                  <a:srgbClr val="FFFFFF"/>
                </a:solidFill>
                <a:uFillTx/>
                <a:latin typeface="Helvetica Neue"/>
                <a:ea typeface="Helvetica Neue"/>
                <a:cs typeface="Helvetica Neue"/>
                <a:sym typeface="Helvetica Neue"/>
              </a:rPr>
            </a:br>
            <a:r>
              <a:rPr lang="en" sz="1200">
                <a:solidFill>
                  <a:srgbClr val="FFFFFF"/>
                </a:solidFill>
                <a:uFillTx/>
                <a:latin typeface="Arial Narrow"/>
                <a:ea typeface="Arial Narrow"/>
                <a:cs typeface="Arial Narrow"/>
                <a:sym typeface="Arial Narrow"/>
              </a:rPr>
              <a:t>Employee Benefit Research Institute 2015 Retirement Confidence Survey</a:t>
            </a:r>
            <a:endParaRPr sz="1200">
              <a:solidFill>
                <a:srgbClr val="FFFFFF"/>
              </a:solidFill>
              <a:uFillTx/>
              <a:latin typeface="Arial Narrow"/>
              <a:ea typeface="Arial Narrow"/>
              <a:cs typeface="Arial Narrow"/>
              <a:sym typeface="Arial Narrow"/>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1"/>
                                        </p:tgtEl>
                                        <p:attrNameLst>
                                          <p:attrName>style.visibility</p:attrName>
                                        </p:attrNameLst>
                                      </p:cBhvr>
                                      <p:to>
                                        <p:strVal val="visible"/>
                                      </p:to>
                                    </p:set>
                                    <p:animEffect transition="in" filter="fade">
                                      <p:cBhvr>
                                        <p:cTn id="7" dur="500"/>
                                        <p:tgtEl>
                                          <p:spTgt spid="6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35"/>
        <p:cNvGrpSpPr/>
        <p:nvPr/>
      </p:nvGrpSpPr>
      <p:grpSpPr>
        <a:xfrm>
          <a:off x="0" y="0"/>
          <a:ext cx="0" cy="0"/>
          <a:chOff x="0" y="0"/>
          <a:chExt cx="0" cy="0"/>
        </a:xfrm>
      </p:grpSpPr>
      <p:sp>
        <p:nvSpPr>
          <p:cNvPr id="636" name="Google Shape;636;p95"/>
          <p:cNvSpPr>
            <a:spLocks/>
          </p:cNvSpPr>
          <p:nvPr/>
        </p:nvSpPr>
        <p:spPr>
          <a:xfrm rot="-5400000">
            <a:off x="5750553" y="-2748502"/>
            <a:ext cx="690911" cy="10853819"/>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sp>
        <p:nvSpPr>
          <p:cNvPr id="637" name="Google Shape;637;p95"/>
          <p:cNvSpPr txBox="1">
            <a:spLocks noGrp="1"/>
          </p:cNvSpPr>
          <p:nvPr>
            <p:ph type="body" idx="1"/>
          </p:nvPr>
        </p:nvSpPr>
        <p:spPr>
          <a:xfrm>
            <a:off x="1359215" y="2381740"/>
            <a:ext cx="9473572" cy="501347"/>
          </a:xfrm>
          <a:prstGeom prst="rect">
            <a:avLst/>
          </a:prstGeom>
          <a:noFill/>
          <a:ln>
            <a:noFill/>
          </a:ln>
        </p:spPr>
        <p:txBody>
          <a:bodyPr spcFirstLastPara="1" wrap="square" lIns="121900" tIns="60933" rIns="121900" bIns="60933" anchor="t" anchorCtr="0">
            <a:noAutofit/>
          </a:bodyPr>
          <a:lstStyle/>
          <a:p>
            <a:pPr marL="0" indent="0" algn="ctr">
              <a:spcBef>
                <a:spcPts val="0"/>
              </a:spcBef>
              <a:buClr>
                <a:schemeClr val="lt1"/>
              </a:buClr>
              <a:buSzPts val="2200"/>
              <a:buNone/>
            </a:pPr>
            <a:r>
              <a:rPr lang="en" sz="2933" b="1">
                <a:solidFill>
                  <a:schemeClr val="lt1"/>
                </a:solidFill>
                <a:uFillTx/>
              </a:rPr>
              <a:t>Don’t Earn Enough Income - Less than 6 Figures</a:t>
            </a:r>
            <a:endParaRPr>
              <a:uFillTx/>
            </a:endParaRPr>
          </a:p>
        </p:txBody>
      </p:sp>
      <p:sp>
        <p:nvSpPr>
          <p:cNvPr id="638" name="Google Shape;638;p95"/>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uFillTx/>
              </a:rPr>
              <a:pPr defTabSz="1219170" hangingPunct="1">
                <a:buClr>
                  <a:srgbClr val="A5A5A5"/>
                </a:buClr>
                <a:buSzPts val="1000"/>
              </a:pPr>
              <a:t>12</a:t>
            </a:fld>
            <a:endParaRPr>
              <a:uFillTx/>
            </a:endParaRPr>
          </a:p>
        </p:txBody>
      </p:sp>
      <p:grpSp>
        <p:nvGrpSpPr>
          <p:cNvPr id="639" name="Google Shape;639;p95"/>
          <p:cNvGrpSpPr/>
          <p:nvPr/>
        </p:nvGrpSpPr>
        <p:grpSpPr>
          <a:xfrm>
            <a:off x="669097" y="4385817"/>
            <a:ext cx="10853819" cy="690911"/>
            <a:chOff x="501823" y="3305744"/>
            <a:chExt cx="8140364" cy="518183"/>
          </a:xfrm>
        </p:grpSpPr>
        <p:sp>
          <p:nvSpPr>
            <p:cNvPr id="640" name="Google Shape;640;p95"/>
            <p:cNvSpPr>
              <a:spLocks/>
            </p:cNvSpPr>
            <p:nvPr/>
          </p:nvSpPr>
          <p:spPr>
            <a:xfrm rot="-5400000">
              <a:off x="4312913" y="-505346"/>
              <a:ext cx="518183" cy="8140364"/>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200"/>
              </a:pPr>
              <a:endParaRPr sz="2933">
                <a:solidFill>
                  <a:srgbClr val="CC0000"/>
                </a:solidFill>
                <a:uFillTx/>
                <a:latin typeface="Trebuchet MS"/>
                <a:ea typeface="Trebuchet MS"/>
                <a:cs typeface="Trebuchet MS"/>
                <a:sym typeface="Trebuchet MS"/>
              </a:endParaRPr>
            </a:p>
          </p:txBody>
        </p:sp>
        <p:sp>
          <p:nvSpPr>
            <p:cNvPr id="641" name="Google Shape;641;p95"/>
            <p:cNvSpPr txBox="1">
              <a:spLocks/>
            </p:cNvSpPr>
            <p:nvPr/>
          </p:nvSpPr>
          <p:spPr>
            <a:xfrm>
              <a:off x="1778002" y="3326034"/>
              <a:ext cx="5587998"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200"/>
              </a:pPr>
              <a:r>
                <a:rPr lang="en" sz="2933" b="1">
                  <a:solidFill>
                    <a:srgbClr val="FFFFFF"/>
                  </a:solidFill>
                  <a:uFillTx/>
                  <a:latin typeface="Helvetica Neue"/>
                  <a:ea typeface="Helvetica Neue"/>
                  <a:cs typeface="Helvetica Neue"/>
                  <a:sym typeface="Helvetica Neue"/>
                </a:rPr>
                <a:t>Don’t have a Financial Plan or Coach.</a:t>
              </a:r>
              <a:endParaRPr sz="1867">
                <a:uFillTx/>
                <a:latin typeface="Arial"/>
                <a:cs typeface="Arial"/>
                <a:sym typeface="Arial"/>
              </a:endParaRPr>
            </a:p>
          </p:txBody>
        </p:sp>
      </p:grpSp>
      <p:grpSp>
        <p:nvGrpSpPr>
          <p:cNvPr id="642" name="Google Shape;642;p95"/>
          <p:cNvGrpSpPr/>
          <p:nvPr/>
        </p:nvGrpSpPr>
        <p:grpSpPr>
          <a:xfrm>
            <a:off x="669089" y="3354577"/>
            <a:ext cx="10853827" cy="766743"/>
            <a:chOff x="501817" y="2532314"/>
            <a:chExt cx="8140370" cy="575057"/>
          </a:xfrm>
        </p:grpSpPr>
        <p:sp>
          <p:nvSpPr>
            <p:cNvPr id="643" name="Google Shape;643;p95"/>
            <p:cNvSpPr>
              <a:spLocks/>
            </p:cNvSpPr>
            <p:nvPr/>
          </p:nvSpPr>
          <p:spPr>
            <a:xfrm rot="-5400000">
              <a:off x="4312914" y="-1278775"/>
              <a:ext cx="518183" cy="8140362"/>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200"/>
              </a:pPr>
              <a:endParaRPr sz="2933">
                <a:solidFill>
                  <a:srgbClr val="CC0000"/>
                </a:solidFill>
                <a:uFillTx/>
                <a:latin typeface="Trebuchet MS"/>
                <a:ea typeface="Trebuchet MS"/>
                <a:cs typeface="Trebuchet MS"/>
                <a:sym typeface="Trebuchet MS"/>
              </a:endParaRPr>
            </a:p>
          </p:txBody>
        </p:sp>
        <p:sp>
          <p:nvSpPr>
            <p:cNvPr id="644" name="Google Shape;644;p95"/>
            <p:cNvSpPr txBox="1">
              <a:spLocks/>
            </p:cNvSpPr>
            <p:nvPr/>
          </p:nvSpPr>
          <p:spPr>
            <a:xfrm>
              <a:off x="501817" y="2559998"/>
              <a:ext cx="8140368" cy="547373"/>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200"/>
              </a:pPr>
              <a:r>
                <a:rPr lang="en" sz="2933" b="1">
                  <a:solidFill>
                    <a:srgbClr val="FFFFFF"/>
                  </a:solidFill>
                  <a:uFillTx/>
                  <a:latin typeface="Helvetica Neue"/>
                  <a:ea typeface="Helvetica Neue"/>
                  <a:cs typeface="Helvetica Neue"/>
                  <a:sym typeface="Helvetica Neue"/>
                </a:rPr>
                <a:t>Don’t Have a Work from Home Income Plan</a:t>
              </a:r>
              <a:endParaRPr sz="1867">
                <a:uFillTx/>
                <a:latin typeface="Arial"/>
                <a:cs typeface="Arial"/>
                <a:sym typeface="Arial"/>
              </a:endParaRPr>
            </a:p>
          </p:txBody>
        </p:sp>
      </p:grpSp>
      <p:sp>
        <p:nvSpPr>
          <p:cNvPr id="645" name="Google Shape;645;p95"/>
          <p:cNvSpPr txBox="1">
            <a:spLocks/>
          </p:cNvSpPr>
          <p:nvPr/>
        </p:nvSpPr>
        <p:spPr>
          <a:xfrm>
            <a:off x="401763" y="442421"/>
            <a:ext cx="11388477"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400"/>
            </a:pPr>
            <a:r>
              <a:rPr lang="en" sz="3200">
                <a:solidFill>
                  <a:srgbClr val="34526F"/>
                </a:solidFill>
                <a:uFillTx/>
                <a:latin typeface="Helvetica Neue"/>
                <a:ea typeface="Helvetica Neue"/>
                <a:cs typeface="Helvetica Neue"/>
                <a:sym typeface="Helvetica Neue"/>
              </a:rPr>
              <a:t>Why Are People Having So Many Financial Challenges?</a:t>
            </a:r>
            <a:endParaRPr sz="1867">
              <a:uFillTx/>
              <a:latin typeface="Arial"/>
              <a:cs typeface="Arial"/>
              <a:sym typeface="Arial"/>
            </a:endParaRPr>
          </a:p>
        </p:txBody>
      </p:sp>
      <p:cxnSp>
        <p:nvCxnSpPr>
          <p:cNvPr id="646" name="Google Shape;646;p95"/>
          <p:cNvCxnSpPr/>
          <p:nvPr/>
        </p:nvCxnSpPr>
        <p:spPr>
          <a:xfrm>
            <a:off x="802206" y="1239892"/>
            <a:ext cx="10587593" cy="0"/>
          </a:xfrm>
          <a:prstGeom prst="straightConnector1">
            <a:avLst/>
          </a:prstGeom>
          <a:noFill/>
          <a:ln w="9525" cap="flat" cmpd="sng">
            <a:solidFill>
              <a:srgbClr val="34526F"/>
            </a:solidFill>
            <a:prstDash val="solid"/>
            <a:round/>
            <a:headEnd type="none" w="sm" len="sm"/>
            <a:tailEnd type="none" w="sm" len="sm"/>
          </a:ln>
        </p:spPr>
      </p:cxnSp>
      <p:sp>
        <p:nvSpPr>
          <p:cNvPr id="647" name="Google Shape;647;p95"/>
          <p:cNvSpPr txBox="1">
            <a:spLocks/>
          </p:cNvSpPr>
          <p:nvPr/>
        </p:nvSpPr>
        <p:spPr>
          <a:xfrm>
            <a:off x="939800" y="1459494"/>
            <a:ext cx="10325101" cy="56444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2000"/>
            </a:pPr>
            <a:r>
              <a:rPr lang="en" sz="2667" b="1">
                <a:uFillTx/>
                <a:latin typeface="Helvetica Neue"/>
                <a:ea typeface="Helvetica Neue"/>
                <a:cs typeface="Helvetica Neue"/>
                <a:sym typeface="Helvetica Neue"/>
              </a:rPr>
              <a:t>Most People Today</a:t>
            </a:r>
            <a:endParaRPr sz="2667" baseline="30000">
              <a:uFillTx/>
              <a:latin typeface="Helvetica Neue"/>
              <a:ea typeface="Helvetica Neue"/>
              <a:cs typeface="Helvetica Neue"/>
              <a:sym typeface="Helvetica Neue"/>
            </a:endParaRPr>
          </a:p>
        </p:txBody>
      </p:sp>
      <p:sp>
        <p:nvSpPr>
          <p:cNvPr id="648" name="Google Shape;648;p95"/>
          <p:cNvSpPr txBox="1">
            <a:spLocks/>
          </p:cNvSpPr>
          <p:nvPr/>
        </p:nvSpPr>
        <p:spPr>
          <a:xfrm>
            <a:off x="0" y="5575121"/>
            <a:ext cx="12192000" cy="592667"/>
          </a:xfrm>
          <a:prstGeom prst="rect">
            <a:avLst/>
          </a:prstGeom>
          <a:noFill/>
          <a:ln>
            <a:noFill/>
          </a:ln>
        </p:spPr>
        <p:txBody>
          <a:bodyPr spcFirstLastPara="1" wrap="square" lIns="121900" tIns="60933" rIns="121900" bIns="60933" anchor="ctr" anchorCtr="0">
            <a:noAutofit/>
          </a:bodyPr>
          <a:lstStyle/>
          <a:p>
            <a:pPr algn="ctr" defTabSz="1219170" hangingPunct="1">
              <a:lnSpc>
                <a:spcPct val="85000"/>
              </a:lnSpc>
              <a:buClr>
                <a:srgbClr val="E4021D"/>
              </a:buClr>
              <a:buSzPts val="2200"/>
            </a:pPr>
            <a:r>
              <a:rPr lang="en" sz="2933" b="1">
                <a:solidFill>
                  <a:srgbClr val="E4021D"/>
                </a:solidFill>
                <a:uFillTx/>
                <a:latin typeface="Helvetica Neue"/>
                <a:ea typeface="Helvetica Neue"/>
                <a:cs typeface="Helvetica Neue"/>
                <a:sym typeface="Helvetica Neue"/>
              </a:rPr>
              <a:t>We have Solutions to all of these Challenges</a:t>
            </a:r>
            <a:endParaRPr sz="2933">
              <a:solidFill>
                <a:srgbClr val="E4021D"/>
              </a:solidFill>
              <a:uFillTx/>
              <a:latin typeface="Helvetica Neue"/>
              <a:ea typeface="Helvetica Neue"/>
              <a:cs typeface="Helvetica Neue"/>
              <a:sym typeface="Helvetica Neu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45"/>
                                        </p:tgtEl>
                                        <p:attrNameLst>
                                          <p:attrName>style.visibility</p:attrName>
                                        </p:attrNameLst>
                                      </p:cBhvr>
                                      <p:to>
                                        <p:strVal val="visible"/>
                                      </p:to>
                                    </p:set>
                                    <p:animEffect transition="in" filter="fade">
                                      <p:cBhvr>
                                        <p:cTn id="7" dur="400"/>
                                        <p:tgtEl>
                                          <p:spTgt spid="645"/>
                                        </p:tgtEl>
                                      </p:cBhvr>
                                    </p:animEffect>
                                  </p:childTnLst>
                                </p:cTn>
                              </p:par>
                              <p:par>
                                <p:cTn id="8" presetID="10" presetClass="entr" presetSubtype="0" fill="hold" nodeType="withEffect">
                                  <p:stCondLst>
                                    <p:cond delay="0"/>
                                  </p:stCondLst>
                                  <p:childTnLst>
                                    <p:set>
                                      <p:cBhvr>
                                        <p:cTn id="9" dur="1" fill="hold">
                                          <p:stCondLst>
                                            <p:cond delay="0"/>
                                          </p:stCondLst>
                                        </p:cTn>
                                        <p:tgtEl>
                                          <p:spTgt spid="646"/>
                                        </p:tgtEl>
                                        <p:attrNameLst>
                                          <p:attrName>style.visibility</p:attrName>
                                        </p:attrNameLst>
                                      </p:cBhvr>
                                      <p:to>
                                        <p:strVal val="visible"/>
                                      </p:to>
                                    </p:set>
                                    <p:animEffect transition="in" filter="fade">
                                      <p:cBhvr>
                                        <p:cTn id="10" dur="700"/>
                                        <p:tgtEl>
                                          <p:spTgt spid="646"/>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647"/>
                                        </p:tgtEl>
                                        <p:attrNameLst>
                                          <p:attrName>style.visibility</p:attrName>
                                        </p:attrNameLst>
                                      </p:cBhvr>
                                      <p:to>
                                        <p:strVal val="visible"/>
                                      </p:to>
                                    </p:set>
                                    <p:animEffect transition="in" filter="fade">
                                      <p:cBhvr>
                                        <p:cTn id="14" dur="300"/>
                                        <p:tgtEl>
                                          <p:spTgt spid="64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637">
                                            <p:txEl>
                                              <p:pRg st="0" end="0"/>
                                            </p:txEl>
                                          </p:spTgt>
                                        </p:tgtEl>
                                        <p:attrNameLst>
                                          <p:attrName>style.visibility</p:attrName>
                                        </p:attrNameLst>
                                      </p:cBhvr>
                                      <p:to>
                                        <p:strVal val="visible"/>
                                      </p:to>
                                    </p:set>
                                    <p:animEffect transition="in" filter="fade">
                                      <p:cBhvr>
                                        <p:cTn id="19" dur="300"/>
                                        <p:tgtEl>
                                          <p:spTgt spid="637">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36"/>
                                        </p:tgtEl>
                                        <p:attrNameLst>
                                          <p:attrName>style.visibility</p:attrName>
                                        </p:attrNameLst>
                                      </p:cBhvr>
                                      <p:to>
                                        <p:strVal val="visible"/>
                                      </p:to>
                                    </p:set>
                                    <p:animEffect transition="in" filter="fade">
                                      <p:cBhvr>
                                        <p:cTn id="22" dur="300"/>
                                        <p:tgtEl>
                                          <p:spTgt spid="63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42"/>
                                        </p:tgtEl>
                                        <p:attrNameLst>
                                          <p:attrName>style.visibility</p:attrName>
                                        </p:attrNameLst>
                                      </p:cBhvr>
                                      <p:to>
                                        <p:strVal val="visible"/>
                                      </p:to>
                                    </p:set>
                                    <p:animEffect transition="in" filter="fade">
                                      <p:cBhvr>
                                        <p:cTn id="27" dur="300"/>
                                        <p:tgtEl>
                                          <p:spTgt spid="64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39"/>
                                        </p:tgtEl>
                                        <p:attrNameLst>
                                          <p:attrName>style.visibility</p:attrName>
                                        </p:attrNameLst>
                                      </p:cBhvr>
                                      <p:to>
                                        <p:strVal val="visible"/>
                                      </p:to>
                                    </p:set>
                                    <p:animEffect transition="in" filter="fade">
                                      <p:cBhvr>
                                        <p:cTn id="32" dur="300"/>
                                        <p:tgtEl>
                                          <p:spTgt spid="63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48"/>
                                        </p:tgtEl>
                                        <p:attrNameLst>
                                          <p:attrName>style.visibility</p:attrName>
                                        </p:attrNameLst>
                                      </p:cBhvr>
                                      <p:to>
                                        <p:strVal val="visible"/>
                                      </p:to>
                                    </p:set>
                                    <p:animEffect transition="in" filter="fade">
                                      <p:cBhvr>
                                        <p:cTn id="37" dur="300"/>
                                        <p:tgtEl>
                                          <p:spTgt spid="6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Rectangle 48"/>
          <p:cNvSpPr>
            <a:spLocks noChangeArrowheads="1"/>
          </p:cNvSpPr>
          <p:nvPr/>
        </p:nvSpPr>
        <p:spPr bwMode="auto">
          <a:xfrm>
            <a:off x="0" y="0"/>
            <a:ext cx="12192000" cy="6858000"/>
          </a:xfrm>
          <a:prstGeom prst="rect">
            <a:avLst/>
          </a:prstGeom>
          <a:blipFill dpi="0" rotWithShape="1">
            <a:blip r:embed="rId3">
              <a:alphaModFix amt="50000"/>
            </a:blip>
            <a:srcRect/>
            <a:stretch>
              <a:fillRect/>
            </a:stretch>
          </a:blipFill>
          <a:ln>
            <a:noFill/>
          </a:ln>
        </p:spPr>
        <p:txBody>
          <a:bodyPr lIns="121909" tIns="60955" rIns="121909" bIns="60955" anchor="ctr"/>
          <a:lstStyle/>
          <a:p>
            <a:pPr algn="ctr">
              <a:defRPr>
                <a:uFillTx/>
              </a:defRPr>
            </a:pPr>
            <a:endParaRPr lang="en-US" sz="2400" dirty="0">
              <a:solidFill>
                <a:schemeClr val="lt1"/>
              </a:solidFill>
              <a:uFillTx/>
              <a:ea typeface="Arial Unicode MS" panose="020B0604020202020204" pitchFamily="34" charset="-128"/>
              <a:cs typeface="Arial Unicode MS" panose="020B0604020202020204" pitchFamily="34" charset="-128"/>
            </a:endParaRPr>
          </a:p>
        </p:txBody>
      </p:sp>
      <p:grpSp>
        <p:nvGrpSpPr>
          <p:cNvPr id="9" name="Group 8"/>
          <p:cNvGrpSpPr/>
          <p:nvPr/>
        </p:nvGrpSpPr>
        <p:grpSpPr>
          <a:xfrm>
            <a:off x="8906943" y="1153593"/>
            <a:ext cx="2561167" cy="2559049"/>
            <a:chOff x="2616144" y="864546"/>
            <a:chExt cx="1920240" cy="1920240"/>
          </a:xfrm>
        </p:grpSpPr>
        <p:grpSp>
          <p:nvGrpSpPr>
            <p:cNvPr id="25620" name="Group 26"/>
            <p:cNvGrpSpPr>
              <a:grpSpLocks noChangeAspect="1"/>
            </p:cNvGrpSpPr>
            <p:nvPr/>
          </p:nvGrpSpPr>
          <p:grpSpPr>
            <a:xfrm>
              <a:off x="2616144" y="864546"/>
              <a:ext cx="1920240" cy="1920240"/>
              <a:chOff x="7104260" y="1576373"/>
              <a:chExt cx="2496457" cy="2496457"/>
            </a:xfrm>
          </p:grpSpPr>
          <p:sp>
            <p:nvSpPr>
              <p:cNvPr id="28" name="Oval 27"/>
              <p:cNvSpPr>
                <a:spLocks noChangeArrowheads="1"/>
              </p:cNvSpPr>
              <p:nvPr/>
            </p:nvSpPr>
            <p:spPr bwMode="auto">
              <a:xfrm>
                <a:off x="7104260" y="1576373"/>
                <a:ext cx="2496457" cy="2496457"/>
              </a:xfrm>
              <a:prstGeom prst="ellipse">
                <a:avLst/>
              </a:prstGeom>
              <a:solidFill>
                <a:schemeClr val="bg1"/>
              </a:solidFill>
              <a:ln>
                <a:noFill/>
              </a:ln>
              <a:effectLst>
                <a:outerShdw blurRad="50800" dist="38100" dir="2700000" algn="tl" rotWithShape="0">
                  <a:srgbClr val="000000">
                    <a:alpha val="39998"/>
                  </a:srgbClr>
                </a:outerShdw>
              </a:effectLst>
            </p:spPr>
            <p:txBody>
              <a:bodyPr anchor="ctr"/>
              <a:lstStyle/>
              <a:p>
                <a:pPr algn="ctr">
                  <a:defRPr>
                    <a:uFillTx/>
                  </a:defRPr>
                </a:pPr>
                <a:endParaRPr lang="en-US" sz="2400" dirty="0">
                  <a:solidFill>
                    <a:schemeClr val="lt1"/>
                  </a:solidFill>
                  <a:uFillTx/>
                  <a:ea typeface="Arial Unicode MS" panose="020B0604020202020204" pitchFamily="34" charset="-128"/>
                  <a:cs typeface="Arial Unicode MS" panose="020B0604020202020204" pitchFamily="34" charset="-128"/>
                </a:endParaRPr>
              </a:p>
            </p:txBody>
          </p:sp>
          <p:pic>
            <p:nvPicPr>
              <p:cNvPr id="25623" name="Picture 28"/>
              <p:cNvPicPr>
                <a:picLocks noChangeAspect="1"/>
              </p:cNvPicPr>
              <p:nvPr/>
            </p:nvPicPr>
            <p:blipFill>
              <a:blip r:embed="rId4"/>
              <a:srcRect/>
              <a:stretch>
                <a:fillRect/>
              </a:stretch>
            </p:blipFill>
            <p:spPr bwMode="auto">
              <a:xfrm>
                <a:off x="7210845" y="1679895"/>
                <a:ext cx="2284109" cy="2285999"/>
              </a:xfrm>
              <a:prstGeom prst="rect">
                <a:avLst/>
              </a:prstGeom>
              <a:noFill/>
              <a:ln>
                <a:noFill/>
              </a:ln>
            </p:spPr>
          </p:pic>
        </p:grpSp>
        <p:sp>
          <p:nvSpPr>
            <p:cNvPr id="21" name="TextBox 20"/>
            <p:cNvSpPr txBox="1">
              <a:spLocks/>
            </p:cNvSpPr>
            <p:nvPr/>
          </p:nvSpPr>
          <p:spPr>
            <a:xfrm>
              <a:off x="2920843" y="2111352"/>
              <a:ext cx="1371147" cy="457427"/>
            </a:xfrm>
            <a:prstGeom prst="rect">
              <a:avLst/>
            </a:prstGeom>
            <a:noFill/>
          </p:spPr>
          <p:txBody>
            <a:bodyPr/>
            <a:lstStyle>
              <a:lvl1pPr>
                <a:defRPr sz="3200">
                  <a:solidFill>
                    <a:schemeClr val="tx1"/>
                  </a:solidFill>
                  <a:uFillTx/>
                  <a:latin typeface="Calibri" charset="0"/>
                  <a:ea typeface="ＭＳ Ｐゴシック" charset="0"/>
                  <a:cs typeface="Arial Unicode MS" charset="0"/>
                </a:defRPr>
              </a:lvl1pPr>
              <a:lvl2pPr>
                <a:defRPr sz="2800">
                  <a:solidFill>
                    <a:schemeClr val="tx1"/>
                  </a:solidFill>
                  <a:uFillTx/>
                  <a:latin typeface="Calibri" charset="0"/>
                  <a:ea typeface="Arial Unicode MS" charset="0"/>
                  <a:cs typeface="Arial Unicode MS" charset="0"/>
                </a:defRPr>
              </a:lvl2pPr>
              <a:lvl3pPr>
                <a:defRPr sz="2400">
                  <a:solidFill>
                    <a:schemeClr val="tx1"/>
                  </a:solidFill>
                  <a:uFillTx/>
                  <a:latin typeface="Calibri" charset="0"/>
                  <a:ea typeface="Arial Unicode MS" charset="0"/>
                  <a:cs typeface="Arial Unicode MS" charset="0"/>
                </a:defRPr>
              </a:lvl3pPr>
              <a:lvl4pPr>
                <a:defRPr sz="2000">
                  <a:solidFill>
                    <a:schemeClr val="tx1"/>
                  </a:solidFill>
                  <a:uFillTx/>
                  <a:latin typeface="Calibri" charset="0"/>
                  <a:ea typeface="Arial Unicode MS" charset="0"/>
                  <a:cs typeface="Arial Unicode MS" charset="0"/>
                </a:defRPr>
              </a:lvl4pPr>
              <a:lvl5pPr>
                <a:defRPr sz="2000">
                  <a:solidFill>
                    <a:schemeClr val="tx1"/>
                  </a:solidFill>
                  <a:uFillTx/>
                  <a:latin typeface="Calibri" charset="0"/>
                  <a:ea typeface="Arial Unicode MS" charset="0"/>
                  <a:cs typeface="Arial Unicode MS" charset="0"/>
                </a:defRPr>
              </a:lvl5pPr>
              <a:lvl6pPr eaLnBrk="0" fontAlgn="base" hangingPunct="0">
                <a:spcAft>
                  <a:spcPct val="0"/>
                </a:spcAft>
                <a:buFont typeface="Arial" charset="0"/>
                <a:buChar char="»"/>
                <a:defRPr sz="2000">
                  <a:solidFill>
                    <a:schemeClr val="tx1"/>
                  </a:solidFill>
                  <a:uFillTx/>
                  <a:latin typeface="Calibri" charset="0"/>
                  <a:ea typeface="Arial Unicode MS" charset="0"/>
                  <a:cs typeface="Arial Unicode MS" charset="0"/>
                </a:defRPr>
              </a:lvl6pPr>
              <a:lvl7pPr eaLnBrk="0" fontAlgn="base" hangingPunct="0">
                <a:spcAft>
                  <a:spcPct val="0"/>
                </a:spcAft>
                <a:buFont typeface="Arial" charset="0"/>
                <a:buChar char="»"/>
                <a:defRPr sz="2000">
                  <a:solidFill>
                    <a:schemeClr val="tx1"/>
                  </a:solidFill>
                  <a:uFillTx/>
                  <a:latin typeface="Calibri" charset="0"/>
                  <a:ea typeface="Arial Unicode MS" charset="0"/>
                  <a:cs typeface="Arial Unicode MS" charset="0"/>
                </a:defRPr>
              </a:lvl7pPr>
              <a:lvl8pPr eaLnBrk="0" fontAlgn="base" hangingPunct="0">
                <a:spcAft>
                  <a:spcPct val="0"/>
                </a:spcAft>
                <a:buFont typeface="Arial" charset="0"/>
                <a:buChar char="»"/>
                <a:defRPr sz="2000">
                  <a:solidFill>
                    <a:schemeClr val="tx1"/>
                  </a:solidFill>
                  <a:uFillTx/>
                  <a:latin typeface="Calibri" charset="0"/>
                  <a:ea typeface="Arial Unicode MS" charset="0"/>
                  <a:cs typeface="Arial Unicode MS" charset="0"/>
                </a:defRPr>
              </a:lvl8pPr>
              <a:lvl9pPr eaLnBrk="0" fontAlgn="base" hangingPunct="0">
                <a:spcAft>
                  <a:spcPct val="0"/>
                </a:spcAft>
                <a:buFont typeface="Arial" charset="0"/>
                <a:buChar char="»"/>
                <a:defRPr sz="2000">
                  <a:solidFill>
                    <a:schemeClr val="tx1"/>
                  </a:solidFill>
                  <a:uFillTx/>
                  <a:latin typeface="Calibri" charset="0"/>
                  <a:ea typeface="Arial Unicode MS" charset="0"/>
                  <a:cs typeface="Arial Unicode MS" charset="0"/>
                </a:defRPr>
              </a:lvl9pPr>
            </a:lstStyle>
            <a:p>
              <a:pPr algn="ctr">
                <a:lnSpc>
                  <a:spcPct val="65000"/>
                </a:lnSpc>
                <a:defRPr>
                  <a:uFillTx/>
                </a:defRPr>
              </a:pPr>
              <a:r>
                <a:rPr lang="en-US" sz="2667" b="1" dirty="0">
                  <a:effectLst>
                    <a:outerShdw blurRad="38100" dist="38100" dir="2700000" algn="tl">
                      <a:srgbClr val="DDDDDD"/>
                    </a:outerShdw>
                  </a:effectLst>
                  <a:uFillTx/>
                  <a:ea typeface="Arial Unicode MS" panose="020B0604020202020204" pitchFamily="34" charset="-128"/>
                  <a:cs typeface="Arial Unicode MS" panose="020B0604020202020204" pitchFamily="34" charset="-128"/>
                </a:rPr>
                <a:t>New Cars</a:t>
              </a:r>
            </a:p>
          </p:txBody>
        </p:sp>
      </p:grpSp>
      <p:grpSp>
        <p:nvGrpSpPr>
          <p:cNvPr id="10" name="Group 9"/>
          <p:cNvGrpSpPr/>
          <p:nvPr/>
        </p:nvGrpSpPr>
        <p:grpSpPr>
          <a:xfrm>
            <a:off x="3489426" y="1136660"/>
            <a:ext cx="2561167" cy="2559049"/>
            <a:chOff x="4654494" y="851846"/>
            <a:chExt cx="1920240" cy="1920240"/>
          </a:xfrm>
        </p:grpSpPr>
        <p:grpSp>
          <p:nvGrpSpPr>
            <p:cNvPr id="25612" name="Group 29"/>
            <p:cNvGrpSpPr>
              <a:grpSpLocks noChangeAspect="1"/>
            </p:cNvGrpSpPr>
            <p:nvPr/>
          </p:nvGrpSpPr>
          <p:grpSpPr>
            <a:xfrm>
              <a:off x="4654494" y="851846"/>
              <a:ext cx="1920240" cy="1920240"/>
              <a:chOff x="7104260" y="1576373"/>
              <a:chExt cx="2496457" cy="2496457"/>
            </a:xfrm>
          </p:grpSpPr>
          <p:sp>
            <p:nvSpPr>
              <p:cNvPr id="31" name="Oval 30"/>
              <p:cNvSpPr>
                <a:spLocks noChangeArrowheads="1"/>
              </p:cNvSpPr>
              <p:nvPr/>
            </p:nvSpPr>
            <p:spPr bwMode="auto">
              <a:xfrm>
                <a:off x="7104260" y="1576373"/>
                <a:ext cx="2496457" cy="2496457"/>
              </a:xfrm>
              <a:prstGeom prst="ellipse">
                <a:avLst/>
              </a:prstGeom>
              <a:solidFill>
                <a:schemeClr val="bg1"/>
              </a:solidFill>
              <a:ln>
                <a:noFill/>
              </a:ln>
              <a:effectLst>
                <a:outerShdw blurRad="50800" dist="38100" dir="2700000" algn="tl" rotWithShape="0">
                  <a:srgbClr val="000000">
                    <a:alpha val="39998"/>
                  </a:srgbClr>
                </a:outerShdw>
              </a:effectLst>
            </p:spPr>
            <p:txBody>
              <a:bodyPr anchor="ctr"/>
              <a:lstStyle/>
              <a:p>
                <a:pPr algn="ctr">
                  <a:defRPr>
                    <a:uFillTx/>
                  </a:defRPr>
                </a:pPr>
                <a:endParaRPr lang="en-US" sz="2400" dirty="0">
                  <a:solidFill>
                    <a:schemeClr val="lt1"/>
                  </a:solidFill>
                  <a:uFillTx/>
                  <a:ea typeface="Arial Unicode MS" panose="020B0604020202020204" pitchFamily="34" charset="-128"/>
                  <a:cs typeface="Arial Unicode MS" panose="020B0604020202020204" pitchFamily="34" charset="-128"/>
                </a:endParaRPr>
              </a:p>
            </p:txBody>
          </p:sp>
          <p:pic>
            <p:nvPicPr>
              <p:cNvPr id="25615" name="Picture 31"/>
              <p:cNvPicPr>
                <a:picLocks noChangeAspect="1"/>
              </p:cNvPicPr>
              <p:nvPr/>
            </p:nvPicPr>
            <p:blipFill>
              <a:blip r:embed="rId5"/>
              <a:srcRect/>
              <a:stretch>
                <a:fillRect/>
              </a:stretch>
            </p:blipFill>
            <p:spPr bwMode="auto">
              <a:xfrm>
                <a:off x="7210845" y="1679895"/>
                <a:ext cx="2284109" cy="2285999"/>
              </a:xfrm>
              <a:prstGeom prst="rect">
                <a:avLst/>
              </a:prstGeom>
              <a:noFill/>
              <a:ln>
                <a:noFill/>
              </a:ln>
            </p:spPr>
          </p:pic>
        </p:grpSp>
        <p:sp>
          <p:nvSpPr>
            <p:cNvPr id="23" name="TextBox 22"/>
            <p:cNvSpPr txBox="1">
              <a:spLocks/>
            </p:cNvSpPr>
            <p:nvPr/>
          </p:nvSpPr>
          <p:spPr>
            <a:xfrm>
              <a:off x="4911584" y="2222538"/>
              <a:ext cx="1371147" cy="274774"/>
            </a:xfrm>
            <a:prstGeom prst="rect">
              <a:avLst/>
            </a:prstGeom>
            <a:noFill/>
          </p:spPr>
          <p:txBody>
            <a:bodyPr/>
            <a:lstStyle/>
            <a:p>
              <a:pPr algn="ctr">
                <a:lnSpc>
                  <a:spcPct val="65000"/>
                </a:lnSpc>
                <a:defRPr>
                  <a:uFillTx/>
                </a:defRPr>
              </a:pPr>
              <a:r>
                <a:rPr lang="en-US" sz="2667" b="1" dirty="0">
                  <a:solidFill>
                    <a:schemeClr val="bg1"/>
                  </a:solidFill>
                  <a:effectLst>
                    <a:outerShdw blurRad="50800" dist="38100" dir="5400000" algn="t" rotWithShape="0">
                      <a:srgbClr val="000000">
                        <a:alpha val="40000"/>
                      </a:srgbClr>
                    </a:outerShdw>
                  </a:effectLst>
                  <a:uFillTx/>
                  <a:latin typeface="Calibri" pitchFamily="34" charset="0"/>
                  <a:ea typeface="Arial Unicode MS" panose="020B0604020202020204" pitchFamily="34" charset="-128"/>
                  <a:cs typeface="Arial Unicode MS" panose="020B0604020202020204" pitchFamily="34" charset="-128"/>
                </a:rPr>
                <a:t>Education</a:t>
              </a:r>
              <a:endParaRPr lang="en-US" sz="2667" dirty="0">
                <a:solidFill>
                  <a:schemeClr val="bg1"/>
                </a:solidFill>
                <a:effectLst>
                  <a:outerShdw blurRad="50800" dist="38100" dir="5400000" algn="t" rotWithShape="0">
                    <a:srgbClr val="000000">
                      <a:alpha val="40000"/>
                    </a:srgbClr>
                  </a:outerShdw>
                </a:effectLst>
                <a:uFillTx/>
                <a:latin typeface="Calibri" pitchFamily="34" charset="0"/>
                <a:ea typeface="Arial Unicode MS" panose="020B0604020202020204" pitchFamily="34" charset="-128"/>
                <a:cs typeface="Arial Unicode MS" panose="020B0604020202020204" pitchFamily="34" charset="-128"/>
              </a:endParaRPr>
            </a:p>
          </p:txBody>
        </p:sp>
      </p:grpSp>
      <p:grpSp>
        <p:nvGrpSpPr>
          <p:cNvPr id="12" name="Group 11"/>
          <p:cNvGrpSpPr/>
          <p:nvPr/>
        </p:nvGrpSpPr>
        <p:grpSpPr>
          <a:xfrm>
            <a:off x="735865" y="1134909"/>
            <a:ext cx="2561167" cy="2559049"/>
            <a:chOff x="1574744" y="2639371"/>
            <a:chExt cx="1920240" cy="1920240"/>
          </a:xfrm>
        </p:grpSpPr>
        <p:grpSp>
          <p:nvGrpSpPr>
            <p:cNvPr id="25628" name="Group 36"/>
            <p:cNvGrpSpPr>
              <a:grpSpLocks noChangeAspect="1"/>
            </p:cNvGrpSpPr>
            <p:nvPr/>
          </p:nvGrpSpPr>
          <p:grpSpPr>
            <a:xfrm>
              <a:off x="1574744" y="2639371"/>
              <a:ext cx="1920240" cy="1920240"/>
              <a:chOff x="7104260" y="1576373"/>
              <a:chExt cx="2496457" cy="2496457"/>
            </a:xfrm>
          </p:grpSpPr>
          <p:sp>
            <p:nvSpPr>
              <p:cNvPr id="38" name="Oval 37"/>
              <p:cNvSpPr>
                <a:spLocks noChangeArrowheads="1"/>
              </p:cNvSpPr>
              <p:nvPr/>
            </p:nvSpPr>
            <p:spPr bwMode="auto">
              <a:xfrm>
                <a:off x="7104260" y="1576373"/>
                <a:ext cx="2496457" cy="2496457"/>
              </a:xfrm>
              <a:prstGeom prst="ellipse">
                <a:avLst/>
              </a:prstGeom>
              <a:solidFill>
                <a:schemeClr val="bg1"/>
              </a:solidFill>
              <a:ln>
                <a:noFill/>
              </a:ln>
              <a:effectLst>
                <a:outerShdw blurRad="50800" dist="38100" dir="2700000" algn="tl" rotWithShape="0">
                  <a:srgbClr val="000000">
                    <a:alpha val="39998"/>
                  </a:srgbClr>
                </a:outerShdw>
              </a:effectLst>
            </p:spPr>
            <p:txBody>
              <a:bodyPr anchor="ctr"/>
              <a:lstStyle/>
              <a:p>
                <a:pPr algn="ctr">
                  <a:defRPr>
                    <a:uFillTx/>
                  </a:defRPr>
                </a:pPr>
                <a:endParaRPr lang="en-US" sz="2400" dirty="0">
                  <a:solidFill>
                    <a:schemeClr val="lt1"/>
                  </a:solidFill>
                  <a:uFillTx/>
                  <a:ea typeface="Arial Unicode MS" panose="020B0604020202020204" pitchFamily="34" charset="-128"/>
                  <a:cs typeface="Arial Unicode MS" panose="020B0604020202020204" pitchFamily="34" charset="-128"/>
                </a:endParaRPr>
              </a:p>
            </p:txBody>
          </p:sp>
          <p:pic>
            <p:nvPicPr>
              <p:cNvPr id="25631" name="Picture 38"/>
              <p:cNvPicPr>
                <a:picLocks noChangeAspect="1"/>
              </p:cNvPicPr>
              <p:nvPr/>
            </p:nvPicPr>
            <p:blipFill>
              <a:blip r:embed="rId6"/>
              <a:srcRect/>
              <a:stretch>
                <a:fillRect/>
              </a:stretch>
            </p:blipFill>
            <p:spPr bwMode="auto">
              <a:xfrm>
                <a:off x="7210845" y="1679895"/>
                <a:ext cx="2284109" cy="2285999"/>
              </a:xfrm>
              <a:prstGeom prst="rect">
                <a:avLst/>
              </a:prstGeom>
              <a:noFill/>
              <a:ln>
                <a:noFill/>
              </a:ln>
            </p:spPr>
          </p:pic>
        </p:grpSp>
        <p:sp>
          <p:nvSpPr>
            <p:cNvPr id="15" name="TextBox 14"/>
            <p:cNvSpPr txBox="1">
              <a:spLocks/>
            </p:cNvSpPr>
            <p:nvPr/>
          </p:nvSpPr>
          <p:spPr>
            <a:xfrm>
              <a:off x="1841356" y="4013240"/>
              <a:ext cx="1371147" cy="274774"/>
            </a:xfrm>
            <a:prstGeom prst="rect">
              <a:avLst/>
            </a:prstGeom>
            <a:noFill/>
          </p:spPr>
          <p:txBody>
            <a:bodyPr/>
            <a:lstStyle/>
            <a:p>
              <a:pPr algn="ctr">
                <a:lnSpc>
                  <a:spcPct val="65000"/>
                </a:lnSpc>
                <a:defRPr>
                  <a:uFillTx/>
                </a:defRPr>
              </a:pPr>
              <a:r>
                <a:rPr lang="en-US" sz="2667" b="1" dirty="0">
                  <a:solidFill>
                    <a:schemeClr val="bg1"/>
                  </a:solidFill>
                  <a:effectLst>
                    <a:outerShdw blurRad="50800" dist="38100" dir="5400000" algn="t" rotWithShape="0">
                      <a:srgbClr val="000000">
                        <a:alpha val="40000"/>
                      </a:srgbClr>
                    </a:outerShdw>
                  </a:effectLst>
                  <a:uFillTx/>
                  <a:latin typeface="Calibri" pitchFamily="34" charset="0"/>
                  <a:ea typeface="Arial Unicode MS" panose="020B0604020202020204" pitchFamily="34" charset="-128"/>
                  <a:cs typeface="Arial Unicode MS" panose="020B0604020202020204" pitchFamily="34" charset="-128"/>
                </a:rPr>
                <a:t>Travel</a:t>
              </a:r>
              <a:endParaRPr lang="en-US" sz="2667" dirty="0">
                <a:solidFill>
                  <a:schemeClr val="bg1"/>
                </a:solidFill>
                <a:effectLst>
                  <a:outerShdw blurRad="50800" dist="38100" dir="5400000" algn="t" rotWithShape="0">
                    <a:srgbClr val="000000">
                      <a:alpha val="40000"/>
                    </a:srgbClr>
                  </a:outerShdw>
                </a:effectLst>
                <a:uFillTx/>
                <a:latin typeface="Calibri" pitchFamily="34" charset="0"/>
                <a:ea typeface="Arial Unicode MS" panose="020B0604020202020204" pitchFamily="34" charset="-128"/>
                <a:cs typeface="Arial Unicode MS" panose="020B0604020202020204" pitchFamily="34" charset="-128"/>
              </a:endParaRPr>
            </a:p>
          </p:txBody>
        </p:sp>
      </p:grpSp>
      <p:sp>
        <p:nvSpPr>
          <p:cNvPr id="25602" name="Title 1"/>
          <p:cNvSpPr>
            <a:spLocks noGrp="1"/>
          </p:cNvSpPr>
          <p:nvPr>
            <p:ph type="title"/>
          </p:nvPr>
        </p:nvSpPr>
        <p:spPr>
          <a:xfrm>
            <a:off x="584200" y="4233"/>
            <a:ext cx="10972800" cy="975784"/>
          </a:xfrm>
        </p:spPr>
        <p:txBody>
          <a:bodyPr>
            <a:noAutofit/>
          </a:bodyPr>
          <a:lstStyle/>
          <a:p>
            <a:pPr eaLnBrk="1" hangingPunct="1"/>
            <a:r>
              <a:rPr lang="en-US" sz="3733" dirty="0">
                <a:uFillTx/>
                <a:latin typeface="Calibri" charset="0"/>
              </a:rPr>
              <a:t>Being a 2% Allows you to live your life on your terms</a:t>
            </a:r>
            <a:endParaRPr lang="en-US" sz="3733" dirty="0">
              <a:solidFill>
                <a:srgbClr val="3E8DDD"/>
              </a:solidFill>
              <a:uFillTx/>
              <a:latin typeface="Calibri" charset="0"/>
            </a:endParaRPr>
          </a:p>
        </p:txBody>
      </p:sp>
      <p:sp>
        <p:nvSpPr>
          <p:cNvPr id="25604" name="Slide Number Placeholder 3"/>
          <p:cNvSpPr txBox="1">
            <a:spLocks noGrp="1"/>
          </p:cNvSpPr>
          <p:nvPr/>
        </p:nvSpPr>
        <p:spPr bwMode="auto">
          <a:xfrm>
            <a:off x="0" y="6527800"/>
            <a:ext cx="457200" cy="330200"/>
          </a:xfrm>
          <a:prstGeom prst="rect">
            <a:avLst/>
          </a:prstGeom>
          <a:noFill/>
          <a:ln>
            <a:noFill/>
          </a:ln>
        </p:spPr>
        <p:txBody>
          <a:bodyPr lIns="121909" tIns="60955" rIns="121909" bIns="60955"/>
          <a:lstStyle>
            <a:lvl1pPr eaLnBrk="0" hangingPunct="0">
              <a:defRPr sz="2400">
                <a:solidFill>
                  <a:schemeClr val="tx1"/>
                </a:solidFill>
                <a:uFillTx/>
                <a:latin typeface="Calibri" charset="0"/>
                <a:ea typeface="MS PGothic" charset="0"/>
                <a:cs typeface="MS PGothic" charset="0"/>
              </a:defRPr>
            </a:lvl1pPr>
            <a:lvl2pPr marL="742950" indent="-285750" eaLnBrk="0" hangingPunct="0">
              <a:defRPr sz="2400">
                <a:solidFill>
                  <a:schemeClr val="tx1"/>
                </a:solidFill>
                <a:uFillTx/>
                <a:latin typeface="Calibri" charset="0"/>
                <a:ea typeface="MS PGothic" charset="0"/>
                <a:cs typeface="MS PGothic" charset="0"/>
              </a:defRPr>
            </a:lvl2pPr>
            <a:lvl3pPr marL="1143000" indent="-228600" eaLnBrk="0" hangingPunct="0">
              <a:defRPr sz="2400">
                <a:solidFill>
                  <a:schemeClr val="tx1"/>
                </a:solidFill>
                <a:uFillTx/>
                <a:latin typeface="Calibri" charset="0"/>
                <a:ea typeface="MS PGothic" charset="0"/>
                <a:cs typeface="MS PGothic" charset="0"/>
              </a:defRPr>
            </a:lvl3pPr>
            <a:lvl4pPr marL="1600200" indent="-228600" eaLnBrk="0" hangingPunct="0">
              <a:defRPr sz="2400">
                <a:solidFill>
                  <a:schemeClr val="tx1"/>
                </a:solidFill>
                <a:uFillTx/>
                <a:latin typeface="Calibri" charset="0"/>
                <a:ea typeface="MS PGothic" charset="0"/>
                <a:cs typeface="MS PGothic" charset="0"/>
              </a:defRPr>
            </a:lvl4pPr>
            <a:lvl5pPr marL="2057400" indent="-228600" eaLnBrk="0" hangingPunct="0">
              <a:defRPr sz="2400">
                <a:solidFill>
                  <a:schemeClr val="tx1"/>
                </a:solidFill>
                <a:uFillTx/>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uFillTx/>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uFillTx/>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uFillTx/>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uFillTx/>
                <a:latin typeface="Calibri" charset="0"/>
                <a:ea typeface="MS PGothic" charset="0"/>
                <a:cs typeface="MS PGothic" charset="0"/>
              </a:defRPr>
            </a:lvl9pPr>
          </a:lstStyle>
          <a:p>
            <a:pPr eaLnBrk="1" hangingPunct="1"/>
            <a:fld id="{CFFECB29-ACAE-1A46-A0C6-B3EFE47EBA50}" type="slidenum">
              <a:rPr lang="en-US" sz="1200">
                <a:solidFill>
                  <a:schemeClr val="bg1"/>
                </a:solidFill>
                <a:uFillTx/>
                <a:ea typeface="Arial Unicode MS" panose="020B0604020202020204" pitchFamily="34" charset="-128"/>
                <a:cs typeface="Arial Unicode MS" panose="020B0604020202020204" pitchFamily="34" charset="-128"/>
              </a:rPr>
              <a:pPr eaLnBrk="1" hangingPunct="1"/>
              <a:t>13</a:t>
            </a:fld>
            <a:endParaRPr lang="en-US" sz="1200" dirty="0">
              <a:solidFill>
                <a:schemeClr val="bg1"/>
              </a:solidFill>
              <a:uFillTx/>
              <a:ea typeface="Arial Unicode MS" panose="020B0604020202020204" pitchFamily="34" charset="-128"/>
              <a:cs typeface="Arial Unicode MS" panose="020B0604020202020204" pitchFamily="34" charset="-128"/>
            </a:endParaRPr>
          </a:p>
        </p:txBody>
      </p:sp>
      <p:grpSp>
        <p:nvGrpSpPr>
          <p:cNvPr id="8" name="Group 7"/>
          <p:cNvGrpSpPr/>
          <p:nvPr/>
        </p:nvGrpSpPr>
        <p:grpSpPr>
          <a:xfrm>
            <a:off x="4842943" y="3545426"/>
            <a:ext cx="2561167" cy="2559049"/>
            <a:chOff x="558744" y="855021"/>
            <a:chExt cx="1920240" cy="1920240"/>
          </a:xfrm>
        </p:grpSpPr>
        <p:grpSp>
          <p:nvGrpSpPr>
            <p:cNvPr id="25636" name="Group 17"/>
            <p:cNvGrpSpPr>
              <a:grpSpLocks noChangeAspect="1"/>
            </p:cNvGrpSpPr>
            <p:nvPr/>
          </p:nvGrpSpPr>
          <p:grpSpPr>
            <a:xfrm>
              <a:off x="558744" y="855021"/>
              <a:ext cx="1920240" cy="1920240"/>
              <a:chOff x="7104260" y="1576373"/>
              <a:chExt cx="2496457" cy="2496457"/>
            </a:xfrm>
          </p:grpSpPr>
          <p:sp>
            <p:nvSpPr>
              <p:cNvPr id="19" name="Oval 18"/>
              <p:cNvSpPr>
                <a:spLocks noChangeArrowheads="1"/>
              </p:cNvSpPr>
              <p:nvPr/>
            </p:nvSpPr>
            <p:spPr bwMode="auto">
              <a:xfrm>
                <a:off x="7104260" y="1576373"/>
                <a:ext cx="2496457" cy="2496457"/>
              </a:xfrm>
              <a:prstGeom prst="ellipse">
                <a:avLst/>
              </a:prstGeom>
              <a:solidFill>
                <a:schemeClr val="bg1"/>
              </a:solidFill>
              <a:ln>
                <a:noFill/>
              </a:ln>
              <a:effectLst>
                <a:outerShdw blurRad="50800" dist="38100" dir="2700000" algn="tl" rotWithShape="0">
                  <a:srgbClr val="000000">
                    <a:alpha val="39998"/>
                  </a:srgbClr>
                </a:outerShdw>
              </a:effectLst>
            </p:spPr>
            <p:txBody>
              <a:bodyPr anchor="ctr"/>
              <a:lstStyle/>
              <a:p>
                <a:pPr algn="ctr">
                  <a:defRPr>
                    <a:uFillTx/>
                  </a:defRPr>
                </a:pPr>
                <a:endParaRPr lang="en-US" sz="2400" dirty="0">
                  <a:solidFill>
                    <a:schemeClr val="lt1"/>
                  </a:solidFill>
                  <a:uFillTx/>
                  <a:ea typeface="Arial Unicode MS" panose="020B0604020202020204" pitchFamily="34" charset="-128"/>
                  <a:cs typeface="Arial Unicode MS" panose="020B0604020202020204" pitchFamily="34" charset="-128"/>
                </a:endParaRPr>
              </a:p>
            </p:txBody>
          </p:sp>
          <p:pic>
            <p:nvPicPr>
              <p:cNvPr id="25639" name="Picture 25"/>
              <p:cNvPicPr>
                <a:picLocks noChangeAspect="1"/>
              </p:cNvPicPr>
              <p:nvPr/>
            </p:nvPicPr>
            <p:blipFill>
              <a:blip r:embed="rId7"/>
              <a:srcRect/>
              <a:stretch>
                <a:fillRect/>
              </a:stretch>
            </p:blipFill>
            <p:spPr bwMode="auto">
              <a:xfrm>
                <a:off x="7210845" y="1679895"/>
                <a:ext cx="2284109" cy="2285999"/>
              </a:xfrm>
              <a:prstGeom prst="rect">
                <a:avLst/>
              </a:prstGeom>
              <a:noFill/>
              <a:ln>
                <a:noFill/>
              </a:ln>
            </p:spPr>
          </p:pic>
        </p:grpSp>
        <p:sp>
          <p:nvSpPr>
            <p:cNvPr id="4" name="TextBox 3"/>
            <p:cNvSpPr txBox="1">
              <a:spLocks/>
            </p:cNvSpPr>
            <p:nvPr/>
          </p:nvSpPr>
          <p:spPr>
            <a:xfrm>
              <a:off x="841226" y="2109769"/>
              <a:ext cx="1371147" cy="457427"/>
            </a:xfrm>
            <a:prstGeom prst="rect">
              <a:avLst/>
            </a:prstGeom>
            <a:noFill/>
          </p:spPr>
          <p:txBody>
            <a:bodyPr/>
            <a:lstStyle>
              <a:lvl1pPr>
                <a:defRPr sz="3200">
                  <a:solidFill>
                    <a:schemeClr val="tx1"/>
                  </a:solidFill>
                  <a:uFillTx/>
                  <a:latin typeface="Calibri" charset="0"/>
                  <a:ea typeface="ＭＳ Ｐゴシック" charset="0"/>
                  <a:cs typeface="Arial Unicode MS" charset="0"/>
                </a:defRPr>
              </a:lvl1pPr>
              <a:lvl2pPr>
                <a:defRPr sz="2800">
                  <a:solidFill>
                    <a:schemeClr val="tx1"/>
                  </a:solidFill>
                  <a:uFillTx/>
                  <a:latin typeface="Calibri" charset="0"/>
                  <a:ea typeface="Arial Unicode MS" charset="0"/>
                  <a:cs typeface="Arial Unicode MS" charset="0"/>
                </a:defRPr>
              </a:lvl2pPr>
              <a:lvl3pPr>
                <a:defRPr sz="2400">
                  <a:solidFill>
                    <a:schemeClr val="tx1"/>
                  </a:solidFill>
                  <a:uFillTx/>
                  <a:latin typeface="Calibri" charset="0"/>
                  <a:ea typeface="Arial Unicode MS" charset="0"/>
                  <a:cs typeface="Arial Unicode MS" charset="0"/>
                </a:defRPr>
              </a:lvl3pPr>
              <a:lvl4pPr>
                <a:defRPr sz="2000">
                  <a:solidFill>
                    <a:schemeClr val="tx1"/>
                  </a:solidFill>
                  <a:uFillTx/>
                  <a:latin typeface="Calibri" charset="0"/>
                  <a:ea typeface="Arial Unicode MS" charset="0"/>
                  <a:cs typeface="Arial Unicode MS" charset="0"/>
                </a:defRPr>
              </a:lvl4pPr>
              <a:lvl5pPr>
                <a:defRPr sz="2000">
                  <a:solidFill>
                    <a:schemeClr val="tx1"/>
                  </a:solidFill>
                  <a:uFillTx/>
                  <a:latin typeface="Calibri" charset="0"/>
                  <a:ea typeface="Arial Unicode MS" charset="0"/>
                  <a:cs typeface="Arial Unicode MS" charset="0"/>
                </a:defRPr>
              </a:lvl5pPr>
              <a:lvl6pPr eaLnBrk="0" fontAlgn="base" hangingPunct="0">
                <a:spcAft>
                  <a:spcPct val="0"/>
                </a:spcAft>
                <a:buFont typeface="Arial" charset="0"/>
                <a:buChar char="»"/>
                <a:defRPr sz="2000">
                  <a:solidFill>
                    <a:schemeClr val="tx1"/>
                  </a:solidFill>
                  <a:uFillTx/>
                  <a:latin typeface="Calibri" charset="0"/>
                  <a:ea typeface="Arial Unicode MS" charset="0"/>
                  <a:cs typeface="Arial Unicode MS" charset="0"/>
                </a:defRPr>
              </a:lvl6pPr>
              <a:lvl7pPr eaLnBrk="0" fontAlgn="base" hangingPunct="0">
                <a:spcAft>
                  <a:spcPct val="0"/>
                </a:spcAft>
                <a:buFont typeface="Arial" charset="0"/>
                <a:buChar char="»"/>
                <a:defRPr sz="2000">
                  <a:solidFill>
                    <a:schemeClr val="tx1"/>
                  </a:solidFill>
                  <a:uFillTx/>
                  <a:latin typeface="Calibri" charset="0"/>
                  <a:ea typeface="Arial Unicode MS" charset="0"/>
                  <a:cs typeface="Arial Unicode MS" charset="0"/>
                </a:defRPr>
              </a:lvl7pPr>
              <a:lvl8pPr eaLnBrk="0" fontAlgn="base" hangingPunct="0">
                <a:spcAft>
                  <a:spcPct val="0"/>
                </a:spcAft>
                <a:buFont typeface="Arial" charset="0"/>
                <a:buChar char="»"/>
                <a:defRPr sz="2000">
                  <a:solidFill>
                    <a:schemeClr val="tx1"/>
                  </a:solidFill>
                  <a:uFillTx/>
                  <a:latin typeface="Calibri" charset="0"/>
                  <a:ea typeface="Arial Unicode MS" charset="0"/>
                  <a:cs typeface="Arial Unicode MS" charset="0"/>
                </a:defRPr>
              </a:lvl8pPr>
              <a:lvl9pPr eaLnBrk="0" fontAlgn="base" hangingPunct="0">
                <a:spcAft>
                  <a:spcPct val="0"/>
                </a:spcAft>
                <a:buFont typeface="Arial" charset="0"/>
                <a:buChar char="»"/>
                <a:defRPr sz="2000">
                  <a:solidFill>
                    <a:schemeClr val="tx1"/>
                  </a:solidFill>
                  <a:uFillTx/>
                  <a:latin typeface="Calibri" charset="0"/>
                  <a:ea typeface="Arial Unicode MS" charset="0"/>
                  <a:cs typeface="Arial Unicode MS" charset="0"/>
                </a:defRPr>
              </a:lvl9pPr>
            </a:lstStyle>
            <a:p>
              <a:pPr algn="ctr">
                <a:lnSpc>
                  <a:spcPct val="65000"/>
                </a:lnSpc>
                <a:defRPr>
                  <a:uFillTx/>
                </a:defRPr>
              </a:pPr>
              <a:r>
                <a:rPr lang="en-US" sz="2667" b="1" dirty="0">
                  <a:solidFill>
                    <a:schemeClr val="bg1"/>
                  </a:solidFill>
                  <a:effectLst>
                    <a:outerShdw blurRad="38100" dist="38100" dir="2700000" algn="tl">
                      <a:srgbClr val="DDDDDD"/>
                    </a:outerShdw>
                  </a:effectLst>
                  <a:uFillTx/>
                  <a:ea typeface="Arial Unicode MS" panose="020B0604020202020204" pitchFamily="34" charset="-128"/>
                  <a:cs typeface="Arial Unicode MS" panose="020B0604020202020204" pitchFamily="34" charset="-128"/>
                </a:rPr>
                <a:t>New </a:t>
              </a:r>
              <a:br>
                <a:rPr lang="en-US" sz="2667" b="1" dirty="0">
                  <a:solidFill>
                    <a:schemeClr val="bg1"/>
                  </a:solidFill>
                  <a:effectLst>
                    <a:outerShdw blurRad="38100" dist="38100" dir="2700000" algn="tl">
                      <a:srgbClr val="DDDDDD"/>
                    </a:outerShdw>
                  </a:effectLst>
                  <a:uFillTx/>
                  <a:ea typeface="Arial Unicode MS" panose="020B0604020202020204" pitchFamily="34" charset="-128"/>
                  <a:cs typeface="Arial Unicode MS" panose="020B0604020202020204" pitchFamily="34" charset="-128"/>
                </a:rPr>
              </a:br>
              <a:r>
                <a:rPr lang="en-US" sz="2667" b="1" dirty="0">
                  <a:solidFill>
                    <a:schemeClr val="bg1"/>
                  </a:solidFill>
                  <a:effectLst>
                    <a:outerShdw blurRad="38100" dist="38100" dir="2700000" algn="tl">
                      <a:srgbClr val="DDDDDD"/>
                    </a:outerShdw>
                  </a:effectLst>
                  <a:uFillTx/>
                  <a:ea typeface="Arial Unicode MS" panose="020B0604020202020204" pitchFamily="34" charset="-128"/>
                  <a:cs typeface="Arial Unicode MS" panose="020B0604020202020204" pitchFamily="34" charset="-128"/>
                </a:rPr>
                <a:t>Homes</a:t>
              </a:r>
            </a:p>
          </p:txBody>
        </p:sp>
      </p:grpSp>
      <p:grpSp>
        <p:nvGrpSpPr>
          <p:cNvPr id="47" name="Group 46"/>
          <p:cNvGrpSpPr/>
          <p:nvPr/>
        </p:nvGrpSpPr>
        <p:grpSpPr>
          <a:xfrm>
            <a:off x="7560745" y="3515793"/>
            <a:ext cx="2561167" cy="2559049"/>
            <a:chOff x="5670494" y="2636196"/>
            <a:chExt cx="1920240" cy="1920240"/>
          </a:xfrm>
        </p:grpSpPr>
        <p:grpSp>
          <p:nvGrpSpPr>
            <p:cNvPr id="25632" name="Group 42"/>
            <p:cNvGrpSpPr>
              <a:grpSpLocks noChangeAspect="1"/>
            </p:cNvGrpSpPr>
            <p:nvPr/>
          </p:nvGrpSpPr>
          <p:grpSpPr>
            <a:xfrm>
              <a:off x="5670494" y="2636196"/>
              <a:ext cx="1920240" cy="1920240"/>
              <a:chOff x="7104260" y="1576373"/>
              <a:chExt cx="2496457" cy="2496457"/>
            </a:xfrm>
          </p:grpSpPr>
          <p:sp>
            <p:nvSpPr>
              <p:cNvPr id="44" name="Oval 43"/>
              <p:cNvSpPr>
                <a:spLocks noChangeArrowheads="1"/>
              </p:cNvSpPr>
              <p:nvPr/>
            </p:nvSpPr>
            <p:spPr bwMode="auto">
              <a:xfrm>
                <a:off x="7104260" y="1576373"/>
                <a:ext cx="2496457" cy="2496457"/>
              </a:xfrm>
              <a:prstGeom prst="ellipse">
                <a:avLst/>
              </a:prstGeom>
              <a:solidFill>
                <a:schemeClr val="bg1"/>
              </a:solidFill>
              <a:ln>
                <a:noFill/>
              </a:ln>
              <a:effectLst>
                <a:outerShdw blurRad="50800" dist="38100" dir="2700000" algn="tl" rotWithShape="0">
                  <a:srgbClr val="000000">
                    <a:alpha val="39998"/>
                  </a:srgbClr>
                </a:outerShdw>
              </a:effectLst>
            </p:spPr>
            <p:txBody>
              <a:bodyPr anchor="ctr"/>
              <a:lstStyle/>
              <a:p>
                <a:pPr algn="ctr">
                  <a:defRPr>
                    <a:uFillTx/>
                  </a:defRPr>
                </a:pPr>
                <a:endParaRPr lang="en-US" sz="2400" dirty="0">
                  <a:solidFill>
                    <a:schemeClr val="lt1"/>
                  </a:solidFill>
                  <a:uFillTx/>
                  <a:ea typeface="Arial Unicode MS" panose="020B0604020202020204" pitchFamily="34" charset="-128"/>
                  <a:cs typeface="Arial Unicode MS" panose="020B0604020202020204" pitchFamily="34" charset="-128"/>
                </a:endParaRPr>
              </a:p>
            </p:txBody>
          </p:sp>
          <p:pic>
            <p:nvPicPr>
              <p:cNvPr id="25635" name="Picture 44"/>
              <p:cNvPicPr>
                <a:picLocks noChangeAspect="1"/>
              </p:cNvPicPr>
              <p:nvPr/>
            </p:nvPicPr>
            <p:blipFill>
              <a:blip r:embed="rId8"/>
              <a:srcRect/>
              <a:stretch>
                <a:fillRect/>
              </a:stretch>
            </p:blipFill>
            <p:spPr bwMode="auto">
              <a:xfrm>
                <a:off x="7210845" y="1679895"/>
                <a:ext cx="2284109" cy="2285999"/>
              </a:xfrm>
              <a:prstGeom prst="rect">
                <a:avLst/>
              </a:prstGeom>
              <a:noFill/>
              <a:ln>
                <a:noFill/>
              </a:ln>
            </p:spPr>
          </p:pic>
        </p:grpSp>
        <p:sp>
          <p:nvSpPr>
            <p:cNvPr id="17" name="TextBox 16"/>
            <p:cNvSpPr txBox="1">
              <a:spLocks/>
            </p:cNvSpPr>
            <p:nvPr/>
          </p:nvSpPr>
          <p:spPr>
            <a:xfrm>
              <a:off x="5945041" y="4016418"/>
              <a:ext cx="1371147" cy="274774"/>
            </a:xfrm>
            <a:prstGeom prst="rect">
              <a:avLst/>
            </a:prstGeom>
            <a:noFill/>
          </p:spPr>
          <p:txBody>
            <a:bodyPr/>
            <a:lstStyle/>
            <a:p>
              <a:pPr algn="ctr">
                <a:lnSpc>
                  <a:spcPct val="65000"/>
                </a:lnSpc>
                <a:defRPr>
                  <a:uFillTx/>
                </a:defRPr>
              </a:pPr>
              <a:r>
                <a:rPr lang="en-US" sz="2667" b="1" dirty="0">
                  <a:effectLst>
                    <a:outerShdw blurRad="50800" dist="38100" dir="2700000" algn="tl" rotWithShape="0">
                      <a:srgbClr val="000000">
                        <a:alpha val="40000"/>
                      </a:srgbClr>
                    </a:outerShdw>
                  </a:effectLst>
                  <a:uFillTx/>
                  <a:latin typeface="Calibri" pitchFamily="34" charset="0"/>
                  <a:ea typeface="Arial Unicode MS" panose="020B0604020202020204" pitchFamily="34" charset="-128"/>
                  <a:cs typeface="Arial Unicode MS" panose="020B0604020202020204" pitchFamily="34" charset="-128"/>
                </a:rPr>
                <a:t>Charities</a:t>
              </a:r>
              <a:endParaRPr lang="en-US" sz="2667" dirty="0">
                <a:effectLst>
                  <a:outerShdw blurRad="50800" dist="38100" dir="2700000" algn="tl" rotWithShape="0">
                    <a:srgbClr val="000000">
                      <a:alpha val="40000"/>
                    </a:srgbClr>
                  </a:outerShdw>
                </a:effectLst>
                <a:uFillTx/>
                <a:latin typeface="Calibri" pitchFamily="34" charset="0"/>
                <a:ea typeface="Arial Unicode MS" panose="020B0604020202020204" pitchFamily="34" charset="-128"/>
                <a:cs typeface="Arial Unicode MS" panose="020B0604020202020204" pitchFamily="34" charset="-128"/>
              </a:endParaRPr>
            </a:p>
          </p:txBody>
        </p:sp>
      </p:grpSp>
      <p:grpSp>
        <p:nvGrpSpPr>
          <p:cNvPr id="11" name="Group 10"/>
          <p:cNvGrpSpPr/>
          <p:nvPr/>
        </p:nvGrpSpPr>
        <p:grpSpPr>
          <a:xfrm>
            <a:off x="6198183" y="1145126"/>
            <a:ext cx="2561167" cy="2559049"/>
            <a:chOff x="6680144" y="858196"/>
            <a:chExt cx="1920240" cy="1920240"/>
          </a:xfrm>
        </p:grpSpPr>
        <p:grpSp>
          <p:nvGrpSpPr>
            <p:cNvPr id="25624" name="Group 32"/>
            <p:cNvGrpSpPr>
              <a:grpSpLocks noChangeAspect="1"/>
            </p:cNvGrpSpPr>
            <p:nvPr/>
          </p:nvGrpSpPr>
          <p:grpSpPr>
            <a:xfrm>
              <a:off x="6680144" y="858196"/>
              <a:ext cx="1920240" cy="1920240"/>
              <a:chOff x="7104260" y="1576373"/>
              <a:chExt cx="2496457" cy="2496457"/>
            </a:xfrm>
          </p:grpSpPr>
          <p:sp>
            <p:nvSpPr>
              <p:cNvPr id="34" name="Oval 33"/>
              <p:cNvSpPr>
                <a:spLocks noChangeArrowheads="1"/>
              </p:cNvSpPr>
              <p:nvPr/>
            </p:nvSpPr>
            <p:spPr bwMode="auto">
              <a:xfrm>
                <a:off x="7104260" y="1576373"/>
                <a:ext cx="2496457" cy="2496457"/>
              </a:xfrm>
              <a:prstGeom prst="ellipse">
                <a:avLst/>
              </a:prstGeom>
              <a:solidFill>
                <a:schemeClr val="bg1"/>
              </a:solidFill>
              <a:ln>
                <a:noFill/>
              </a:ln>
              <a:effectLst>
                <a:outerShdw blurRad="50800" dist="38100" dir="2700000" algn="tl" rotWithShape="0">
                  <a:srgbClr val="000000">
                    <a:alpha val="39998"/>
                  </a:srgbClr>
                </a:outerShdw>
              </a:effectLst>
            </p:spPr>
            <p:txBody>
              <a:bodyPr anchor="ctr"/>
              <a:lstStyle/>
              <a:p>
                <a:pPr algn="ctr">
                  <a:defRPr>
                    <a:uFillTx/>
                  </a:defRPr>
                </a:pPr>
                <a:endParaRPr lang="en-US" sz="2400" dirty="0">
                  <a:solidFill>
                    <a:schemeClr val="lt1"/>
                  </a:solidFill>
                  <a:uFillTx/>
                  <a:ea typeface="Arial Unicode MS" panose="020B0604020202020204" pitchFamily="34" charset="-128"/>
                  <a:cs typeface="Arial Unicode MS" panose="020B0604020202020204" pitchFamily="34" charset="-128"/>
                </a:endParaRPr>
              </a:p>
            </p:txBody>
          </p:sp>
          <p:pic>
            <p:nvPicPr>
              <p:cNvPr id="25627" name="Picture 34"/>
              <p:cNvPicPr>
                <a:picLocks noChangeAspect="1"/>
              </p:cNvPicPr>
              <p:nvPr/>
            </p:nvPicPr>
            <p:blipFill>
              <a:blip r:embed="rId9"/>
              <a:srcRect/>
              <a:stretch>
                <a:fillRect/>
              </a:stretch>
            </p:blipFill>
            <p:spPr bwMode="auto">
              <a:xfrm>
                <a:off x="7210845" y="1679895"/>
                <a:ext cx="2284109" cy="2285999"/>
              </a:xfrm>
              <a:prstGeom prst="rect">
                <a:avLst/>
              </a:prstGeom>
              <a:noFill/>
              <a:ln>
                <a:noFill/>
              </a:ln>
            </p:spPr>
          </p:pic>
        </p:grpSp>
        <p:sp>
          <p:nvSpPr>
            <p:cNvPr id="20" name="TextBox 19"/>
            <p:cNvSpPr txBox="1">
              <a:spLocks/>
            </p:cNvSpPr>
            <p:nvPr/>
          </p:nvSpPr>
          <p:spPr>
            <a:xfrm>
              <a:off x="6978495" y="2222535"/>
              <a:ext cx="1371147" cy="274774"/>
            </a:xfrm>
            <a:prstGeom prst="rect">
              <a:avLst/>
            </a:prstGeom>
            <a:noFill/>
          </p:spPr>
          <p:txBody>
            <a:bodyPr/>
            <a:lstStyle/>
            <a:p>
              <a:pPr algn="ctr">
                <a:lnSpc>
                  <a:spcPct val="65000"/>
                </a:lnSpc>
                <a:defRPr>
                  <a:uFillTx/>
                </a:defRPr>
              </a:pPr>
              <a:r>
                <a:rPr lang="en-US" sz="2667" b="1" dirty="0">
                  <a:solidFill>
                    <a:schemeClr val="bg1"/>
                  </a:solidFill>
                  <a:effectLst>
                    <a:outerShdw blurRad="50800" dist="38100" dir="5400000" algn="t" rotWithShape="0">
                      <a:srgbClr val="000000">
                        <a:alpha val="40000"/>
                      </a:srgbClr>
                    </a:outerShdw>
                  </a:effectLst>
                  <a:uFillTx/>
                  <a:latin typeface="Calibri" pitchFamily="34" charset="0"/>
                  <a:ea typeface="Arial Unicode MS" panose="020B0604020202020204" pitchFamily="34" charset="-128"/>
                  <a:cs typeface="Arial Unicode MS" panose="020B0604020202020204" pitchFamily="34" charset="-128"/>
                </a:rPr>
                <a:t>Hobbies </a:t>
              </a:r>
              <a:endParaRPr lang="en-US" sz="2667" dirty="0">
                <a:solidFill>
                  <a:schemeClr val="bg1"/>
                </a:solidFill>
                <a:effectLst>
                  <a:outerShdw blurRad="50800" dist="38100" dir="5400000" algn="t" rotWithShape="0">
                    <a:srgbClr val="000000">
                      <a:alpha val="40000"/>
                    </a:srgbClr>
                  </a:outerShdw>
                </a:effectLst>
                <a:uFillTx/>
                <a:latin typeface="Calibri" pitchFamily="34" charset="0"/>
                <a:ea typeface="Arial Unicode MS" panose="020B0604020202020204" pitchFamily="34" charset="-128"/>
                <a:cs typeface="Arial Unicode MS" panose="020B0604020202020204" pitchFamily="34" charset="-128"/>
              </a:endParaRPr>
            </a:p>
          </p:txBody>
        </p:sp>
      </p:grpSp>
      <p:grpSp>
        <p:nvGrpSpPr>
          <p:cNvPr id="13" name="Group 12"/>
          <p:cNvGrpSpPr/>
          <p:nvPr/>
        </p:nvGrpSpPr>
        <p:grpSpPr>
          <a:xfrm>
            <a:off x="2090530" y="3532726"/>
            <a:ext cx="2561167" cy="2559049"/>
            <a:chOff x="3632144" y="2648896"/>
            <a:chExt cx="1920240" cy="1920240"/>
          </a:xfrm>
        </p:grpSpPr>
        <p:grpSp>
          <p:nvGrpSpPr>
            <p:cNvPr id="25616" name="Group 39"/>
            <p:cNvGrpSpPr>
              <a:grpSpLocks noChangeAspect="1"/>
            </p:cNvGrpSpPr>
            <p:nvPr/>
          </p:nvGrpSpPr>
          <p:grpSpPr>
            <a:xfrm>
              <a:off x="3632144" y="2648896"/>
              <a:ext cx="1920240" cy="1920240"/>
              <a:chOff x="7104260" y="1576373"/>
              <a:chExt cx="2496457" cy="2496457"/>
            </a:xfrm>
          </p:grpSpPr>
          <p:sp>
            <p:nvSpPr>
              <p:cNvPr id="41" name="Oval 40"/>
              <p:cNvSpPr>
                <a:spLocks noChangeArrowheads="1"/>
              </p:cNvSpPr>
              <p:nvPr/>
            </p:nvSpPr>
            <p:spPr bwMode="auto">
              <a:xfrm>
                <a:off x="7104260" y="1576373"/>
                <a:ext cx="2496457" cy="2496457"/>
              </a:xfrm>
              <a:prstGeom prst="ellipse">
                <a:avLst/>
              </a:prstGeom>
              <a:solidFill>
                <a:schemeClr val="bg1"/>
              </a:solidFill>
              <a:ln>
                <a:noFill/>
              </a:ln>
              <a:effectLst>
                <a:outerShdw blurRad="50800" dist="38100" dir="2700000" algn="tl" rotWithShape="0">
                  <a:srgbClr val="000000">
                    <a:alpha val="39998"/>
                  </a:srgbClr>
                </a:outerShdw>
              </a:effectLst>
            </p:spPr>
            <p:txBody>
              <a:bodyPr anchor="ctr"/>
              <a:lstStyle/>
              <a:p>
                <a:pPr algn="ctr">
                  <a:defRPr>
                    <a:uFillTx/>
                  </a:defRPr>
                </a:pPr>
                <a:endParaRPr lang="en-US" sz="2400" dirty="0">
                  <a:solidFill>
                    <a:schemeClr val="lt1"/>
                  </a:solidFill>
                  <a:uFillTx/>
                  <a:ea typeface="Arial Unicode MS" panose="020B0604020202020204" pitchFamily="34" charset="-128"/>
                  <a:cs typeface="Arial Unicode MS" panose="020B0604020202020204" pitchFamily="34" charset="-128"/>
                </a:endParaRPr>
              </a:p>
            </p:txBody>
          </p:sp>
          <p:pic>
            <p:nvPicPr>
              <p:cNvPr id="25619" name="Picture 41"/>
              <p:cNvPicPr>
                <a:picLocks noChangeAspect="1"/>
              </p:cNvPicPr>
              <p:nvPr/>
            </p:nvPicPr>
            <p:blipFill>
              <a:blip r:embed="rId10"/>
              <a:srcRect/>
              <a:stretch>
                <a:fillRect/>
              </a:stretch>
            </p:blipFill>
            <p:spPr bwMode="auto">
              <a:xfrm>
                <a:off x="7210845" y="1679895"/>
                <a:ext cx="2284109" cy="2285999"/>
              </a:xfrm>
              <a:prstGeom prst="rect">
                <a:avLst/>
              </a:prstGeom>
              <a:noFill/>
              <a:ln>
                <a:noFill/>
              </a:ln>
            </p:spPr>
          </p:pic>
        </p:grpSp>
        <p:sp>
          <p:nvSpPr>
            <p:cNvPr id="22" name="TextBox 21"/>
            <p:cNvSpPr txBox="1">
              <a:spLocks/>
            </p:cNvSpPr>
            <p:nvPr/>
          </p:nvSpPr>
          <p:spPr>
            <a:xfrm>
              <a:off x="3916213" y="3930644"/>
              <a:ext cx="1371147" cy="457427"/>
            </a:xfrm>
            <a:prstGeom prst="rect">
              <a:avLst/>
            </a:prstGeom>
            <a:noFill/>
          </p:spPr>
          <p:txBody>
            <a:bodyPr/>
            <a:lstStyle/>
            <a:p>
              <a:pPr algn="ctr">
                <a:lnSpc>
                  <a:spcPct val="65000"/>
                </a:lnSpc>
                <a:defRPr>
                  <a:uFillTx/>
                </a:defRPr>
              </a:pPr>
              <a:r>
                <a:rPr lang="en-US" sz="2667" b="1" dirty="0">
                  <a:solidFill>
                    <a:schemeClr val="bg1"/>
                  </a:solidFill>
                  <a:effectLst>
                    <a:outerShdw blurRad="50800" dist="38100" dir="5400000" algn="t" rotWithShape="0">
                      <a:srgbClr val="000000">
                        <a:alpha val="40000"/>
                      </a:srgbClr>
                    </a:outerShdw>
                  </a:effectLst>
                  <a:uFillTx/>
                  <a:latin typeface="Calibri" pitchFamily="34" charset="0"/>
                  <a:ea typeface="Arial Unicode MS" panose="020B0604020202020204" pitchFamily="34" charset="-128"/>
                  <a:cs typeface="Arial Unicode MS" panose="020B0604020202020204" pitchFamily="34" charset="-128"/>
                </a:rPr>
                <a:t>Family &amp; Friends</a:t>
              </a:r>
              <a:endParaRPr lang="en-US" sz="2667" dirty="0">
                <a:solidFill>
                  <a:schemeClr val="bg1"/>
                </a:solidFill>
                <a:effectLst>
                  <a:outerShdw blurRad="50800" dist="38100" dir="5400000" algn="t" rotWithShape="0">
                    <a:srgbClr val="000000">
                      <a:alpha val="40000"/>
                    </a:srgbClr>
                  </a:outerShdw>
                </a:effectLst>
                <a:uFillTx/>
                <a:latin typeface="Calibri" pitchFamily="34" charset="0"/>
                <a:ea typeface="Arial Unicode MS" panose="020B0604020202020204" pitchFamily="34" charset="-128"/>
                <a:cs typeface="Arial Unicode MS" panose="020B0604020202020204" pitchFamily="34" charset="-128"/>
              </a:endParaRPr>
            </a:p>
          </p:txBody>
        </p:sp>
      </p:grpSp>
      <p:pic>
        <p:nvPicPr>
          <p:cNvPr id="42" name="Picture 25"/>
          <p:cNvPicPr>
            <a:picLocks noChangeAspect="1"/>
          </p:cNvPicPr>
          <p:nvPr/>
        </p:nvPicPr>
        <p:blipFill>
          <a:blip r:embed="rId11"/>
          <a:srcRect/>
          <a:stretch>
            <a:fillRect/>
          </a:stretch>
        </p:blipFill>
        <p:spPr bwMode="auto">
          <a:xfrm>
            <a:off x="0" y="6096000"/>
            <a:ext cx="12192000" cy="7620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16"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par>
                          <p:cTn id="10" fill="hold" nodeType="afterGroup">
                            <p:stCondLst>
                              <p:cond delay="500"/>
                            </p:stCondLst>
                            <p:childTnLst>
                              <p:par>
                                <p:cTn id="11" presetID="53" presetClass="entr" presetSubtype="16" fill="hold" nodeType="after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500" fill="hold"/>
                                        <p:tgtEl>
                                          <p:spTgt spid="13"/>
                                        </p:tgtEl>
                                        <p:attrNameLst>
                                          <p:attrName>ppt_w</p:attrName>
                                        </p:attrNameLst>
                                      </p:cBhvr>
                                      <p:tavLst>
                                        <p:tav tm="0">
                                          <p:val>
                                            <p:fltVal val="0"/>
                                          </p:val>
                                        </p:tav>
                                        <p:tav tm="100000">
                                          <p:val>
                                            <p:strVal val="#ppt_w"/>
                                          </p:val>
                                        </p:tav>
                                      </p:tavLst>
                                    </p:anim>
                                    <p:anim calcmode="lin" valueType="num">
                                      <p:cBhvr>
                                        <p:cTn id="14" dur="500" fill="hold"/>
                                        <p:tgtEl>
                                          <p:spTgt spid="13"/>
                                        </p:tgtEl>
                                        <p:attrNameLst>
                                          <p:attrName>ppt_h</p:attrName>
                                        </p:attrNameLst>
                                      </p:cBhvr>
                                      <p:tavLst>
                                        <p:tav tm="0">
                                          <p:val>
                                            <p:fltVal val="0"/>
                                          </p:val>
                                        </p:tav>
                                        <p:tav tm="100000">
                                          <p:val>
                                            <p:strVal val="#ppt_h"/>
                                          </p:val>
                                        </p:tav>
                                      </p:tavLst>
                                    </p:anim>
                                    <p:animEffect transition="in" filter="fade">
                                      <p:cBhvr>
                                        <p:cTn id="15" dur="500"/>
                                        <p:tgtEl>
                                          <p:spTgt spid="13"/>
                                        </p:tgtEl>
                                      </p:cBhvr>
                                    </p:animEffect>
                                  </p:childTnLst>
                                </p:cTn>
                              </p:par>
                            </p:childTnLst>
                          </p:cTn>
                        </p:par>
                        <p:par>
                          <p:cTn id="16" fill="hold" nodeType="afterGroup">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500" fill="hold"/>
                                        <p:tgtEl>
                                          <p:spTgt spid="10"/>
                                        </p:tgtEl>
                                        <p:attrNameLst>
                                          <p:attrName>ppt_w</p:attrName>
                                        </p:attrNameLst>
                                      </p:cBhvr>
                                      <p:tavLst>
                                        <p:tav tm="0">
                                          <p:val>
                                            <p:fltVal val="0"/>
                                          </p:val>
                                        </p:tav>
                                        <p:tav tm="100000">
                                          <p:val>
                                            <p:strVal val="#ppt_w"/>
                                          </p:val>
                                        </p:tav>
                                      </p:tavLst>
                                    </p:anim>
                                    <p:anim calcmode="lin" valueType="num">
                                      <p:cBhvr>
                                        <p:cTn id="20" dur="500" fill="hold"/>
                                        <p:tgtEl>
                                          <p:spTgt spid="10"/>
                                        </p:tgtEl>
                                        <p:attrNameLst>
                                          <p:attrName>ppt_h</p:attrName>
                                        </p:attrNameLst>
                                      </p:cBhvr>
                                      <p:tavLst>
                                        <p:tav tm="0">
                                          <p:val>
                                            <p:fltVal val="0"/>
                                          </p:val>
                                        </p:tav>
                                        <p:tav tm="100000">
                                          <p:val>
                                            <p:strVal val="#ppt_h"/>
                                          </p:val>
                                        </p:tav>
                                      </p:tavLst>
                                    </p:anim>
                                    <p:animEffect transition="in" filter="fade">
                                      <p:cBhvr>
                                        <p:cTn id="21" dur="500"/>
                                        <p:tgtEl>
                                          <p:spTgt spid="10"/>
                                        </p:tgtEl>
                                      </p:cBhvr>
                                    </p:animEffect>
                                  </p:childTnLst>
                                </p:cTn>
                              </p:par>
                            </p:childTnLst>
                          </p:cTn>
                        </p:par>
                        <p:par>
                          <p:cTn id="22" fill="hold" nodeType="afterGroup">
                            <p:stCondLst>
                              <p:cond delay="15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500" fill="hold"/>
                                        <p:tgtEl>
                                          <p:spTgt spid="9"/>
                                        </p:tgtEl>
                                        <p:attrNameLst>
                                          <p:attrName>ppt_w</p:attrName>
                                        </p:attrNameLst>
                                      </p:cBhvr>
                                      <p:tavLst>
                                        <p:tav tm="0">
                                          <p:val>
                                            <p:fltVal val="0"/>
                                          </p:val>
                                        </p:tav>
                                        <p:tav tm="100000">
                                          <p:val>
                                            <p:strVal val="#ppt_w"/>
                                          </p:val>
                                        </p:tav>
                                      </p:tavLst>
                                    </p:anim>
                                    <p:anim calcmode="lin" valueType="num">
                                      <p:cBhvr>
                                        <p:cTn id="26" dur="500" fill="hold"/>
                                        <p:tgtEl>
                                          <p:spTgt spid="9"/>
                                        </p:tgtEl>
                                        <p:attrNameLst>
                                          <p:attrName>ppt_h</p:attrName>
                                        </p:attrNameLst>
                                      </p:cBhvr>
                                      <p:tavLst>
                                        <p:tav tm="0">
                                          <p:val>
                                            <p:fltVal val="0"/>
                                          </p:val>
                                        </p:tav>
                                        <p:tav tm="100000">
                                          <p:val>
                                            <p:strVal val="#ppt_h"/>
                                          </p:val>
                                        </p:tav>
                                      </p:tavLst>
                                    </p:anim>
                                    <p:animEffect transition="in" filter="fade">
                                      <p:cBhvr>
                                        <p:cTn id="27" dur="500"/>
                                        <p:tgtEl>
                                          <p:spTgt spid="9"/>
                                        </p:tgtEl>
                                      </p:cBhvr>
                                    </p:animEffect>
                                  </p:childTnLst>
                                </p:cTn>
                              </p:par>
                            </p:childTnLst>
                          </p:cTn>
                        </p:par>
                        <p:par>
                          <p:cTn id="28" fill="hold" nodeType="afterGroup">
                            <p:stCondLst>
                              <p:cond delay="2000"/>
                            </p:stCondLst>
                            <p:childTnLst>
                              <p:par>
                                <p:cTn id="29" presetID="53" presetClass="entr" presetSubtype="16" fill="hold" nodeType="afterEffect">
                                  <p:stCondLst>
                                    <p:cond delay="0"/>
                                  </p:stCondLst>
                                  <p:childTnLst>
                                    <p:set>
                                      <p:cBhvr>
                                        <p:cTn id="30" dur="1" fill="hold">
                                          <p:stCondLst>
                                            <p:cond delay="0"/>
                                          </p:stCondLst>
                                        </p:cTn>
                                        <p:tgtEl>
                                          <p:spTgt spid="47"/>
                                        </p:tgtEl>
                                        <p:attrNameLst>
                                          <p:attrName>style.visibility</p:attrName>
                                        </p:attrNameLst>
                                      </p:cBhvr>
                                      <p:to>
                                        <p:strVal val="visible"/>
                                      </p:to>
                                    </p:set>
                                    <p:anim calcmode="lin" valueType="num">
                                      <p:cBhvr>
                                        <p:cTn id="31" dur="500" fill="hold"/>
                                        <p:tgtEl>
                                          <p:spTgt spid="47"/>
                                        </p:tgtEl>
                                        <p:attrNameLst>
                                          <p:attrName>ppt_w</p:attrName>
                                        </p:attrNameLst>
                                      </p:cBhvr>
                                      <p:tavLst>
                                        <p:tav tm="0">
                                          <p:val>
                                            <p:fltVal val="0"/>
                                          </p:val>
                                        </p:tav>
                                        <p:tav tm="100000">
                                          <p:val>
                                            <p:strVal val="#ppt_w"/>
                                          </p:val>
                                        </p:tav>
                                      </p:tavLst>
                                    </p:anim>
                                    <p:anim calcmode="lin" valueType="num">
                                      <p:cBhvr>
                                        <p:cTn id="32" dur="500" fill="hold"/>
                                        <p:tgtEl>
                                          <p:spTgt spid="47"/>
                                        </p:tgtEl>
                                        <p:attrNameLst>
                                          <p:attrName>ppt_h</p:attrName>
                                        </p:attrNameLst>
                                      </p:cBhvr>
                                      <p:tavLst>
                                        <p:tav tm="0">
                                          <p:val>
                                            <p:fltVal val="0"/>
                                          </p:val>
                                        </p:tav>
                                        <p:tav tm="100000">
                                          <p:val>
                                            <p:strVal val="#ppt_h"/>
                                          </p:val>
                                        </p:tav>
                                      </p:tavLst>
                                    </p:anim>
                                    <p:animEffect transition="in" filter="fade">
                                      <p:cBhvr>
                                        <p:cTn id="33" dur="500"/>
                                        <p:tgtEl>
                                          <p:spTgt spid="47"/>
                                        </p:tgtEl>
                                      </p:cBhvr>
                                    </p:animEffect>
                                  </p:childTnLst>
                                </p:cTn>
                              </p:par>
                            </p:childTnLst>
                          </p:cTn>
                        </p:par>
                        <p:par>
                          <p:cTn id="34" fill="hold" nodeType="afterGroup">
                            <p:stCondLst>
                              <p:cond delay="2500"/>
                            </p:stCondLst>
                            <p:childTnLst>
                              <p:par>
                                <p:cTn id="35" presetID="53" presetClass="entr" presetSubtype="16" fill="hold" nodeType="after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p:cTn id="37" dur="500" fill="hold"/>
                                        <p:tgtEl>
                                          <p:spTgt spid="12"/>
                                        </p:tgtEl>
                                        <p:attrNameLst>
                                          <p:attrName>ppt_w</p:attrName>
                                        </p:attrNameLst>
                                      </p:cBhvr>
                                      <p:tavLst>
                                        <p:tav tm="0">
                                          <p:val>
                                            <p:fltVal val="0"/>
                                          </p:val>
                                        </p:tav>
                                        <p:tav tm="100000">
                                          <p:val>
                                            <p:strVal val="#ppt_w"/>
                                          </p:val>
                                        </p:tav>
                                      </p:tavLst>
                                    </p:anim>
                                    <p:anim calcmode="lin" valueType="num">
                                      <p:cBhvr>
                                        <p:cTn id="38" dur="500" fill="hold"/>
                                        <p:tgtEl>
                                          <p:spTgt spid="12"/>
                                        </p:tgtEl>
                                        <p:attrNameLst>
                                          <p:attrName>ppt_h</p:attrName>
                                        </p:attrNameLst>
                                      </p:cBhvr>
                                      <p:tavLst>
                                        <p:tav tm="0">
                                          <p:val>
                                            <p:fltVal val="0"/>
                                          </p:val>
                                        </p:tav>
                                        <p:tav tm="100000">
                                          <p:val>
                                            <p:strVal val="#ppt_h"/>
                                          </p:val>
                                        </p:tav>
                                      </p:tavLst>
                                    </p:anim>
                                    <p:animEffect transition="in" filter="fade">
                                      <p:cBhvr>
                                        <p:cTn id="39" dur="500"/>
                                        <p:tgtEl>
                                          <p:spTgt spid="12"/>
                                        </p:tgtEl>
                                      </p:cBhvr>
                                    </p:animEffect>
                                  </p:childTnLst>
                                </p:cTn>
                              </p:par>
                            </p:childTnLst>
                          </p:cTn>
                        </p:par>
                        <p:par>
                          <p:cTn id="40" fill="hold" nodeType="afterGroup">
                            <p:stCondLst>
                              <p:cond delay="3000"/>
                            </p:stCondLst>
                            <p:childTnLst>
                              <p:par>
                                <p:cTn id="41" presetID="53" presetClass="entr" presetSubtype="16" fill="hold" nodeType="after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p:cTn id="43" dur="500" fill="hold"/>
                                        <p:tgtEl>
                                          <p:spTgt spid="11"/>
                                        </p:tgtEl>
                                        <p:attrNameLst>
                                          <p:attrName>ppt_w</p:attrName>
                                        </p:attrNameLst>
                                      </p:cBhvr>
                                      <p:tavLst>
                                        <p:tav tm="0">
                                          <p:val>
                                            <p:fltVal val="0"/>
                                          </p:val>
                                        </p:tav>
                                        <p:tav tm="100000">
                                          <p:val>
                                            <p:strVal val="#ppt_w"/>
                                          </p:val>
                                        </p:tav>
                                      </p:tavLst>
                                    </p:anim>
                                    <p:anim calcmode="lin" valueType="num">
                                      <p:cBhvr>
                                        <p:cTn id="44" dur="500" fill="hold"/>
                                        <p:tgtEl>
                                          <p:spTgt spid="11"/>
                                        </p:tgtEl>
                                        <p:attrNameLst>
                                          <p:attrName>ppt_h</p:attrName>
                                        </p:attrNameLst>
                                      </p:cBhvr>
                                      <p:tavLst>
                                        <p:tav tm="0">
                                          <p:val>
                                            <p:fltVal val="0"/>
                                          </p:val>
                                        </p:tav>
                                        <p:tav tm="100000">
                                          <p:val>
                                            <p:strVal val="#ppt_h"/>
                                          </p:val>
                                        </p:tav>
                                      </p:tavLst>
                                    </p:anim>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extBox 22"/>
          <p:cNvSpPr txBox="1">
            <a:spLocks noChangeArrowheads="1"/>
          </p:cNvSpPr>
          <p:nvPr/>
        </p:nvSpPr>
        <p:spPr bwMode="auto">
          <a:xfrm>
            <a:off x="0" y="6355164"/>
            <a:ext cx="12192000" cy="506924"/>
          </a:xfrm>
          <a:prstGeom prst="rect">
            <a:avLst/>
          </a:prstGeom>
          <a:noFill/>
          <a:ln>
            <a:noFill/>
          </a:ln>
        </p:spPr>
        <p:txBody>
          <a:bodyPr wrap="square" lIns="121909" tIns="60955" rIns="121909" bIns="60955">
            <a:spAutoFit/>
          </a:bodyPr>
          <a:lstStyle>
            <a:lvl1pPr eaLnBrk="0" hangingPunct="0">
              <a:defRPr sz="1000">
                <a:solidFill>
                  <a:schemeClr val="bg1"/>
                </a:solidFill>
                <a:uFillTx/>
                <a:latin typeface="Trebuchet MS" pitchFamily="34" charset="0"/>
                <a:ea typeface="MS PGothic" pitchFamily="34" charset="-128"/>
              </a:defRPr>
            </a:lvl1pPr>
            <a:lvl2pPr marL="742950" indent="-285750" eaLnBrk="0" hangingPunct="0">
              <a:defRPr sz="1000">
                <a:solidFill>
                  <a:schemeClr val="bg1"/>
                </a:solidFill>
                <a:uFillTx/>
                <a:latin typeface="Trebuchet MS" pitchFamily="34" charset="0"/>
                <a:ea typeface="MS PGothic" pitchFamily="34" charset="-128"/>
              </a:defRPr>
            </a:lvl2pPr>
            <a:lvl3pPr marL="1143000" indent="-228600" eaLnBrk="0" hangingPunct="0">
              <a:defRPr sz="1000">
                <a:solidFill>
                  <a:schemeClr val="bg1"/>
                </a:solidFill>
                <a:uFillTx/>
                <a:latin typeface="Trebuchet MS" pitchFamily="34" charset="0"/>
                <a:ea typeface="MS PGothic" pitchFamily="34" charset="-128"/>
              </a:defRPr>
            </a:lvl3pPr>
            <a:lvl4pPr marL="1600200" indent="-228600" eaLnBrk="0" hangingPunct="0">
              <a:defRPr sz="1000">
                <a:solidFill>
                  <a:schemeClr val="bg1"/>
                </a:solidFill>
                <a:uFillTx/>
                <a:latin typeface="Trebuchet MS" pitchFamily="34" charset="0"/>
                <a:ea typeface="MS PGothic" pitchFamily="34" charset="-128"/>
              </a:defRPr>
            </a:lvl4pPr>
            <a:lvl5pPr marL="2057400" indent="-228600" eaLnBrk="0" hangingPunct="0">
              <a:defRPr sz="1000">
                <a:solidFill>
                  <a:schemeClr val="bg1"/>
                </a:solidFill>
                <a:uFillTx/>
                <a:latin typeface="Trebuchet MS" pitchFamily="34" charset="0"/>
                <a:ea typeface="MS PGothic" pitchFamily="34" charset="-128"/>
              </a:defRPr>
            </a:lvl5pPr>
            <a:lvl6pPr marL="2514600" indent="-228600" eaLnBrk="0" fontAlgn="base" hangingPunct="0">
              <a:spcBef>
                <a:spcPct val="0"/>
              </a:spcBef>
              <a:spcAft>
                <a:spcPct val="0"/>
              </a:spcAft>
              <a:defRPr sz="1000">
                <a:solidFill>
                  <a:schemeClr val="bg1"/>
                </a:solidFill>
                <a:uFillTx/>
                <a:latin typeface="Trebuchet MS" pitchFamily="34" charset="0"/>
                <a:ea typeface="MS PGothic" pitchFamily="34" charset="-128"/>
              </a:defRPr>
            </a:lvl6pPr>
            <a:lvl7pPr marL="2971800" indent="-228600" eaLnBrk="0" fontAlgn="base" hangingPunct="0">
              <a:spcBef>
                <a:spcPct val="0"/>
              </a:spcBef>
              <a:spcAft>
                <a:spcPct val="0"/>
              </a:spcAft>
              <a:defRPr sz="1000">
                <a:solidFill>
                  <a:schemeClr val="bg1"/>
                </a:solidFill>
                <a:uFillTx/>
                <a:latin typeface="Trebuchet MS" pitchFamily="34" charset="0"/>
                <a:ea typeface="MS PGothic" pitchFamily="34" charset="-128"/>
              </a:defRPr>
            </a:lvl7pPr>
            <a:lvl8pPr marL="3429000" indent="-228600" eaLnBrk="0" fontAlgn="base" hangingPunct="0">
              <a:spcBef>
                <a:spcPct val="0"/>
              </a:spcBef>
              <a:spcAft>
                <a:spcPct val="0"/>
              </a:spcAft>
              <a:defRPr sz="1000">
                <a:solidFill>
                  <a:schemeClr val="bg1"/>
                </a:solidFill>
                <a:uFillTx/>
                <a:latin typeface="Trebuchet MS" pitchFamily="34" charset="0"/>
                <a:ea typeface="MS PGothic" pitchFamily="34" charset="-128"/>
              </a:defRPr>
            </a:lvl8pPr>
            <a:lvl9pPr marL="3886200" indent="-228600" eaLnBrk="0" fontAlgn="base" hangingPunct="0">
              <a:spcBef>
                <a:spcPct val="0"/>
              </a:spcBef>
              <a:spcAft>
                <a:spcPct val="0"/>
              </a:spcAft>
              <a:defRPr sz="1000">
                <a:solidFill>
                  <a:schemeClr val="bg1"/>
                </a:solidFill>
                <a:uFillTx/>
                <a:latin typeface="Trebuchet MS" pitchFamily="34" charset="0"/>
                <a:ea typeface="MS PGothic" pitchFamily="34" charset="-128"/>
              </a:defRPr>
            </a:lvl9pPr>
          </a:lstStyle>
          <a:p>
            <a:pPr algn="ctr">
              <a:lnSpc>
                <a:spcPct val="85000"/>
              </a:lnSpc>
              <a:spcAft>
                <a:spcPts val="800"/>
              </a:spcAft>
            </a:pPr>
            <a:r>
              <a:rPr lang="en-US" altLang="en-US" sz="1467" spc="-13" dirty="0">
                <a:solidFill>
                  <a:srgbClr val="595959"/>
                </a:solidFill>
                <a:uFillTx/>
                <a:latin typeface="Arial Narrow"/>
                <a:ea typeface="Arial Unicode MS" panose="020B0604020202020204" pitchFamily="34" charset="-128"/>
                <a:cs typeface="Arial Narrow"/>
              </a:rPr>
              <a:t>*The Cash Flow Quadrant, CASH FLOW Technologies, Inc.; used with permission. </a:t>
            </a:r>
            <a:br>
              <a:rPr lang="en-US" altLang="en-US" sz="1467" spc="-13" dirty="0">
                <a:solidFill>
                  <a:srgbClr val="595959"/>
                </a:solidFill>
                <a:uFillTx/>
                <a:latin typeface="Arial Narrow"/>
                <a:ea typeface="Arial Unicode MS" panose="020B0604020202020204" pitchFamily="34" charset="-128"/>
                <a:cs typeface="Arial Narrow"/>
              </a:rPr>
            </a:br>
            <a:r>
              <a:rPr lang="en-US" altLang="en-US" sz="1467" spc="-13" dirty="0">
                <a:solidFill>
                  <a:srgbClr val="595959"/>
                </a:solidFill>
                <a:uFillTx/>
                <a:latin typeface="Arial Narrow"/>
                <a:ea typeface="Arial Unicode MS" panose="020B0604020202020204" pitchFamily="34" charset="-128"/>
                <a:cs typeface="Arial Narrow"/>
              </a:rPr>
              <a:t> The Cash Flow Quadrant and ESBI are trademarks of CASH FLOW Technologies, Inc. For informational purposes only.</a:t>
            </a:r>
          </a:p>
        </p:txBody>
      </p:sp>
      <p:sp>
        <p:nvSpPr>
          <p:cNvPr id="8" name="Rectangle 3"/>
          <p:cNvSpPr txBox="1">
            <a:spLocks noChangeArrowheads="1"/>
          </p:cNvSpPr>
          <p:nvPr/>
        </p:nvSpPr>
        <p:spPr bwMode="auto">
          <a:xfrm>
            <a:off x="939800" y="1459501"/>
            <a:ext cx="10325101" cy="564449"/>
          </a:xfrm>
          <a:prstGeom prst="rect">
            <a:avLst/>
          </a:prstGeom>
          <a:noFill/>
          <a:ln>
            <a:noFill/>
          </a:ln>
        </p:spPr>
        <p:txBody>
          <a:bodyPr lIns="121909" tIns="60955" rIns="121909" bIns="60955"/>
          <a:lstStyle>
            <a:lvl1pPr eaLnBrk="0" hangingPunct="0">
              <a:defRPr sz="1000">
                <a:solidFill>
                  <a:schemeClr val="bg1"/>
                </a:solidFill>
                <a:uFillTx/>
                <a:latin typeface="Trebuchet MS" pitchFamily="34" charset="0"/>
                <a:ea typeface="MS PGothic" pitchFamily="34" charset="-128"/>
              </a:defRPr>
            </a:lvl1pPr>
            <a:lvl2pPr marL="742950" indent="-285750" eaLnBrk="0" hangingPunct="0">
              <a:defRPr sz="1000">
                <a:solidFill>
                  <a:schemeClr val="bg1"/>
                </a:solidFill>
                <a:uFillTx/>
                <a:latin typeface="Trebuchet MS" pitchFamily="34" charset="0"/>
                <a:ea typeface="MS PGothic" pitchFamily="34" charset="-128"/>
              </a:defRPr>
            </a:lvl2pPr>
            <a:lvl3pPr marL="1143000" indent="-228600" eaLnBrk="0" hangingPunct="0">
              <a:defRPr sz="1000">
                <a:solidFill>
                  <a:schemeClr val="bg1"/>
                </a:solidFill>
                <a:uFillTx/>
                <a:latin typeface="Trebuchet MS" pitchFamily="34" charset="0"/>
                <a:ea typeface="MS PGothic" pitchFamily="34" charset="-128"/>
              </a:defRPr>
            </a:lvl3pPr>
            <a:lvl4pPr marL="1600200" indent="-228600" eaLnBrk="0" hangingPunct="0">
              <a:defRPr sz="1000">
                <a:solidFill>
                  <a:schemeClr val="bg1"/>
                </a:solidFill>
                <a:uFillTx/>
                <a:latin typeface="Trebuchet MS" pitchFamily="34" charset="0"/>
                <a:ea typeface="MS PGothic" pitchFamily="34" charset="-128"/>
              </a:defRPr>
            </a:lvl4pPr>
            <a:lvl5pPr marL="2057400" indent="-228600" eaLnBrk="0" hangingPunct="0">
              <a:defRPr sz="1000">
                <a:solidFill>
                  <a:schemeClr val="bg1"/>
                </a:solidFill>
                <a:uFillTx/>
                <a:latin typeface="Trebuchet MS" pitchFamily="34" charset="0"/>
                <a:ea typeface="MS PGothic" pitchFamily="34" charset="-128"/>
              </a:defRPr>
            </a:lvl5pPr>
            <a:lvl6pPr marL="2514600" indent="-228600" eaLnBrk="0" fontAlgn="base" hangingPunct="0">
              <a:spcBef>
                <a:spcPct val="0"/>
              </a:spcBef>
              <a:spcAft>
                <a:spcPct val="0"/>
              </a:spcAft>
              <a:defRPr sz="1000">
                <a:solidFill>
                  <a:schemeClr val="bg1"/>
                </a:solidFill>
                <a:uFillTx/>
                <a:latin typeface="Trebuchet MS" pitchFamily="34" charset="0"/>
                <a:ea typeface="MS PGothic" pitchFamily="34" charset="-128"/>
              </a:defRPr>
            </a:lvl6pPr>
            <a:lvl7pPr marL="2971800" indent="-228600" eaLnBrk="0" fontAlgn="base" hangingPunct="0">
              <a:spcBef>
                <a:spcPct val="0"/>
              </a:spcBef>
              <a:spcAft>
                <a:spcPct val="0"/>
              </a:spcAft>
              <a:defRPr sz="1000">
                <a:solidFill>
                  <a:schemeClr val="bg1"/>
                </a:solidFill>
                <a:uFillTx/>
                <a:latin typeface="Trebuchet MS" pitchFamily="34" charset="0"/>
                <a:ea typeface="MS PGothic" pitchFamily="34" charset="-128"/>
              </a:defRPr>
            </a:lvl7pPr>
            <a:lvl8pPr marL="3429000" indent="-228600" eaLnBrk="0" fontAlgn="base" hangingPunct="0">
              <a:spcBef>
                <a:spcPct val="0"/>
              </a:spcBef>
              <a:spcAft>
                <a:spcPct val="0"/>
              </a:spcAft>
              <a:defRPr sz="1000">
                <a:solidFill>
                  <a:schemeClr val="bg1"/>
                </a:solidFill>
                <a:uFillTx/>
                <a:latin typeface="Trebuchet MS" pitchFamily="34" charset="0"/>
                <a:ea typeface="MS PGothic" pitchFamily="34" charset="-128"/>
              </a:defRPr>
            </a:lvl8pPr>
            <a:lvl9pPr marL="3886200" indent="-228600" eaLnBrk="0" fontAlgn="base" hangingPunct="0">
              <a:spcBef>
                <a:spcPct val="0"/>
              </a:spcBef>
              <a:spcAft>
                <a:spcPct val="0"/>
              </a:spcAft>
              <a:defRPr sz="1000">
                <a:solidFill>
                  <a:schemeClr val="bg1"/>
                </a:solidFill>
                <a:uFillTx/>
                <a:latin typeface="Trebuchet MS" pitchFamily="34" charset="0"/>
                <a:ea typeface="MS PGothic" pitchFamily="34" charset="-128"/>
              </a:defRPr>
            </a:lvl9pPr>
          </a:lstStyle>
          <a:p>
            <a:pPr algn="ctr">
              <a:lnSpc>
                <a:spcPct val="85000"/>
              </a:lnSpc>
              <a:spcAft>
                <a:spcPts val="800"/>
              </a:spcAft>
              <a:buClr>
                <a:srgbClr val="003399"/>
              </a:buClr>
            </a:pPr>
            <a:r>
              <a:rPr lang="en-US" altLang="en-US" sz="2667" b="1" dirty="0">
                <a:solidFill>
                  <a:schemeClr val="tx1"/>
                </a:solidFill>
                <a:uFillTx/>
                <a:latin typeface="Helvetica"/>
                <a:ea typeface="Arial Unicode MS" pitchFamily="34" charset="-128"/>
                <a:cs typeface="Helvetica"/>
              </a:rPr>
              <a:t>CASH FLOW QUADRANT</a:t>
            </a:r>
            <a:r>
              <a:rPr lang="en-US" altLang="en-US" sz="2667" baseline="30000" dirty="0">
                <a:solidFill>
                  <a:schemeClr val="tx1"/>
                </a:solidFill>
                <a:uFillTx/>
                <a:latin typeface="Helvetica"/>
                <a:ea typeface="Arial Unicode MS" pitchFamily="34" charset="-128"/>
                <a:cs typeface="Helvetica"/>
              </a:rPr>
              <a:t>*</a:t>
            </a:r>
          </a:p>
        </p:txBody>
      </p:sp>
      <p:sp>
        <p:nvSpPr>
          <p:cNvPr id="14" name="Content Placeholder 2"/>
          <p:cNvSpPr txBox="1">
            <a:spLocks/>
          </p:cNvSpPr>
          <p:nvPr/>
        </p:nvSpPr>
        <p:spPr bwMode="auto">
          <a:xfrm>
            <a:off x="958844" y="442427"/>
            <a:ext cx="10274312" cy="678407"/>
          </a:xfrm>
          <a:prstGeom prst="rect">
            <a:avLst/>
          </a:prstGeom>
          <a:noFill/>
          <a:ln>
            <a:noFill/>
          </a:ln>
        </p:spPr>
        <p:txBody>
          <a:bodyPr vert="horz" wrap="square" lIns="121909" tIns="60955" rIns="121909" bIns="60955" numCol="1" anchor="t" anchorCtr="0" compatLnSpc="1">
            <a:prstTxWarp prst="textNoShape">
              <a:avLst/>
            </a:prstTxWarp>
          </a:bodyPr>
          <a:lstStyle>
            <a:lvl1pPr marL="342900" indent="-342900" algn="l" rtl="0" eaLnBrk="0" fontAlgn="base" hangingPunct="0">
              <a:lnSpc>
                <a:spcPct val="85000"/>
              </a:lnSpc>
              <a:spcBef>
                <a:spcPct val="0"/>
              </a:spcBef>
              <a:spcAft>
                <a:spcPts val="600"/>
              </a:spcAft>
              <a:buClr>
                <a:srgbClr val="003366"/>
              </a:buClr>
              <a:buChar char="•"/>
              <a:defRPr sz="3200">
                <a:solidFill>
                  <a:schemeClr val="tx1"/>
                </a:solidFill>
                <a:uFillTx/>
                <a:latin typeface="+mn-lt"/>
                <a:ea typeface="Arial Unicode MS" panose="020B0604020202020204" pitchFamily="34" charset="-128"/>
                <a:cs typeface="Arial Unicode MS" charset="0"/>
              </a:defRPr>
            </a:lvl1pPr>
            <a:lvl2pPr marL="742950" indent="-285750" algn="l" rtl="0" eaLnBrk="0" fontAlgn="base" hangingPunct="0">
              <a:lnSpc>
                <a:spcPct val="85000"/>
              </a:lnSpc>
              <a:spcBef>
                <a:spcPct val="0"/>
              </a:spcBef>
              <a:spcAft>
                <a:spcPts val="600"/>
              </a:spcAft>
              <a:buChar char="–"/>
              <a:defRPr sz="2800">
                <a:solidFill>
                  <a:schemeClr val="tx1"/>
                </a:solidFill>
                <a:uFillTx/>
                <a:latin typeface="+mn-lt"/>
                <a:ea typeface="Arial Unicode MS" charset="0"/>
                <a:cs typeface="Arial Unicode MS" charset="0"/>
              </a:defRPr>
            </a:lvl2pPr>
            <a:lvl3pPr marL="1143000" indent="-228600" algn="l" rtl="0" eaLnBrk="0" fontAlgn="base" hangingPunct="0">
              <a:lnSpc>
                <a:spcPct val="85000"/>
              </a:lnSpc>
              <a:spcBef>
                <a:spcPct val="0"/>
              </a:spcBef>
              <a:spcAft>
                <a:spcPts val="600"/>
              </a:spcAft>
              <a:buChar char="•"/>
              <a:defRPr sz="2400">
                <a:solidFill>
                  <a:schemeClr val="tx1"/>
                </a:solidFill>
                <a:uFillTx/>
                <a:latin typeface="+mn-lt"/>
                <a:ea typeface="Arial Unicode MS" charset="0"/>
                <a:cs typeface="Arial Unicode MS" charset="0"/>
              </a:defRPr>
            </a:lvl3pPr>
            <a:lvl4pPr marL="1600200" indent="-228600" algn="l" rtl="0" eaLnBrk="0" fontAlgn="base" hangingPunct="0">
              <a:lnSpc>
                <a:spcPct val="85000"/>
              </a:lnSpc>
              <a:spcBef>
                <a:spcPct val="0"/>
              </a:spcBef>
              <a:spcAft>
                <a:spcPts val="600"/>
              </a:spcAft>
              <a:buChar char="–"/>
              <a:defRPr sz="2000">
                <a:solidFill>
                  <a:schemeClr val="tx1"/>
                </a:solidFill>
                <a:uFillTx/>
                <a:latin typeface="+mn-lt"/>
                <a:ea typeface="Arial Unicode MS" charset="0"/>
                <a:cs typeface="Arial Unicode MS" charset="0"/>
              </a:defRPr>
            </a:lvl4pPr>
            <a:lvl5pPr marL="2057400" indent="-228600" algn="l" rtl="0" eaLnBrk="0" fontAlgn="base" hangingPunct="0">
              <a:lnSpc>
                <a:spcPct val="85000"/>
              </a:lnSpc>
              <a:spcBef>
                <a:spcPct val="0"/>
              </a:spcBef>
              <a:spcAft>
                <a:spcPts val="600"/>
              </a:spcAft>
              <a:buChar char="»"/>
              <a:defRPr sz="2000">
                <a:solidFill>
                  <a:schemeClr val="tx1"/>
                </a:solidFill>
                <a:uFillTx/>
                <a:latin typeface="+mn-lt"/>
                <a:ea typeface="Arial Unicode MS" charset="0"/>
                <a:cs typeface="Arial Unicode MS" charset="0"/>
              </a:defRPr>
            </a:lvl5pPr>
            <a:lvl6pPr marL="2514600" indent="-228600" algn="l" rtl="0" fontAlgn="base">
              <a:spcBef>
                <a:spcPct val="20000"/>
              </a:spcBef>
              <a:spcAft>
                <a:spcPct val="0"/>
              </a:spcAft>
              <a:buChar char="»"/>
              <a:defRPr sz="2000">
                <a:solidFill>
                  <a:schemeClr val="tx1"/>
                </a:solidFill>
                <a:uFillTx/>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uFillTx/>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uFillTx/>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uFillTx/>
                <a:latin typeface="+mn-lt"/>
                <a:ea typeface="ＭＳ Ｐゴシック" pitchFamily="-110" charset="-128"/>
              </a:defRPr>
            </a:lvl9pPr>
          </a:lstStyle>
          <a:p>
            <a:pPr marL="0" indent="0" algn="ctr">
              <a:buNone/>
            </a:pPr>
            <a:r>
              <a:rPr lang="en-US" altLang="en-US" sz="3733" dirty="0">
                <a:solidFill>
                  <a:srgbClr val="34526F"/>
                </a:solidFill>
                <a:uFillTx/>
                <a:latin typeface="Helvetica"/>
                <a:cs typeface="Helvetica"/>
              </a:rPr>
              <a:t>How to </a:t>
            </a:r>
            <a:r>
              <a:rPr lang="is-IS" altLang="en-US" sz="3733" dirty="0">
                <a:solidFill>
                  <a:srgbClr val="34526F"/>
                </a:solidFill>
                <a:uFillTx/>
                <a:latin typeface="Helvetica"/>
                <a:cs typeface="Helvetica"/>
              </a:rPr>
              <a:t>Become a 2%- Become an Owner</a:t>
            </a:r>
            <a:endParaRPr lang="en-US" altLang="en-US" sz="3733" dirty="0">
              <a:solidFill>
                <a:srgbClr val="34526F"/>
              </a:solidFill>
              <a:uFillTx/>
              <a:latin typeface="Helvetica"/>
              <a:cs typeface="Helvetica"/>
            </a:endParaRPr>
          </a:p>
        </p:txBody>
      </p:sp>
      <p:cxnSp>
        <p:nvCxnSpPr>
          <p:cNvPr id="16" name="Straight Connector 15"/>
          <p:cNvCxnSpPr/>
          <p:nvPr/>
        </p:nvCxnSpPr>
        <p:spPr bwMode="auto">
          <a:xfrm>
            <a:off x="1202645" y="1239892"/>
            <a:ext cx="9786715" cy="0"/>
          </a:xfrm>
          <a:prstGeom prst="line">
            <a:avLst/>
          </a:prstGeom>
          <a:noFill/>
          <a:ln w="9525" cap="flat" cmpd="sng" algn="ctr">
            <a:solidFill>
              <a:srgbClr val="34526F"/>
            </a:solidFill>
            <a:prstDash val="solid"/>
            <a:round/>
            <a:headEnd type="none" w="med" len="med"/>
            <a:tailEnd type="none" w="med" len="med"/>
          </a:ln>
          <a:effectLst/>
        </p:spPr>
      </p:cxnSp>
      <p:grpSp>
        <p:nvGrpSpPr>
          <p:cNvPr id="21" name="Group 20"/>
          <p:cNvGrpSpPr/>
          <p:nvPr/>
        </p:nvGrpSpPr>
        <p:grpSpPr>
          <a:xfrm>
            <a:off x="6168581" y="2072315"/>
            <a:ext cx="5160636" cy="1693332"/>
            <a:chOff x="4571999" y="1554236"/>
            <a:chExt cx="3870477" cy="1269999"/>
          </a:xfrm>
        </p:grpSpPr>
        <p:sp>
          <p:nvSpPr>
            <p:cNvPr id="18" name="Rounded Rectangle 17"/>
            <p:cNvSpPr>
              <a:spLocks/>
            </p:cNvSpPr>
            <p:nvPr/>
          </p:nvSpPr>
          <p:spPr bwMode="auto">
            <a:xfrm>
              <a:off x="4571999" y="1554236"/>
              <a:ext cx="3870477" cy="1269999"/>
            </a:xfrm>
            <a:prstGeom prst="roundRect">
              <a:avLst/>
            </a:prstGeom>
            <a:solidFill>
              <a:srgbClr val="9AC0A4"/>
            </a:solidFill>
            <a:ln w="9525" cap="flat" cmpd="sng" algn="ctr">
              <a:noFill/>
              <a:prstDash val="solid"/>
              <a:round/>
              <a:headEnd type="none" w="med" len="med"/>
              <a:tailEnd type="none" w="med" len="med"/>
            </a:ln>
            <a:effectLst>
              <a:outerShdw blurRad="50800" dist="38100" dir="2700000" algn="tl" rotWithShape="0">
                <a:srgbClr val="000000">
                  <a:alpha val="40000"/>
                </a:srgbClr>
              </a:outerShdw>
            </a:effectLst>
          </p:spPr>
          <p:txBody>
            <a:bodyPr vert="horz" wrap="none" lIns="121920" tIns="60960" rIns="121920" bIns="60960" numCol="1" rtlCol="0" anchor="ctr" anchorCtr="0" compatLnSpc="1">
              <a:prstTxWarp prst="textNoShape">
                <a:avLst/>
              </a:prstTxWarp>
            </a:bodyPr>
            <a:lstStyle/>
            <a:p>
              <a:pPr algn="ctr" defTabSz="1219050" fontAlgn="base">
                <a:spcBef>
                  <a:spcPct val="20000"/>
                </a:spcBef>
                <a:spcAft>
                  <a:spcPct val="0"/>
                </a:spcAft>
              </a:pPr>
              <a:endParaRPr lang="en-US" sz="3200">
                <a:solidFill>
                  <a:srgbClr val="CC0000"/>
                </a:solidFill>
                <a:uFillTx/>
                <a:latin typeface="Trebuchet MS" pitchFamily="-110" charset="0"/>
              </a:endParaRPr>
            </a:p>
          </p:txBody>
        </p:sp>
        <p:sp>
          <p:nvSpPr>
            <p:cNvPr id="3" name="Rectangle 2"/>
            <p:cNvSpPr>
              <a:spLocks/>
            </p:cNvSpPr>
            <p:nvPr/>
          </p:nvSpPr>
          <p:spPr>
            <a:xfrm>
              <a:off x="4680861" y="1705961"/>
              <a:ext cx="3676952" cy="932660"/>
            </a:xfrm>
            <a:prstGeom prst="rect">
              <a:avLst/>
            </a:prstGeom>
          </p:spPr>
          <p:txBody>
            <a:bodyPr wrap="square">
              <a:spAutoFit/>
            </a:bodyPr>
            <a:lstStyle/>
            <a:p>
              <a:pPr>
                <a:lnSpc>
                  <a:spcPct val="85000"/>
                </a:lnSpc>
                <a:spcAft>
                  <a:spcPts val="800"/>
                </a:spcAft>
              </a:pPr>
              <a:r>
                <a:rPr lang="en-US" sz="2400" b="1" u="sng" dirty="0">
                  <a:uFillTx/>
                  <a:latin typeface="Helvetica"/>
                  <a:cs typeface="Helvetica"/>
                </a:rPr>
                <a:t>BUSINESS</a:t>
              </a:r>
            </a:p>
            <a:p>
              <a:pPr>
                <a:lnSpc>
                  <a:spcPct val="85000"/>
                </a:lnSpc>
                <a:spcAft>
                  <a:spcPts val="800"/>
                </a:spcAft>
              </a:pPr>
              <a:r>
                <a:rPr lang="en-US" sz="1600" b="1" dirty="0">
                  <a:uFillTx/>
                  <a:latin typeface="Helvetica"/>
                  <a:cs typeface="Helvetica"/>
                </a:rPr>
                <a:t>Owns a system. Has others working for him/her.</a:t>
              </a:r>
            </a:p>
            <a:p>
              <a:pPr>
                <a:lnSpc>
                  <a:spcPct val="85000"/>
                </a:lnSpc>
                <a:spcAft>
                  <a:spcPts val="800"/>
                </a:spcAft>
              </a:pPr>
              <a:r>
                <a:rPr lang="en-US" sz="1600" dirty="0">
                  <a:uFillTx/>
                  <a:latin typeface="Helvetica"/>
                  <a:cs typeface="Helvetica"/>
                </a:rPr>
                <a:t>Unlimited income potential via manufacturing, marketing, etc.</a:t>
              </a:r>
            </a:p>
          </p:txBody>
        </p:sp>
      </p:grpSp>
      <p:grpSp>
        <p:nvGrpSpPr>
          <p:cNvPr id="22" name="Group 21"/>
          <p:cNvGrpSpPr/>
          <p:nvPr/>
        </p:nvGrpSpPr>
        <p:grpSpPr>
          <a:xfrm>
            <a:off x="6168581" y="3902730"/>
            <a:ext cx="5160636" cy="1693332"/>
            <a:chOff x="4571999" y="2927046"/>
            <a:chExt cx="3870477" cy="1269999"/>
          </a:xfrm>
        </p:grpSpPr>
        <p:sp>
          <p:nvSpPr>
            <p:cNvPr id="19" name="Rounded Rectangle 18"/>
            <p:cNvSpPr>
              <a:spLocks/>
            </p:cNvSpPr>
            <p:nvPr/>
          </p:nvSpPr>
          <p:spPr bwMode="auto">
            <a:xfrm>
              <a:off x="4571999" y="2927046"/>
              <a:ext cx="3870477" cy="1269999"/>
            </a:xfrm>
            <a:prstGeom prst="roundRect">
              <a:avLst/>
            </a:prstGeom>
            <a:solidFill>
              <a:srgbClr val="5B9BA9"/>
            </a:solidFill>
            <a:ln w="9525" cap="flat" cmpd="sng" algn="ctr">
              <a:noFill/>
              <a:prstDash val="solid"/>
              <a:round/>
              <a:headEnd type="none" w="med" len="med"/>
              <a:tailEnd type="none" w="med" len="med"/>
            </a:ln>
            <a:effectLst>
              <a:outerShdw blurRad="50800" dist="38100" dir="2700000" algn="tl" rotWithShape="0">
                <a:srgbClr val="000000">
                  <a:alpha val="40000"/>
                </a:srgbClr>
              </a:outerShdw>
            </a:effectLst>
          </p:spPr>
          <p:txBody>
            <a:bodyPr vert="horz" wrap="none" lIns="121920" tIns="60960" rIns="121920" bIns="60960" numCol="1" rtlCol="0" anchor="ctr" anchorCtr="0" compatLnSpc="1">
              <a:prstTxWarp prst="textNoShape">
                <a:avLst/>
              </a:prstTxWarp>
            </a:bodyPr>
            <a:lstStyle/>
            <a:p>
              <a:pPr algn="ctr" defTabSz="1219050" fontAlgn="base">
                <a:spcBef>
                  <a:spcPct val="20000"/>
                </a:spcBef>
                <a:spcAft>
                  <a:spcPct val="0"/>
                </a:spcAft>
              </a:pPr>
              <a:endParaRPr lang="en-US" sz="3200">
                <a:solidFill>
                  <a:srgbClr val="CC0000"/>
                </a:solidFill>
                <a:uFillTx/>
                <a:latin typeface="Trebuchet MS" pitchFamily="-110" charset="0"/>
              </a:endParaRPr>
            </a:p>
          </p:txBody>
        </p:sp>
        <p:sp>
          <p:nvSpPr>
            <p:cNvPr id="5" name="Rectangle 4"/>
            <p:cNvSpPr>
              <a:spLocks/>
            </p:cNvSpPr>
            <p:nvPr/>
          </p:nvSpPr>
          <p:spPr>
            <a:xfrm>
              <a:off x="4680860" y="3068862"/>
              <a:ext cx="3701139" cy="802143"/>
            </a:xfrm>
            <a:prstGeom prst="rect">
              <a:avLst/>
            </a:prstGeom>
          </p:spPr>
          <p:txBody>
            <a:bodyPr wrap="square">
              <a:spAutoFit/>
            </a:bodyPr>
            <a:lstStyle/>
            <a:p>
              <a:pPr>
                <a:lnSpc>
                  <a:spcPct val="85000"/>
                </a:lnSpc>
                <a:spcAft>
                  <a:spcPts val="800"/>
                </a:spcAft>
              </a:pPr>
              <a:r>
                <a:rPr lang="en-US" sz="2400" b="1" u="sng" dirty="0">
                  <a:solidFill>
                    <a:schemeClr val="dk1"/>
                  </a:solidFill>
                  <a:uFillTx/>
                  <a:latin typeface="Helvetica"/>
                  <a:cs typeface="Helvetica"/>
                </a:rPr>
                <a:t>INVESTOR</a:t>
              </a:r>
              <a:endParaRPr lang="en-US" sz="2400" u="sng" dirty="0">
                <a:solidFill>
                  <a:schemeClr val="dk1"/>
                </a:solidFill>
                <a:uFillTx/>
                <a:latin typeface="Helvetica"/>
                <a:cs typeface="Helvetica"/>
              </a:endParaRPr>
            </a:p>
            <a:p>
              <a:pPr>
                <a:lnSpc>
                  <a:spcPct val="85000"/>
                </a:lnSpc>
                <a:spcAft>
                  <a:spcPts val="800"/>
                </a:spcAft>
              </a:pPr>
              <a:r>
                <a:rPr lang="en-US" sz="1733" b="1" dirty="0">
                  <a:solidFill>
                    <a:schemeClr val="dk1"/>
                  </a:solidFill>
                  <a:uFillTx/>
                  <a:latin typeface="Helvetica"/>
                  <a:cs typeface="Helvetica"/>
                </a:rPr>
                <a:t>Has money working for him/her.</a:t>
              </a:r>
            </a:p>
            <a:p>
              <a:pPr>
                <a:lnSpc>
                  <a:spcPct val="85000"/>
                </a:lnSpc>
                <a:spcAft>
                  <a:spcPts val="800"/>
                </a:spcAft>
              </a:pPr>
              <a:r>
                <a:rPr lang="en-US" sz="1733" dirty="0">
                  <a:solidFill>
                    <a:schemeClr val="dk1"/>
                  </a:solidFill>
                  <a:uFillTx/>
                  <a:latin typeface="Helvetica"/>
                  <a:cs typeface="Helvetica"/>
                </a:rPr>
                <a:t>Enjoys complete freedom and lives the dream.</a:t>
              </a:r>
            </a:p>
          </p:txBody>
        </p:sp>
      </p:grpSp>
      <p:grpSp>
        <p:nvGrpSpPr>
          <p:cNvPr id="20" name="Group 19"/>
          <p:cNvGrpSpPr/>
          <p:nvPr/>
        </p:nvGrpSpPr>
        <p:grpSpPr>
          <a:xfrm>
            <a:off x="854737" y="3902729"/>
            <a:ext cx="5168699" cy="1693332"/>
            <a:chOff x="586620" y="2927046"/>
            <a:chExt cx="3876524" cy="1269999"/>
          </a:xfrm>
        </p:grpSpPr>
        <p:sp>
          <p:nvSpPr>
            <p:cNvPr id="17" name="Rounded Rectangle 16"/>
            <p:cNvSpPr>
              <a:spLocks/>
            </p:cNvSpPr>
            <p:nvPr/>
          </p:nvSpPr>
          <p:spPr bwMode="auto">
            <a:xfrm>
              <a:off x="586620" y="2927046"/>
              <a:ext cx="3876524" cy="1269999"/>
            </a:xfrm>
            <a:prstGeom prst="roundRect">
              <a:avLst/>
            </a:prstGeom>
            <a:solidFill>
              <a:srgbClr val="A2A2A2"/>
            </a:solidFill>
            <a:ln w="9525" cap="flat" cmpd="sng" algn="ctr">
              <a:noFill/>
              <a:prstDash val="solid"/>
              <a:round/>
              <a:headEnd type="none" w="med" len="med"/>
              <a:tailEnd type="none" w="med" len="med"/>
            </a:ln>
            <a:effectLst>
              <a:outerShdw blurRad="50800" dist="38100" dir="2700000" algn="tl" rotWithShape="0">
                <a:srgbClr val="000000">
                  <a:alpha val="40000"/>
                </a:srgbClr>
              </a:outerShdw>
            </a:effectLst>
          </p:spPr>
          <p:txBody>
            <a:bodyPr vert="horz" wrap="none" lIns="121920" tIns="60960" rIns="121920" bIns="60960" numCol="1" rtlCol="0" anchor="ctr" anchorCtr="0" compatLnSpc="1">
              <a:prstTxWarp prst="textNoShape">
                <a:avLst/>
              </a:prstTxWarp>
            </a:bodyPr>
            <a:lstStyle/>
            <a:p>
              <a:pPr algn="ctr" defTabSz="1219050" fontAlgn="base">
                <a:spcBef>
                  <a:spcPct val="20000"/>
                </a:spcBef>
                <a:spcAft>
                  <a:spcPct val="0"/>
                </a:spcAft>
              </a:pPr>
              <a:endParaRPr lang="en-US" sz="3200">
                <a:solidFill>
                  <a:srgbClr val="CC0000"/>
                </a:solidFill>
                <a:uFillTx/>
                <a:latin typeface="Trebuchet MS" pitchFamily="-110" charset="0"/>
              </a:endParaRPr>
            </a:p>
          </p:txBody>
        </p:sp>
        <p:sp>
          <p:nvSpPr>
            <p:cNvPr id="6" name="Rectangle 5"/>
            <p:cNvSpPr>
              <a:spLocks/>
            </p:cNvSpPr>
            <p:nvPr/>
          </p:nvSpPr>
          <p:spPr>
            <a:xfrm>
              <a:off x="731762" y="3065592"/>
              <a:ext cx="2870123" cy="972142"/>
            </a:xfrm>
            <a:prstGeom prst="rect">
              <a:avLst/>
            </a:prstGeom>
          </p:spPr>
          <p:txBody>
            <a:bodyPr wrap="square">
              <a:spAutoFit/>
            </a:bodyPr>
            <a:lstStyle/>
            <a:p>
              <a:pPr>
                <a:lnSpc>
                  <a:spcPct val="85000"/>
                </a:lnSpc>
                <a:spcAft>
                  <a:spcPts val="800"/>
                </a:spcAft>
              </a:pPr>
              <a:r>
                <a:rPr lang="en-US" sz="2400" b="1" u="sng" dirty="0">
                  <a:solidFill>
                    <a:schemeClr val="dk1"/>
                  </a:solidFill>
                  <a:uFillTx/>
                  <a:latin typeface="Helvetica"/>
                  <a:cs typeface="Helvetica"/>
                </a:rPr>
                <a:t>SELF-EMPLOYED</a:t>
              </a:r>
            </a:p>
            <a:p>
              <a:pPr>
                <a:lnSpc>
                  <a:spcPct val="85000"/>
                </a:lnSpc>
                <a:spcAft>
                  <a:spcPts val="800"/>
                </a:spcAft>
              </a:pPr>
              <a:r>
                <a:rPr lang="en-US" sz="1733" b="1" dirty="0">
                  <a:solidFill>
                    <a:schemeClr val="dk1"/>
                  </a:solidFill>
                  <a:uFillTx/>
                  <a:latin typeface="Helvetica"/>
                  <a:cs typeface="Helvetica"/>
                </a:rPr>
                <a:t>Owns a job.</a:t>
              </a:r>
            </a:p>
            <a:p>
              <a:pPr>
                <a:lnSpc>
                  <a:spcPct val="85000"/>
                </a:lnSpc>
                <a:spcAft>
                  <a:spcPts val="800"/>
                </a:spcAft>
              </a:pPr>
              <a:r>
                <a:rPr lang="en-US" sz="1733" dirty="0">
                  <a:solidFill>
                    <a:schemeClr val="dk1"/>
                  </a:solidFill>
                  <a:uFillTx/>
                  <a:latin typeface="Helvetica"/>
                  <a:cs typeface="Helvetica"/>
                </a:rPr>
                <a:t>Dentist, doctor, lawyer, hair stylist, real estate agent, salesperson.</a:t>
              </a:r>
            </a:p>
          </p:txBody>
        </p:sp>
      </p:grpSp>
      <p:grpSp>
        <p:nvGrpSpPr>
          <p:cNvPr id="9" name="Group 8"/>
          <p:cNvGrpSpPr/>
          <p:nvPr/>
        </p:nvGrpSpPr>
        <p:grpSpPr>
          <a:xfrm>
            <a:off x="854737" y="2072315"/>
            <a:ext cx="5168699" cy="1693332"/>
            <a:chOff x="586620" y="1554236"/>
            <a:chExt cx="3876524" cy="1269999"/>
          </a:xfrm>
        </p:grpSpPr>
        <p:sp>
          <p:nvSpPr>
            <p:cNvPr id="2" name="Rounded Rectangle 1"/>
            <p:cNvSpPr>
              <a:spLocks/>
            </p:cNvSpPr>
            <p:nvPr/>
          </p:nvSpPr>
          <p:spPr bwMode="auto">
            <a:xfrm>
              <a:off x="586620" y="1554236"/>
              <a:ext cx="3876524" cy="1269999"/>
            </a:xfrm>
            <a:prstGeom prst="roundRect">
              <a:avLst/>
            </a:prstGeom>
            <a:solidFill>
              <a:srgbClr val="C7C7C7"/>
            </a:solidFill>
            <a:ln w="9525" cap="flat" cmpd="sng" algn="ctr">
              <a:noFill/>
              <a:prstDash val="solid"/>
              <a:round/>
              <a:headEnd type="none" w="med" len="med"/>
              <a:tailEnd type="none" w="med" len="med"/>
            </a:ln>
            <a:effectLst>
              <a:outerShdw blurRad="50800" dist="38100" dir="2700000" algn="tl" rotWithShape="0">
                <a:srgbClr val="000000">
                  <a:alpha val="40000"/>
                </a:srgbClr>
              </a:outerShdw>
            </a:effectLst>
          </p:spPr>
          <p:txBody>
            <a:bodyPr vert="horz" wrap="none" lIns="121920" tIns="60960" rIns="121920" bIns="60960" numCol="1" rtlCol="0" anchor="ctr" anchorCtr="0" compatLnSpc="1">
              <a:prstTxWarp prst="textNoShape">
                <a:avLst/>
              </a:prstTxWarp>
            </a:bodyPr>
            <a:lstStyle/>
            <a:p>
              <a:pPr algn="ctr" defTabSz="1219050" fontAlgn="base">
                <a:spcBef>
                  <a:spcPct val="20000"/>
                </a:spcBef>
                <a:spcAft>
                  <a:spcPct val="0"/>
                </a:spcAft>
              </a:pPr>
              <a:endParaRPr lang="en-US" sz="3200">
                <a:solidFill>
                  <a:srgbClr val="CC0000"/>
                </a:solidFill>
                <a:uFillTx/>
                <a:latin typeface="Trebuchet MS" pitchFamily="-110" charset="0"/>
              </a:endParaRPr>
            </a:p>
          </p:txBody>
        </p:sp>
        <p:sp>
          <p:nvSpPr>
            <p:cNvPr id="7" name="Rectangle 6"/>
            <p:cNvSpPr>
              <a:spLocks/>
            </p:cNvSpPr>
            <p:nvPr/>
          </p:nvSpPr>
          <p:spPr>
            <a:xfrm>
              <a:off x="742534" y="1708148"/>
              <a:ext cx="3442419" cy="802143"/>
            </a:xfrm>
            <a:prstGeom prst="rect">
              <a:avLst/>
            </a:prstGeom>
          </p:spPr>
          <p:txBody>
            <a:bodyPr wrap="square">
              <a:spAutoFit/>
            </a:bodyPr>
            <a:lstStyle/>
            <a:p>
              <a:pPr>
                <a:lnSpc>
                  <a:spcPct val="85000"/>
                </a:lnSpc>
                <a:spcAft>
                  <a:spcPts val="800"/>
                </a:spcAft>
              </a:pPr>
              <a:r>
                <a:rPr lang="en-US" altLang="en-US" sz="2400" b="1" u="sng" dirty="0">
                  <a:uFillTx/>
                  <a:latin typeface="Helvetica"/>
                  <a:ea typeface="Calibri" pitchFamily="34" charset="0"/>
                  <a:cs typeface="Helvetica"/>
                </a:rPr>
                <a:t>EMPLOYEE</a:t>
              </a:r>
            </a:p>
            <a:p>
              <a:pPr>
                <a:lnSpc>
                  <a:spcPct val="85000"/>
                </a:lnSpc>
                <a:spcAft>
                  <a:spcPts val="800"/>
                </a:spcAft>
              </a:pPr>
              <a:r>
                <a:rPr lang="en-US" altLang="en-US" sz="1733" b="1" dirty="0">
                  <a:uFillTx/>
                  <a:latin typeface="Helvetica"/>
                  <a:ea typeface="Calibri" pitchFamily="34" charset="0"/>
                  <a:cs typeface="Helvetica"/>
                </a:rPr>
                <a:t>Has a job.</a:t>
              </a:r>
            </a:p>
            <a:p>
              <a:pPr>
                <a:lnSpc>
                  <a:spcPct val="85000"/>
                </a:lnSpc>
                <a:spcAft>
                  <a:spcPts val="800"/>
                </a:spcAft>
              </a:pPr>
              <a:r>
                <a:rPr lang="en-US" altLang="en-US" sz="1733" dirty="0">
                  <a:uFillTx/>
                  <a:latin typeface="Helvetica"/>
                  <a:ea typeface="Calibri" pitchFamily="34" charset="0"/>
                  <a:cs typeface="Helvetica"/>
                </a:rPr>
                <a:t>Income based on position, not the person.</a:t>
              </a:r>
            </a:p>
          </p:txBody>
        </p:sp>
      </p:grpSp>
      <p:sp>
        <p:nvSpPr>
          <p:cNvPr id="10" name="Slide Number Placeholder 9"/>
          <p:cNvSpPr>
            <a:spLocks noGrp="1"/>
          </p:cNvSpPr>
          <p:nvPr>
            <p:ph type="sldNum" sz="quarter" idx="12"/>
          </p:nvPr>
        </p:nvSpPr>
        <p:spPr/>
        <p:txBody>
          <a:bodyPr/>
          <a:lstStyle/>
          <a:p>
            <a:fld id="{0FA17902-E6C7-4548-816F-3C750E8578FA}" type="slidenum">
              <a:rPr lang="en-US" smtClean="0">
                <a:uFillTx/>
              </a:rPr>
              <a:t>14</a:t>
            </a:fld>
            <a:endParaRPr lang="en-US">
              <a:uFillTx/>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400"/>
                                        <p:tgtEl>
                                          <p:spTgt spid="14"/>
                                        </p:tgtEl>
                                      </p:cBhvr>
                                    </p:animEffect>
                                  </p:childTnLst>
                                </p:cTn>
                              </p:par>
                              <p:par>
                                <p:cTn id="8" presetID="16" presetClass="entr" presetSubtype="37"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outVertical)">
                                      <p:cBhvr>
                                        <p:cTn id="10" dur="700"/>
                                        <p:tgtEl>
                                          <p:spTgt spid="16"/>
                                        </p:tgtEl>
                                      </p:cBhvr>
                                    </p:animEffect>
                                  </p:childTnLst>
                                </p:cTn>
                              </p:par>
                            </p:childTnLst>
                          </p:cTn>
                        </p:par>
                        <p:par>
                          <p:cTn id="11" fill="hold">
                            <p:stCondLst>
                              <p:cond delay="700"/>
                            </p:stCondLst>
                            <p:childTnLst>
                              <p:par>
                                <p:cTn id="12" presetID="10" presetClass="entr" presetSubtype="0" fill="hold" grpId="0"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3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300"/>
                                        <p:tgtEl>
                                          <p:spTgt spid="9"/>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fade">
                                      <p:cBhvr>
                                        <p:cTn id="24" dur="3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3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3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96"/>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uFillTx/>
              </a:rPr>
              <a:pPr defTabSz="1219170" hangingPunct="1">
                <a:buClr>
                  <a:srgbClr val="A5A5A5"/>
                </a:buClr>
                <a:buSzPts val="1000"/>
              </a:pPr>
              <a:t>15</a:t>
            </a:fld>
            <a:endParaRPr>
              <a:uFillTx/>
            </a:endParaRPr>
          </a:p>
        </p:txBody>
      </p:sp>
      <p:sp>
        <p:nvSpPr>
          <p:cNvPr id="654" name="Google Shape;654;p96"/>
          <p:cNvSpPr txBox="1">
            <a:spLocks/>
          </p:cNvSpPr>
          <p:nvPr/>
        </p:nvSpPr>
        <p:spPr>
          <a:xfrm>
            <a:off x="958844" y="442427"/>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 sz="3733" dirty="0">
                <a:solidFill>
                  <a:srgbClr val="34526F"/>
                </a:solidFill>
                <a:uFillTx/>
                <a:latin typeface="Helvetica Neue"/>
                <a:ea typeface="Helvetica Neue"/>
                <a:cs typeface="Helvetica Neue"/>
                <a:sym typeface="Helvetica Neue"/>
              </a:rPr>
              <a:t>Our Business Model </a:t>
            </a:r>
            <a:endParaRPr sz="1867" dirty="0">
              <a:uFillTx/>
              <a:latin typeface="Arial"/>
              <a:cs typeface="Arial"/>
              <a:sym typeface="Arial"/>
            </a:endParaRPr>
          </a:p>
        </p:txBody>
      </p:sp>
      <p:cxnSp>
        <p:nvCxnSpPr>
          <p:cNvPr id="655" name="Google Shape;655;p96"/>
          <p:cNvCxnSpPr/>
          <p:nvPr/>
        </p:nvCxnSpPr>
        <p:spPr>
          <a:xfrm>
            <a:off x="996441" y="1239892"/>
            <a:ext cx="10199132" cy="0"/>
          </a:xfrm>
          <a:prstGeom prst="straightConnector1">
            <a:avLst/>
          </a:prstGeom>
          <a:noFill/>
          <a:ln w="9525" cap="flat" cmpd="sng">
            <a:solidFill>
              <a:srgbClr val="34526F"/>
            </a:solidFill>
            <a:prstDash val="solid"/>
            <a:round/>
            <a:headEnd type="none" w="sm" len="sm"/>
            <a:tailEnd type="none" w="sm" len="sm"/>
          </a:ln>
        </p:spPr>
      </p:cxnSp>
      <p:sp>
        <p:nvSpPr>
          <p:cNvPr id="656" name="Google Shape;656;p96"/>
          <p:cNvSpPr txBox="1">
            <a:spLocks/>
          </p:cNvSpPr>
          <p:nvPr/>
        </p:nvSpPr>
        <p:spPr>
          <a:xfrm>
            <a:off x="2502696" y="1387709"/>
            <a:ext cx="7186613" cy="876963"/>
          </a:xfrm>
          <a:prstGeom prst="rect">
            <a:avLst/>
          </a:prstGeom>
          <a:noFill/>
          <a:ln>
            <a:noFill/>
          </a:ln>
        </p:spPr>
        <p:txBody>
          <a:bodyPr spcFirstLastPara="1" wrap="square" lIns="121900" tIns="60933" rIns="121900" bIns="60933" anchor="t" anchorCtr="0">
            <a:noAutofit/>
          </a:bodyPr>
          <a:lstStyle/>
          <a:p>
            <a:pPr algn="ctr" defTabSz="1219170" hangingPunct="1">
              <a:lnSpc>
                <a:spcPct val="90000"/>
              </a:lnSpc>
              <a:buClr>
                <a:srgbClr val="003399"/>
              </a:buClr>
              <a:buSzPts val="2000"/>
            </a:pPr>
            <a:r>
              <a:rPr lang="en" sz="2667" b="1" dirty="0">
                <a:uFillTx/>
                <a:latin typeface="Helvetica Neue"/>
                <a:ea typeface="Helvetica Neue"/>
                <a:cs typeface="Helvetica Neue"/>
                <a:sym typeface="Helvetica Neue"/>
              </a:rPr>
              <a:t>What if you could find a legitimate professional business that:</a:t>
            </a:r>
            <a:endParaRPr sz="2667" b="1" dirty="0">
              <a:solidFill>
                <a:srgbClr val="E4021D"/>
              </a:solidFill>
              <a:uFillTx/>
              <a:latin typeface="Helvetica Neue"/>
              <a:ea typeface="Helvetica Neue"/>
              <a:cs typeface="Helvetica Neue"/>
              <a:sym typeface="Helvetica Neue"/>
            </a:endParaRPr>
          </a:p>
        </p:txBody>
      </p:sp>
      <p:grpSp>
        <p:nvGrpSpPr>
          <p:cNvPr id="657" name="Google Shape;657;p96"/>
          <p:cNvGrpSpPr/>
          <p:nvPr/>
        </p:nvGrpSpPr>
        <p:grpSpPr>
          <a:xfrm>
            <a:off x="133820" y="4832082"/>
            <a:ext cx="11924365" cy="690911"/>
            <a:chOff x="100364" y="3305744"/>
            <a:chExt cx="8943274" cy="518183"/>
          </a:xfrm>
        </p:grpSpPr>
        <p:sp>
          <p:nvSpPr>
            <p:cNvPr id="658" name="Google Shape;658;p96"/>
            <p:cNvSpPr>
              <a:spLocks/>
            </p:cNvSpPr>
            <p:nvPr/>
          </p:nvSpPr>
          <p:spPr>
            <a:xfrm rot="-5400000">
              <a:off x="4312913" y="-505346"/>
              <a:ext cx="518183" cy="8140364"/>
            </a:xfrm>
            <a:prstGeom prst="roundRect">
              <a:avLst>
                <a:gd name="adj" fmla="val 5850"/>
              </a:avLst>
            </a:prstGeom>
            <a:solidFill>
              <a:srgbClr val="34526F"/>
            </a:solidFill>
            <a:ln w="38100" cap="flat" cmpd="sng">
              <a:solidFill>
                <a:srgbClr val="34526F"/>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uFillTx/>
                <a:latin typeface="Trebuchet MS"/>
                <a:ea typeface="Trebuchet MS"/>
                <a:cs typeface="Trebuchet MS"/>
                <a:sym typeface="Trebuchet MS"/>
              </a:endParaRPr>
            </a:p>
          </p:txBody>
        </p:sp>
        <p:sp>
          <p:nvSpPr>
            <p:cNvPr id="659" name="Google Shape;659;p96"/>
            <p:cNvSpPr txBox="1">
              <a:spLocks/>
            </p:cNvSpPr>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a:solidFill>
                    <a:srgbClr val="FFFFFF"/>
                  </a:solidFill>
                  <a:uFillTx/>
                  <a:latin typeface="Helvetica Neue"/>
                  <a:ea typeface="Helvetica Neue"/>
                  <a:cs typeface="Helvetica Neue"/>
                  <a:sym typeface="Helvetica Neue"/>
                </a:rPr>
                <a:t>No Product to Buy, Assemble or Ship</a:t>
              </a:r>
              <a:endParaRPr sz="1867">
                <a:uFillTx/>
                <a:latin typeface="Arial"/>
                <a:cs typeface="Arial"/>
                <a:sym typeface="Arial"/>
              </a:endParaRPr>
            </a:p>
          </p:txBody>
        </p:sp>
      </p:grpSp>
      <p:grpSp>
        <p:nvGrpSpPr>
          <p:cNvPr id="660" name="Google Shape;660;p96"/>
          <p:cNvGrpSpPr/>
          <p:nvPr/>
        </p:nvGrpSpPr>
        <p:grpSpPr>
          <a:xfrm>
            <a:off x="669089" y="3897839"/>
            <a:ext cx="10853827" cy="690911"/>
            <a:chOff x="501817" y="2532314"/>
            <a:chExt cx="8140370" cy="518183"/>
          </a:xfrm>
        </p:grpSpPr>
        <p:sp>
          <p:nvSpPr>
            <p:cNvPr id="661" name="Google Shape;661;p96"/>
            <p:cNvSpPr>
              <a:spLocks/>
            </p:cNvSpPr>
            <p:nvPr/>
          </p:nvSpPr>
          <p:spPr>
            <a:xfrm rot="-5400000">
              <a:off x="4312914" y="-1278775"/>
              <a:ext cx="518183" cy="8140362"/>
            </a:xfrm>
            <a:prstGeom prst="roundRect">
              <a:avLst>
                <a:gd name="adj" fmla="val 5850"/>
              </a:avLst>
            </a:prstGeom>
            <a:solidFill>
              <a:srgbClr val="91B49C"/>
            </a:solidFill>
            <a:ln w="38100" cap="flat" cmpd="sng">
              <a:solidFill>
                <a:srgbClr val="91B49C"/>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uFillTx/>
                <a:latin typeface="Trebuchet MS"/>
                <a:ea typeface="Trebuchet MS"/>
                <a:cs typeface="Trebuchet MS"/>
                <a:sym typeface="Trebuchet MS"/>
              </a:endParaRPr>
            </a:p>
          </p:txBody>
        </p:sp>
        <p:sp>
          <p:nvSpPr>
            <p:cNvPr id="662" name="Google Shape;662;p96"/>
            <p:cNvSpPr txBox="1">
              <a:spLocks/>
            </p:cNvSpPr>
            <p:nvPr/>
          </p:nvSpPr>
          <p:spPr>
            <a:xfrm>
              <a:off x="501817" y="2581877"/>
              <a:ext cx="8140368" cy="418670"/>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a:solidFill>
                    <a:srgbClr val="FFFFFF"/>
                  </a:solidFill>
                  <a:uFillTx/>
                  <a:latin typeface="Helvetica Neue"/>
                  <a:ea typeface="Helvetica Neue"/>
                  <a:cs typeface="Helvetica Neue"/>
                  <a:sym typeface="Helvetica Neue"/>
                </a:rPr>
                <a:t>You can work from home -Totally Online- No Overhead</a:t>
              </a:r>
              <a:endParaRPr sz="1867">
                <a:uFillTx/>
                <a:latin typeface="Arial"/>
                <a:cs typeface="Arial"/>
                <a:sym typeface="Arial"/>
              </a:endParaRPr>
            </a:p>
          </p:txBody>
        </p:sp>
      </p:grpSp>
      <p:grpSp>
        <p:nvGrpSpPr>
          <p:cNvPr id="663" name="Google Shape;663;p96"/>
          <p:cNvGrpSpPr/>
          <p:nvPr/>
        </p:nvGrpSpPr>
        <p:grpSpPr>
          <a:xfrm>
            <a:off x="484177" y="2963597"/>
            <a:ext cx="11223648" cy="690911"/>
            <a:chOff x="363133" y="1766097"/>
            <a:chExt cx="8417736" cy="518183"/>
          </a:xfrm>
        </p:grpSpPr>
        <p:sp>
          <p:nvSpPr>
            <p:cNvPr id="664" name="Google Shape;664;p96"/>
            <p:cNvSpPr>
              <a:spLocks/>
            </p:cNvSpPr>
            <p:nvPr/>
          </p:nvSpPr>
          <p:spPr>
            <a:xfrm rot="16200000">
              <a:off x="4312913" y="-2044993"/>
              <a:ext cx="518183" cy="8140364"/>
            </a:xfrm>
            <a:prstGeom prst="roundRect">
              <a:avLst>
                <a:gd name="adj" fmla="val 5850"/>
              </a:avLst>
            </a:prstGeom>
            <a:solidFill>
              <a:srgbClr val="5B9BA9"/>
            </a:solidFill>
            <a:ln w="38100" cap="flat" cmpd="sng">
              <a:solidFill>
                <a:srgbClr val="5B9BA9"/>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uFillTx/>
                <a:latin typeface="Trebuchet MS"/>
                <a:ea typeface="Trebuchet MS"/>
                <a:cs typeface="Trebuchet MS"/>
                <a:sym typeface="Trebuchet MS"/>
              </a:endParaRPr>
            </a:p>
          </p:txBody>
        </p:sp>
        <p:sp>
          <p:nvSpPr>
            <p:cNvPr id="665" name="Google Shape;665;p96"/>
            <p:cNvSpPr txBox="1">
              <a:spLocks/>
            </p:cNvSpPr>
            <p:nvPr/>
          </p:nvSpPr>
          <p:spPr>
            <a:xfrm>
              <a:off x="363133" y="1819163"/>
              <a:ext cx="8417736" cy="376010"/>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dirty="0">
                  <a:solidFill>
                    <a:srgbClr val="FFFFFF"/>
                  </a:solidFill>
                  <a:uFillTx/>
                  <a:latin typeface="Helvetica Neue"/>
                  <a:ea typeface="Helvetica Neue"/>
                  <a:cs typeface="Helvetica Neue"/>
                  <a:sym typeface="Helvetica Neue"/>
                </a:rPr>
                <a:t>80% of North America is in your Market</a:t>
              </a:r>
              <a:endParaRPr sz="1867" dirty="0">
                <a:uFillTx/>
                <a:latin typeface="Arial"/>
                <a:cs typeface="Arial"/>
                <a:sym typeface="Arial"/>
              </a:endParaRPr>
            </a:p>
          </p:txBody>
        </p:sp>
      </p:grpSp>
      <p:grpSp>
        <p:nvGrpSpPr>
          <p:cNvPr id="666" name="Google Shape;666;p96"/>
          <p:cNvGrpSpPr/>
          <p:nvPr/>
        </p:nvGrpSpPr>
        <p:grpSpPr>
          <a:xfrm>
            <a:off x="133820" y="5766325"/>
            <a:ext cx="11924365" cy="690911"/>
            <a:chOff x="100364" y="3305744"/>
            <a:chExt cx="8943274" cy="518183"/>
          </a:xfrm>
        </p:grpSpPr>
        <p:sp>
          <p:nvSpPr>
            <p:cNvPr id="667" name="Google Shape;667;p96"/>
            <p:cNvSpPr>
              <a:spLocks/>
            </p:cNvSpPr>
            <p:nvPr/>
          </p:nvSpPr>
          <p:spPr>
            <a:xfrm rot="-5400000">
              <a:off x="4312913" y="-505346"/>
              <a:ext cx="518183" cy="8140364"/>
            </a:xfrm>
            <a:prstGeom prst="roundRect">
              <a:avLst>
                <a:gd name="adj" fmla="val 5850"/>
              </a:avLst>
            </a:prstGeom>
            <a:solidFill>
              <a:srgbClr val="7F7F7F"/>
            </a:solidFill>
            <a:ln w="38100" cap="flat" cmpd="sng">
              <a:solidFill>
                <a:srgbClr val="7F7F7F"/>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uFillTx/>
                <a:latin typeface="Trebuchet MS"/>
                <a:ea typeface="Trebuchet MS"/>
                <a:cs typeface="Trebuchet MS"/>
                <a:sym typeface="Trebuchet MS"/>
              </a:endParaRPr>
            </a:p>
          </p:txBody>
        </p:sp>
        <p:sp>
          <p:nvSpPr>
            <p:cNvPr id="668" name="Google Shape;668;p96"/>
            <p:cNvSpPr txBox="1">
              <a:spLocks/>
            </p:cNvSpPr>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dirty="0">
                  <a:solidFill>
                    <a:srgbClr val="FFFFFF"/>
                  </a:solidFill>
                  <a:uFillTx/>
                  <a:latin typeface="Helvetica Neue"/>
                  <a:ea typeface="Helvetica Neue"/>
                  <a:cs typeface="Helvetica Neue"/>
                  <a:sym typeface="Helvetica Neue"/>
                </a:rPr>
                <a:t>Work when you want and as often as you want</a:t>
              </a:r>
              <a:endParaRPr sz="1867" dirty="0">
                <a:uFillTx/>
                <a:latin typeface="Arial"/>
                <a:cs typeface="Arial"/>
                <a:sym typeface="Arial"/>
              </a:endParaRPr>
            </a:p>
          </p:txBody>
        </p:sp>
      </p:grpSp>
      <p:sp>
        <p:nvSpPr>
          <p:cNvPr id="669" name="Google Shape;669;p96"/>
          <p:cNvSpPr txBox="1">
            <a:spLocks/>
          </p:cNvSpPr>
          <p:nvPr/>
        </p:nvSpPr>
        <p:spPr>
          <a:xfrm>
            <a:off x="352166" y="587647"/>
            <a:ext cx="5197317" cy="448041"/>
          </a:xfrm>
          <a:prstGeom prst="rect">
            <a:avLst/>
          </a:prstGeom>
          <a:noFill/>
          <a:ln>
            <a:noFill/>
          </a:ln>
        </p:spPr>
        <p:txBody>
          <a:bodyPr spcFirstLastPara="1" wrap="square" lIns="121900" tIns="60933" rIns="121900" bIns="60933" anchor="t" anchorCtr="0">
            <a:noAutofit/>
          </a:bodyPr>
          <a:lstStyle/>
          <a:p>
            <a:pPr defTabSz="1219170" hangingPunct="1">
              <a:lnSpc>
                <a:spcPct val="50000"/>
              </a:lnSpc>
              <a:buClr>
                <a:srgbClr val="003399"/>
              </a:buClr>
              <a:buSzPts val="2000"/>
            </a:pPr>
            <a:endParaRPr sz="2667" b="1" dirty="0">
              <a:solidFill>
                <a:srgbClr val="E4021D"/>
              </a:solidFill>
              <a:uFillTx/>
              <a:latin typeface="Helvetica Neue"/>
              <a:ea typeface="Helvetica Neue"/>
              <a:cs typeface="Helvetica Neue"/>
              <a:sym typeface="Helvetica Neue"/>
            </a:endParaRPr>
          </a:p>
        </p:txBody>
      </p:sp>
      <p:sp>
        <p:nvSpPr>
          <p:cNvPr id="670" name="Google Shape;670;p96"/>
          <p:cNvSpPr txBox="1">
            <a:spLocks/>
          </p:cNvSpPr>
          <p:nvPr/>
        </p:nvSpPr>
        <p:spPr>
          <a:xfrm>
            <a:off x="0" y="2264680"/>
            <a:ext cx="12192000" cy="440393"/>
          </a:xfrm>
          <a:prstGeom prst="rect">
            <a:avLst/>
          </a:prstGeom>
          <a:noFill/>
          <a:ln>
            <a:noFill/>
          </a:ln>
        </p:spPr>
        <p:txBody>
          <a:bodyPr spcFirstLastPara="1" wrap="square" lIns="121900" tIns="60933" rIns="121900" bIns="60933" anchor="t" anchorCtr="0">
            <a:noAutofit/>
          </a:bodyPr>
          <a:lstStyle/>
          <a:p>
            <a:pPr algn="ctr" defTabSz="1219170" hangingPunct="1">
              <a:lnSpc>
                <a:spcPct val="90000"/>
              </a:lnSpc>
              <a:buClr>
                <a:srgbClr val="003399"/>
              </a:buClr>
              <a:buSzPts val="2000"/>
            </a:pPr>
            <a:endParaRPr sz="2667" b="1">
              <a:solidFill>
                <a:srgbClr val="E4021D"/>
              </a:solidFill>
              <a:uFillTx/>
              <a:latin typeface="Helvetica Neue"/>
              <a:ea typeface="Helvetica Neue"/>
              <a:cs typeface="Helvetica Neue"/>
              <a:sym typeface="Helvetica Neu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4"/>
                                        </p:tgtEl>
                                        <p:attrNameLst>
                                          <p:attrName>style.visibility</p:attrName>
                                        </p:attrNameLst>
                                      </p:cBhvr>
                                      <p:to>
                                        <p:strVal val="visible"/>
                                      </p:to>
                                    </p:set>
                                    <p:animEffect transition="in" filter="fade">
                                      <p:cBhvr>
                                        <p:cTn id="7" dur="400"/>
                                        <p:tgtEl>
                                          <p:spTgt spid="654"/>
                                        </p:tgtEl>
                                      </p:cBhvr>
                                    </p:animEffect>
                                  </p:childTnLst>
                                </p:cTn>
                              </p:par>
                              <p:par>
                                <p:cTn id="8" presetID="10" presetClass="entr" presetSubtype="0" fill="hold" nodeType="withEffect">
                                  <p:stCondLst>
                                    <p:cond delay="0"/>
                                  </p:stCondLst>
                                  <p:childTnLst>
                                    <p:set>
                                      <p:cBhvr>
                                        <p:cTn id="9" dur="1" fill="hold">
                                          <p:stCondLst>
                                            <p:cond delay="0"/>
                                          </p:stCondLst>
                                        </p:cTn>
                                        <p:tgtEl>
                                          <p:spTgt spid="655"/>
                                        </p:tgtEl>
                                        <p:attrNameLst>
                                          <p:attrName>style.visibility</p:attrName>
                                        </p:attrNameLst>
                                      </p:cBhvr>
                                      <p:to>
                                        <p:strVal val="visible"/>
                                      </p:to>
                                    </p:set>
                                    <p:animEffect transition="in" filter="fade">
                                      <p:cBhvr>
                                        <p:cTn id="10" dur="700"/>
                                        <p:tgtEl>
                                          <p:spTgt spid="655"/>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656"/>
                                        </p:tgtEl>
                                        <p:attrNameLst>
                                          <p:attrName>style.visibility</p:attrName>
                                        </p:attrNameLst>
                                      </p:cBhvr>
                                      <p:to>
                                        <p:strVal val="visible"/>
                                      </p:to>
                                    </p:set>
                                    <p:animEffect transition="in" filter="fade">
                                      <p:cBhvr>
                                        <p:cTn id="14" dur="300"/>
                                        <p:tgtEl>
                                          <p:spTgt spid="656"/>
                                        </p:tgtEl>
                                      </p:cBhvr>
                                    </p:animEffect>
                                  </p:childTnLst>
                                </p:cTn>
                              </p:par>
                              <p:par>
                                <p:cTn id="15" presetID="10" presetClass="entr" presetSubtype="0" fill="hold" nodeType="withEffect">
                                  <p:stCondLst>
                                    <p:cond delay="0"/>
                                  </p:stCondLst>
                                  <p:childTnLst>
                                    <p:set>
                                      <p:cBhvr>
                                        <p:cTn id="16" dur="1" fill="hold">
                                          <p:stCondLst>
                                            <p:cond delay="0"/>
                                          </p:stCondLst>
                                        </p:cTn>
                                        <p:tgtEl>
                                          <p:spTgt spid="669"/>
                                        </p:tgtEl>
                                        <p:attrNameLst>
                                          <p:attrName>style.visibility</p:attrName>
                                        </p:attrNameLst>
                                      </p:cBhvr>
                                      <p:to>
                                        <p:strVal val="visible"/>
                                      </p:to>
                                    </p:set>
                                    <p:animEffect transition="in" filter="fade">
                                      <p:cBhvr>
                                        <p:cTn id="17" dur="300"/>
                                        <p:tgtEl>
                                          <p:spTgt spid="6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0"/>
                                        </p:tgtEl>
                                        <p:attrNameLst>
                                          <p:attrName>style.visibility</p:attrName>
                                        </p:attrNameLst>
                                      </p:cBhvr>
                                      <p:to>
                                        <p:strVal val="visible"/>
                                      </p:to>
                                    </p:set>
                                    <p:animEffect transition="in" filter="fade">
                                      <p:cBhvr>
                                        <p:cTn id="22" dur="300"/>
                                        <p:tgtEl>
                                          <p:spTgt spid="6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3"/>
                                        </p:tgtEl>
                                        <p:attrNameLst>
                                          <p:attrName>style.visibility</p:attrName>
                                        </p:attrNameLst>
                                      </p:cBhvr>
                                      <p:to>
                                        <p:strVal val="visible"/>
                                      </p:to>
                                    </p:set>
                                    <p:animEffect transition="in" filter="fade">
                                      <p:cBhvr>
                                        <p:cTn id="27" dur="300"/>
                                        <p:tgtEl>
                                          <p:spTgt spid="6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0"/>
                                        </p:tgtEl>
                                        <p:attrNameLst>
                                          <p:attrName>style.visibility</p:attrName>
                                        </p:attrNameLst>
                                      </p:cBhvr>
                                      <p:to>
                                        <p:strVal val="visible"/>
                                      </p:to>
                                    </p:set>
                                    <p:animEffect transition="in" filter="fade">
                                      <p:cBhvr>
                                        <p:cTn id="32" dur="300"/>
                                        <p:tgtEl>
                                          <p:spTgt spid="66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57"/>
                                        </p:tgtEl>
                                        <p:attrNameLst>
                                          <p:attrName>style.visibility</p:attrName>
                                        </p:attrNameLst>
                                      </p:cBhvr>
                                      <p:to>
                                        <p:strVal val="visible"/>
                                      </p:to>
                                    </p:set>
                                    <p:animEffect transition="in" filter="fade">
                                      <p:cBhvr>
                                        <p:cTn id="37" dur="300"/>
                                        <p:tgtEl>
                                          <p:spTgt spid="65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66"/>
                                        </p:tgtEl>
                                        <p:attrNameLst>
                                          <p:attrName>style.visibility</p:attrName>
                                        </p:attrNameLst>
                                      </p:cBhvr>
                                      <p:to>
                                        <p:strVal val="visible"/>
                                      </p:to>
                                    </p:set>
                                    <p:animEffect transition="in" filter="fade">
                                      <p:cBhvr>
                                        <p:cTn id="42" dur="300"/>
                                        <p:tgtEl>
                                          <p:spTgt spid="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52"/>
        <p:cNvGrpSpPr/>
        <p:nvPr/>
      </p:nvGrpSpPr>
      <p:grpSpPr>
        <a:xfrm>
          <a:off x="0" y="0"/>
          <a:ext cx="0" cy="0"/>
          <a:chOff x="0" y="0"/>
          <a:chExt cx="0" cy="0"/>
        </a:xfrm>
      </p:grpSpPr>
      <p:sp>
        <p:nvSpPr>
          <p:cNvPr id="653" name="Google Shape;653;p96"/>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marL="0" marR="0" lvl="0" indent="0" algn="l" defTabSz="1219170" rtl="0" eaLnBrk="1" fontAlgn="auto" latinLnBrk="0" hangingPunct="1">
              <a:lnSpc>
                <a:spcPct val="100000"/>
              </a:lnSpc>
              <a:spcBef>
                <a:spcPts val="0"/>
              </a:spcBef>
              <a:spcAft>
                <a:spcPts val="0"/>
              </a:spcAft>
              <a:buClr>
                <a:srgbClr val="A5A5A5"/>
              </a:buClr>
              <a:buSzPts val="1000"/>
              <a:buFontTx/>
              <a:buNone/>
              <a:defRPr>
                <a:uFillTx/>
              </a:defRPr>
            </a:pPr>
            <a:fld id="{00000000-1234-1234-1234-123412341234}" type="slidenum">
              <a:rPr kumimoji="0" lang="en" sz="1333" b="0" i="0" u="none" strike="noStrike" kern="0" cap="none" spc="0" normalizeH="0" baseline="0" noProof="0">
                <a:ln>
                  <a:noFill/>
                </a:ln>
                <a:solidFill>
                  <a:srgbClr val="A5A5A5"/>
                </a:solidFill>
                <a:effectLst/>
                <a:uFillTx/>
                <a:latin typeface="Arial Narrow"/>
                <a:cs typeface="Arial Narrow"/>
                <a:sym typeface="Arial Narrow"/>
              </a:rPr>
              <a:pPr marL="0" marR="0" lvl="0" indent="0" algn="l" defTabSz="1219170" rtl="0" eaLnBrk="1" fontAlgn="auto" latinLnBrk="0" hangingPunct="1">
                <a:lnSpc>
                  <a:spcPct val="100000"/>
                </a:lnSpc>
                <a:spcBef>
                  <a:spcPts val="0"/>
                </a:spcBef>
                <a:spcAft>
                  <a:spcPts val="0"/>
                </a:spcAft>
                <a:buClr>
                  <a:srgbClr val="A5A5A5"/>
                </a:buClr>
                <a:buSzPts val="1000"/>
                <a:buFontTx/>
                <a:buNone/>
                <a:defRPr>
                  <a:uFillTx/>
                </a:defRPr>
              </a:pPr>
              <a:t>16</a:t>
            </a:fld>
            <a:endParaRPr kumimoji="0" sz="1333" b="0" i="0" u="none" strike="noStrike" kern="0" cap="none" spc="0" normalizeH="0" baseline="0" noProof="0">
              <a:ln>
                <a:noFill/>
              </a:ln>
              <a:solidFill>
                <a:srgbClr val="A5A5A5"/>
              </a:solidFill>
              <a:effectLst/>
              <a:uFillTx/>
              <a:latin typeface="Arial Narrow"/>
              <a:cs typeface="Arial Narrow"/>
              <a:sym typeface="Arial Narrow"/>
            </a:endParaRPr>
          </a:p>
        </p:txBody>
      </p:sp>
      <p:sp>
        <p:nvSpPr>
          <p:cNvPr id="654" name="Google Shape;654;p96"/>
          <p:cNvSpPr txBox="1">
            <a:spLocks/>
          </p:cNvSpPr>
          <p:nvPr/>
        </p:nvSpPr>
        <p:spPr>
          <a:xfrm>
            <a:off x="958844" y="442427"/>
            <a:ext cx="10274312" cy="678407"/>
          </a:xfrm>
          <a:prstGeom prst="rect">
            <a:avLst/>
          </a:prstGeom>
          <a:noFill/>
          <a:ln>
            <a:noFill/>
          </a:ln>
        </p:spPr>
        <p:txBody>
          <a:bodyPr spcFirstLastPara="1" wrap="square" lIns="121900" tIns="60933" rIns="121900" bIns="60933" anchor="t" anchorCtr="0">
            <a:noAutofit/>
          </a:bodyPr>
          <a:lstStyle/>
          <a:p>
            <a:pPr marL="0" marR="0" lvl="0" indent="0" algn="ctr" defTabSz="1219170" rtl="0" eaLnBrk="1" fontAlgn="auto" latinLnBrk="0" hangingPunct="1">
              <a:lnSpc>
                <a:spcPct val="85000"/>
              </a:lnSpc>
              <a:spcBef>
                <a:spcPts val="0"/>
              </a:spcBef>
              <a:spcAft>
                <a:spcPts val="0"/>
              </a:spcAft>
              <a:buClr>
                <a:srgbClr val="003366"/>
              </a:buClr>
              <a:buSzPts val="2800"/>
              <a:buFontTx/>
              <a:buNone/>
              <a:defRPr>
                <a:uFillTx/>
              </a:defRPr>
            </a:pPr>
            <a:r>
              <a:rPr lang="en" sz="3733" kern="0" dirty="0">
                <a:solidFill>
                  <a:srgbClr val="34526F"/>
                </a:solidFill>
                <a:uFillTx/>
                <a:latin typeface="Helvetica Neue"/>
                <a:ea typeface="Helvetica Neue"/>
                <a:cs typeface="Helvetica Neue"/>
                <a:sym typeface="Helvetica Neue"/>
              </a:rPr>
              <a:t>Our</a:t>
            </a:r>
            <a:r>
              <a:rPr kumimoji="0" lang="en" sz="3733" b="0" i="0" u="none" strike="noStrike" kern="0" cap="none" spc="0" normalizeH="0" baseline="0" noProof="0" dirty="0">
                <a:ln>
                  <a:noFill/>
                </a:ln>
                <a:solidFill>
                  <a:srgbClr val="34526F"/>
                </a:solidFill>
                <a:effectLst/>
                <a:uFillTx/>
                <a:latin typeface="Helvetica Neue"/>
                <a:ea typeface="Helvetica Neue"/>
                <a:cs typeface="Helvetica Neue"/>
                <a:sym typeface="Helvetica Neue"/>
              </a:rPr>
              <a:t> Business Model </a:t>
            </a:r>
            <a:endParaRPr kumimoji="0" sz="1867" b="0" i="0" u="none" strike="noStrike" kern="0" cap="none" spc="0" normalizeH="0" baseline="0" noProof="0" dirty="0">
              <a:ln>
                <a:noFill/>
              </a:ln>
              <a:solidFill>
                <a:srgbClr val="000000"/>
              </a:solidFill>
              <a:effectLst/>
              <a:uFillTx/>
              <a:latin typeface="Arial"/>
              <a:cs typeface="Arial"/>
              <a:sym typeface="Arial"/>
            </a:endParaRPr>
          </a:p>
        </p:txBody>
      </p:sp>
      <p:cxnSp>
        <p:nvCxnSpPr>
          <p:cNvPr id="655" name="Google Shape;655;p96"/>
          <p:cNvCxnSpPr/>
          <p:nvPr/>
        </p:nvCxnSpPr>
        <p:spPr>
          <a:xfrm>
            <a:off x="996441" y="1239892"/>
            <a:ext cx="10199132" cy="0"/>
          </a:xfrm>
          <a:prstGeom prst="straightConnector1">
            <a:avLst/>
          </a:prstGeom>
          <a:noFill/>
          <a:ln w="9525" cap="flat" cmpd="sng">
            <a:solidFill>
              <a:srgbClr val="34526F"/>
            </a:solidFill>
            <a:prstDash val="solid"/>
            <a:round/>
            <a:headEnd type="none" w="sm" len="sm"/>
            <a:tailEnd type="none" w="sm" len="sm"/>
          </a:ln>
        </p:spPr>
      </p:cxnSp>
      <p:sp>
        <p:nvSpPr>
          <p:cNvPr id="656" name="Google Shape;656;p96"/>
          <p:cNvSpPr txBox="1">
            <a:spLocks/>
          </p:cNvSpPr>
          <p:nvPr/>
        </p:nvSpPr>
        <p:spPr>
          <a:xfrm>
            <a:off x="2502696" y="1387709"/>
            <a:ext cx="7186613" cy="876963"/>
          </a:xfrm>
          <a:prstGeom prst="rect">
            <a:avLst/>
          </a:prstGeom>
          <a:noFill/>
          <a:ln>
            <a:noFill/>
          </a:ln>
        </p:spPr>
        <p:txBody>
          <a:bodyPr spcFirstLastPara="1" wrap="square" lIns="121900" tIns="60933" rIns="121900" bIns="60933" anchor="t" anchorCtr="0">
            <a:noAutofit/>
          </a:bodyPr>
          <a:lstStyle/>
          <a:p>
            <a:pPr marL="0" marR="0" lvl="0" indent="0" algn="ctr" defTabSz="1219170" rtl="0" eaLnBrk="1" fontAlgn="auto" latinLnBrk="0" hangingPunct="1">
              <a:lnSpc>
                <a:spcPct val="90000"/>
              </a:lnSpc>
              <a:spcBef>
                <a:spcPts val="0"/>
              </a:spcBef>
              <a:spcAft>
                <a:spcPts val="0"/>
              </a:spcAft>
              <a:buClr>
                <a:srgbClr val="003399"/>
              </a:buClr>
              <a:buSzPts val="2000"/>
              <a:buFontTx/>
              <a:buNone/>
              <a:defRPr>
                <a:uFillTx/>
              </a:defRPr>
            </a:pPr>
            <a:r>
              <a:rPr kumimoji="0" lang="en" sz="2667" b="1" i="0" u="none" strike="noStrike" kern="0" cap="none" spc="0" normalizeH="0" baseline="0" noProof="0" dirty="0">
                <a:ln>
                  <a:noFill/>
                </a:ln>
                <a:solidFill>
                  <a:srgbClr val="000000"/>
                </a:solidFill>
                <a:effectLst/>
                <a:uFillTx/>
                <a:latin typeface="Helvetica Neue"/>
                <a:ea typeface="Helvetica Neue"/>
                <a:cs typeface="Helvetica Neue"/>
                <a:sym typeface="Helvetica Neue"/>
              </a:rPr>
              <a:t>What if you could find a legitimate professional business that:</a:t>
            </a:r>
            <a:endParaRPr kumimoji="0" sz="2667" b="1" i="0" u="none" strike="noStrike" kern="0" cap="none" spc="0" normalizeH="0" baseline="0" noProof="0" dirty="0">
              <a:ln>
                <a:noFill/>
              </a:ln>
              <a:solidFill>
                <a:srgbClr val="E4021D"/>
              </a:solidFill>
              <a:effectLst/>
              <a:uFillTx/>
              <a:latin typeface="Helvetica Neue"/>
              <a:ea typeface="Helvetica Neue"/>
              <a:cs typeface="Helvetica Neue"/>
              <a:sym typeface="Helvetica Neue"/>
            </a:endParaRPr>
          </a:p>
        </p:txBody>
      </p:sp>
      <p:grpSp>
        <p:nvGrpSpPr>
          <p:cNvPr id="657" name="Google Shape;657;p96"/>
          <p:cNvGrpSpPr/>
          <p:nvPr/>
        </p:nvGrpSpPr>
        <p:grpSpPr>
          <a:xfrm>
            <a:off x="133820" y="4832082"/>
            <a:ext cx="11924365" cy="690911"/>
            <a:chOff x="100364" y="3305744"/>
            <a:chExt cx="8943274" cy="518183"/>
          </a:xfrm>
        </p:grpSpPr>
        <p:sp>
          <p:nvSpPr>
            <p:cNvPr id="658" name="Google Shape;658;p96"/>
            <p:cNvSpPr>
              <a:spLocks/>
            </p:cNvSpPr>
            <p:nvPr/>
          </p:nvSpPr>
          <p:spPr>
            <a:xfrm rot="-5400000">
              <a:off x="4312913" y="-505346"/>
              <a:ext cx="518183" cy="8140364"/>
            </a:xfrm>
            <a:prstGeom prst="roundRect">
              <a:avLst>
                <a:gd name="adj" fmla="val 5850"/>
              </a:avLst>
            </a:prstGeom>
            <a:solidFill>
              <a:srgbClr val="34526F"/>
            </a:solidFill>
            <a:ln w="38100" cap="flat" cmpd="sng">
              <a:solidFill>
                <a:srgbClr val="34526F"/>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2000"/>
                <a:buFontTx/>
                <a:buNone/>
                <a:defRPr>
                  <a:uFillTx/>
                </a:defRPr>
              </a:pPr>
              <a:endParaRPr kumimoji="0" sz="2667" b="0" i="0" u="none" strike="noStrike" kern="0" cap="none" spc="0" normalizeH="0" baseline="0" noProof="0">
                <a:ln>
                  <a:noFill/>
                </a:ln>
                <a:solidFill>
                  <a:srgbClr val="CC0000"/>
                </a:solidFill>
                <a:effectLst/>
                <a:uFillTx/>
                <a:latin typeface="Trebuchet MS"/>
                <a:ea typeface="Trebuchet MS"/>
                <a:cs typeface="Trebuchet MS"/>
                <a:sym typeface="Trebuchet MS"/>
              </a:endParaRPr>
            </a:p>
          </p:txBody>
        </p:sp>
        <p:sp>
          <p:nvSpPr>
            <p:cNvPr id="659" name="Google Shape;659;p96"/>
            <p:cNvSpPr txBox="1">
              <a:spLocks/>
            </p:cNvSpPr>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US" sz="2800" b="1" dirty="0">
                  <a:solidFill>
                    <a:srgbClr val="FFFFFF"/>
                  </a:solidFill>
                  <a:uFillTx/>
                  <a:latin typeface="Helvetica Neue"/>
                  <a:ea typeface="Helvetica Neue"/>
                  <a:cs typeface="Helvetica Neue"/>
                  <a:sym typeface="Helvetica Neue"/>
                </a:rPr>
                <a:t>An Intangible Product that Requires a Professional License</a:t>
              </a:r>
              <a:endParaRPr lang="en-US" sz="2000" dirty="0">
                <a:uFillTx/>
                <a:latin typeface="Arial"/>
                <a:cs typeface="Arial"/>
                <a:sym typeface="Arial"/>
              </a:endParaRPr>
            </a:p>
          </p:txBody>
        </p:sp>
      </p:grpSp>
      <p:grpSp>
        <p:nvGrpSpPr>
          <p:cNvPr id="660" name="Google Shape;660;p96"/>
          <p:cNvGrpSpPr/>
          <p:nvPr/>
        </p:nvGrpSpPr>
        <p:grpSpPr>
          <a:xfrm>
            <a:off x="669089" y="3897839"/>
            <a:ext cx="10853827" cy="690911"/>
            <a:chOff x="501817" y="2532314"/>
            <a:chExt cx="8140370" cy="518183"/>
          </a:xfrm>
        </p:grpSpPr>
        <p:sp>
          <p:nvSpPr>
            <p:cNvPr id="661" name="Google Shape;661;p96"/>
            <p:cNvSpPr>
              <a:spLocks/>
            </p:cNvSpPr>
            <p:nvPr/>
          </p:nvSpPr>
          <p:spPr>
            <a:xfrm rot="-5400000">
              <a:off x="4312914" y="-1278775"/>
              <a:ext cx="518183" cy="8140362"/>
            </a:xfrm>
            <a:prstGeom prst="roundRect">
              <a:avLst>
                <a:gd name="adj" fmla="val 5850"/>
              </a:avLst>
            </a:prstGeom>
            <a:solidFill>
              <a:srgbClr val="91B49C"/>
            </a:solidFill>
            <a:ln w="38100" cap="flat" cmpd="sng">
              <a:solidFill>
                <a:srgbClr val="91B49C"/>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2000"/>
                <a:buFontTx/>
                <a:buNone/>
                <a:defRPr>
                  <a:uFillTx/>
                </a:defRPr>
              </a:pPr>
              <a:endParaRPr kumimoji="0" sz="2667" b="0" i="0" u="none" strike="noStrike" kern="0" cap="none" spc="0" normalizeH="0" baseline="0" noProof="0">
                <a:ln>
                  <a:noFill/>
                </a:ln>
                <a:solidFill>
                  <a:srgbClr val="CC0000"/>
                </a:solidFill>
                <a:effectLst/>
                <a:uFillTx/>
                <a:latin typeface="Trebuchet MS"/>
                <a:ea typeface="Trebuchet MS"/>
                <a:cs typeface="Trebuchet MS"/>
                <a:sym typeface="Trebuchet MS"/>
              </a:endParaRPr>
            </a:p>
          </p:txBody>
        </p:sp>
        <p:sp>
          <p:nvSpPr>
            <p:cNvPr id="662" name="Google Shape;662;p96"/>
            <p:cNvSpPr txBox="1">
              <a:spLocks/>
            </p:cNvSpPr>
            <p:nvPr/>
          </p:nvSpPr>
          <p:spPr>
            <a:xfrm>
              <a:off x="501817" y="2581877"/>
              <a:ext cx="8140368" cy="418670"/>
            </a:xfrm>
            <a:prstGeom prst="rect">
              <a:avLst/>
            </a:prstGeom>
            <a:noFill/>
            <a:ln>
              <a:noFill/>
            </a:ln>
          </p:spPr>
          <p:txBody>
            <a:bodyPr spcFirstLastPara="1" wrap="square" lIns="121900" tIns="60933" rIns="121900" bIns="60933" anchor="t"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2000"/>
                <a:buFontTx/>
                <a:buNone/>
                <a:defRPr>
                  <a:uFillTx/>
                </a:defRPr>
              </a:pPr>
              <a:r>
                <a:rPr lang="en-US" sz="2667" b="1" dirty="0">
                  <a:solidFill>
                    <a:srgbClr val="FFFFFF"/>
                  </a:solidFill>
                  <a:uFillTx/>
                  <a:latin typeface="Helvetica Neue"/>
                  <a:ea typeface="Helvetica Neue"/>
                  <a:cs typeface="Helvetica Neue"/>
                  <a:sym typeface="Helvetica Neue"/>
                </a:rPr>
                <a:t>U</a:t>
              </a:r>
              <a:r>
                <a:rPr kumimoji="0" lang="en-US" sz="2667" b="1" i="0" u="none" strike="noStrike" kern="0" cap="none" spc="0" normalizeH="0" baseline="0" noProof="0" dirty="0" err="1">
                  <a:ln>
                    <a:noFill/>
                  </a:ln>
                  <a:solidFill>
                    <a:srgbClr val="FFFFFF"/>
                  </a:solidFill>
                  <a:effectLst/>
                  <a:uFillTx/>
                  <a:latin typeface="Helvetica Neue"/>
                  <a:ea typeface="Helvetica Neue"/>
                  <a:cs typeface="Helvetica Neue"/>
                  <a:sym typeface="Helvetica Neue"/>
                </a:rPr>
                <a:t>tilizes</a:t>
              </a:r>
              <a:r>
                <a:rPr lang="en" sz="2667" b="1" dirty="0">
                  <a:solidFill>
                    <a:srgbClr val="FFFFFF"/>
                  </a:solidFill>
                  <a:uFillTx/>
                  <a:latin typeface="Helvetica Neue"/>
                  <a:ea typeface="Helvetica Neue"/>
                  <a:cs typeface="Helvetica Neue"/>
                  <a:sym typeface="Helvetica Neue"/>
                </a:rPr>
                <a:t> the latest technol</a:t>
              </a:r>
              <a:r>
                <a:rPr lang="en-US" sz="2667" b="1" dirty="0">
                  <a:solidFill>
                    <a:srgbClr val="FFFFFF"/>
                  </a:solidFill>
                  <a:uFillTx/>
                  <a:latin typeface="Helvetica Neue"/>
                  <a:ea typeface="Helvetica Neue"/>
                  <a:cs typeface="Helvetica Neue"/>
                  <a:sym typeface="Helvetica Neue"/>
                </a:rPr>
                <a:t>o</a:t>
              </a:r>
              <a:r>
                <a:rPr lang="en" sz="2667" b="1" dirty="0" err="1">
                  <a:solidFill>
                    <a:srgbClr val="FFFFFF"/>
                  </a:solidFill>
                  <a:uFillTx/>
                  <a:latin typeface="Helvetica Neue"/>
                  <a:ea typeface="Helvetica Neue"/>
                  <a:cs typeface="Helvetica Neue"/>
                  <a:sym typeface="Helvetica Neue"/>
                </a:rPr>
                <a:t>gy</a:t>
              </a:r>
              <a:r>
                <a:rPr lang="en" sz="2667" b="1" dirty="0">
                  <a:solidFill>
                    <a:srgbClr val="FFFFFF"/>
                  </a:solidFill>
                  <a:uFillTx/>
                  <a:latin typeface="Helvetica Neue"/>
                  <a:ea typeface="Helvetica Neue"/>
                  <a:cs typeface="Helvetica Neue"/>
                  <a:sym typeface="Helvetica Neue"/>
                </a:rPr>
                <a:t> </a:t>
              </a:r>
              <a:endParaRPr kumimoji="0" sz="1867" b="0" i="0" u="none" strike="noStrike" kern="0" cap="none" spc="0" normalizeH="0" baseline="0" noProof="0" dirty="0">
                <a:ln>
                  <a:noFill/>
                </a:ln>
                <a:solidFill>
                  <a:srgbClr val="000000"/>
                </a:solidFill>
                <a:effectLst/>
                <a:uFillTx/>
                <a:latin typeface="Arial"/>
                <a:cs typeface="Arial"/>
                <a:sym typeface="Arial"/>
              </a:endParaRPr>
            </a:p>
          </p:txBody>
        </p:sp>
      </p:grpSp>
      <p:grpSp>
        <p:nvGrpSpPr>
          <p:cNvPr id="663" name="Google Shape;663;p96"/>
          <p:cNvGrpSpPr/>
          <p:nvPr/>
        </p:nvGrpSpPr>
        <p:grpSpPr>
          <a:xfrm>
            <a:off x="484177" y="2963597"/>
            <a:ext cx="11223648" cy="690911"/>
            <a:chOff x="363133" y="1766097"/>
            <a:chExt cx="8417736" cy="518183"/>
          </a:xfrm>
        </p:grpSpPr>
        <p:sp>
          <p:nvSpPr>
            <p:cNvPr id="664" name="Google Shape;664;p96"/>
            <p:cNvSpPr>
              <a:spLocks/>
            </p:cNvSpPr>
            <p:nvPr/>
          </p:nvSpPr>
          <p:spPr>
            <a:xfrm rot="16200000">
              <a:off x="4312913" y="-2044993"/>
              <a:ext cx="518183" cy="8140364"/>
            </a:xfrm>
            <a:prstGeom prst="roundRect">
              <a:avLst>
                <a:gd name="adj" fmla="val 5850"/>
              </a:avLst>
            </a:prstGeom>
            <a:solidFill>
              <a:srgbClr val="5B9BA9"/>
            </a:solidFill>
            <a:ln w="38100" cap="flat" cmpd="sng">
              <a:solidFill>
                <a:srgbClr val="5B9BA9"/>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2000"/>
                <a:buFontTx/>
                <a:buNone/>
                <a:defRPr>
                  <a:uFillTx/>
                </a:defRPr>
              </a:pPr>
              <a:endParaRPr kumimoji="0" sz="2667" b="0" i="0" u="none" strike="noStrike" kern="0" cap="none" spc="0" normalizeH="0" baseline="0" noProof="0">
                <a:ln>
                  <a:noFill/>
                </a:ln>
                <a:solidFill>
                  <a:srgbClr val="CC0000"/>
                </a:solidFill>
                <a:effectLst/>
                <a:uFillTx/>
                <a:latin typeface="Trebuchet MS"/>
                <a:ea typeface="Trebuchet MS"/>
                <a:cs typeface="Trebuchet MS"/>
                <a:sym typeface="Trebuchet MS"/>
              </a:endParaRPr>
            </a:p>
          </p:txBody>
        </p:sp>
        <p:sp>
          <p:nvSpPr>
            <p:cNvPr id="665" name="Google Shape;665;p96"/>
            <p:cNvSpPr txBox="1">
              <a:spLocks/>
            </p:cNvSpPr>
            <p:nvPr/>
          </p:nvSpPr>
          <p:spPr>
            <a:xfrm>
              <a:off x="363133" y="1819163"/>
              <a:ext cx="8417736" cy="376010"/>
            </a:xfrm>
            <a:prstGeom prst="rect">
              <a:avLst/>
            </a:prstGeom>
            <a:noFill/>
            <a:ln>
              <a:noFill/>
            </a:ln>
          </p:spPr>
          <p:txBody>
            <a:bodyPr spcFirstLastPara="1" wrap="square" lIns="121900" tIns="60933" rIns="121900" bIns="60933" anchor="t" anchorCtr="0">
              <a:noAutofit/>
            </a:bodyPr>
            <a:lstStyle/>
            <a:p>
              <a:pPr lvl="0" algn="ctr" defTabSz="1219170" hangingPunct="1">
                <a:buClr>
                  <a:srgbClr val="FFFFFF"/>
                </a:buClr>
                <a:buSzPts val="2000"/>
              </a:pPr>
              <a:r>
                <a:rPr lang="en" sz="2800" b="1" dirty="0">
                  <a:solidFill>
                    <a:srgbClr val="FFFFFF"/>
                  </a:solidFill>
                  <a:uFillTx/>
                  <a:latin typeface="Helvetica Neue"/>
                  <a:ea typeface="Helvetica Neue"/>
                  <a:cs typeface="Helvetica Neue"/>
                  <a:sym typeface="Helvetica Neue"/>
                </a:rPr>
                <a:t> Provides a scalable marketing and business system</a:t>
              </a:r>
              <a:endParaRPr kumimoji="0" sz="1867" b="0" i="0" u="none" strike="noStrike" kern="0" cap="none" spc="0" normalizeH="0" baseline="0" noProof="0" dirty="0">
                <a:ln>
                  <a:noFill/>
                </a:ln>
                <a:solidFill>
                  <a:srgbClr val="000000"/>
                </a:solidFill>
                <a:effectLst/>
                <a:uFillTx/>
                <a:latin typeface="Arial"/>
                <a:cs typeface="Arial"/>
                <a:sym typeface="Arial"/>
              </a:endParaRPr>
            </a:p>
          </p:txBody>
        </p:sp>
      </p:grpSp>
      <p:grpSp>
        <p:nvGrpSpPr>
          <p:cNvPr id="666" name="Google Shape;666;p96"/>
          <p:cNvGrpSpPr/>
          <p:nvPr/>
        </p:nvGrpSpPr>
        <p:grpSpPr>
          <a:xfrm>
            <a:off x="133820" y="5766325"/>
            <a:ext cx="11924365" cy="690911"/>
            <a:chOff x="100364" y="3305744"/>
            <a:chExt cx="8943274" cy="518183"/>
          </a:xfrm>
        </p:grpSpPr>
        <p:sp>
          <p:nvSpPr>
            <p:cNvPr id="667" name="Google Shape;667;p96"/>
            <p:cNvSpPr>
              <a:spLocks/>
            </p:cNvSpPr>
            <p:nvPr/>
          </p:nvSpPr>
          <p:spPr>
            <a:xfrm rot="-5400000">
              <a:off x="4312913" y="-505346"/>
              <a:ext cx="518183" cy="8140364"/>
            </a:xfrm>
            <a:prstGeom prst="roundRect">
              <a:avLst>
                <a:gd name="adj" fmla="val 5850"/>
              </a:avLst>
            </a:prstGeom>
            <a:solidFill>
              <a:srgbClr val="7F7F7F"/>
            </a:solidFill>
            <a:ln w="38100" cap="flat" cmpd="sng">
              <a:solidFill>
                <a:srgbClr val="7F7F7F"/>
              </a:solidFill>
              <a:prstDash val="solid"/>
              <a:round/>
              <a:headEnd type="none" w="sm" len="sm"/>
              <a:tailEnd type="none" w="sm" len="sm"/>
            </a:ln>
          </p:spPr>
          <p:txBody>
            <a:bodyPr spcFirstLastPara="1" wrap="square" lIns="121900" tIns="60933" rIns="121900" bIns="60933"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Pts val="2000"/>
                <a:buFontTx/>
                <a:buNone/>
                <a:defRPr>
                  <a:uFillTx/>
                </a:defRPr>
              </a:pPr>
              <a:endParaRPr kumimoji="0" sz="2667" b="0" i="0" u="none" strike="noStrike" kern="0" cap="none" spc="0" normalizeH="0" baseline="0" noProof="0">
                <a:ln>
                  <a:noFill/>
                </a:ln>
                <a:solidFill>
                  <a:srgbClr val="CC0000"/>
                </a:solidFill>
                <a:effectLst/>
                <a:uFillTx/>
                <a:latin typeface="Trebuchet MS"/>
                <a:ea typeface="Trebuchet MS"/>
                <a:cs typeface="Trebuchet MS"/>
                <a:sym typeface="Trebuchet MS"/>
              </a:endParaRPr>
            </a:p>
          </p:txBody>
        </p:sp>
        <p:sp>
          <p:nvSpPr>
            <p:cNvPr id="668" name="Google Shape;668;p96"/>
            <p:cNvSpPr txBox="1">
              <a:spLocks/>
            </p:cNvSpPr>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marL="0" marR="0" lvl="0" indent="0" algn="ctr" defTabSz="1219170" rtl="0" eaLnBrk="1" fontAlgn="auto" latinLnBrk="0" hangingPunct="1">
                <a:lnSpc>
                  <a:spcPct val="100000"/>
                </a:lnSpc>
                <a:spcBef>
                  <a:spcPts val="0"/>
                </a:spcBef>
                <a:spcAft>
                  <a:spcPts val="0"/>
                </a:spcAft>
                <a:buClr>
                  <a:srgbClr val="FFFFFF"/>
                </a:buClr>
                <a:buSzPts val="2000"/>
                <a:buFontTx/>
                <a:buNone/>
                <a:defRPr>
                  <a:uFillTx/>
                </a:defRPr>
              </a:pPr>
              <a:r>
                <a:rPr lang="en" sz="2667" b="1" dirty="0">
                  <a:solidFill>
                    <a:srgbClr val="FFFFFF"/>
                  </a:solidFill>
                  <a:uFillTx/>
                  <a:latin typeface="Helvetica Neue"/>
                  <a:ea typeface="Helvetica Neue"/>
                  <a:cs typeface="Helvetica Neue"/>
                  <a:sym typeface="Helvetica Neue"/>
                </a:rPr>
                <a:t>Be a part of a Multi-Billion Dollar Product Support System</a:t>
              </a:r>
              <a:endParaRPr kumimoji="0" sz="1867" b="0" i="0" u="none" strike="noStrike" kern="0" cap="none" spc="0" normalizeH="0" baseline="0" noProof="0" dirty="0">
                <a:ln>
                  <a:noFill/>
                </a:ln>
                <a:solidFill>
                  <a:srgbClr val="000000"/>
                </a:solidFill>
                <a:effectLst/>
                <a:uFillTx/>
                <a:latin typeface="Arial"/>
                <a:cs typeface="Arial"/>
                <a:sym typeface="Arial"/>
              </a:endParaRPr>
            </a:p>
          </p:txBody>
        </p:sp>
      </p:grpSp>
      <p:sp>
        <p:nvSpPr>
          <p:cNvPr id="669" name="Google Shape;669;p96"/>
          <p:cNvSpPr txBox="1">
            <a:spLocks/>
          </p:cNvSpPr>
          <p:nvPr/>
        </p:nvSpPr>
        <p:spPr>
          <a:xfrm>
            <a:off x="352166" y="587647"/>
            <a:ext cx="5197317" cy="448041"/>
          </a:xfrm>
          <a:prstGeom prst="rect">
            <a:avLst/>
          </a:prstGeom>
          <a:noFill/>
          <a:ln>
            <a:noFill/>
          </a:ln>
        </p:spPr>
        <p:txBody>
          <a:bodyPr spcFirstLastPara="1" wrap="square" lIns="121900" tIns="60933" rIns="121900" bIns="60933" anchor="t" anchorCtr="0">
            <a:noAutofit/>
          </a:bodyPr>
          <a:lstStyle/>
          <a:p>
            <a:pPr marL="0" marR="0" lvl="0" indent="0" algn="l" defTabSz="1219170" rtl="0" eaLnBrk="1" fontAlgn="auto" latinLnBrk="0" hangingPunct="1">
              <a:lnSpc>
                <a:spcPct val="50000"/>
              </a:lnSpc>
              <a:spcBef>
                <a:spcPts val="0"/>
              </a:spcBef>
              <a:spcAft>
                <a:spcPts val="0"/>
              </a:spcAft>
              <a:buClr>
                <a:srgbClr val="003399"/>
              </a:buClr>
              <a:buSzPts val="2000"/>
              <a:buFontTx/>
              <a:buNone/>
              <a:defRPr>
                <a:uFillTx/>
              </a:defRPr>
            </a:pPr>
            <a:endParaRPr kumimoji="0" sz="2667" b="1" i="0" u="none" strike="noStrike" kern="0" cap="none" spc="0" normalizeH="0" baseline="0" noProof="0">
              <a:ln>
                <a:noFill/>
              </a:ln>
              <a:solidFill>
                <a:srgbClr val="E4021D"/>
              </a:solidFill>
              <a:effectLst/>
              <a:uFillTx/>
              <a:latin typeface="Helvetica Neue"/>
              <a:ea typeface="Helvetica Neue"/>
              <a:cs typeface="Helvetica Neue"/>
              <a:sym typeface="Helvetica Neue"/>
            </a:endParaRPr>
          </a:p>
        </p:txBody>
      </p:sp>
      <p:sp>
        <p:nvSpPr>
          <p:cNvPr id="670" name="Google Shape;670;p96"/>
          <p:cNvSpPr txBox="1">
            <a:spLocks/>
          </p:cNvSpPr>
          <p:nvPr/>
        </p:nvSpPr>
        <p:spPr>
          <a:xfrm>
            <a:off x="0" y="2264680"/>
            <a:ext cx="12192000" cy="440393"/>
          </a:xfrm>
          <a:prstGeom prst="rect">
            <a:avLst/>
          </a:prstGeom>
          <a:noFill/>
          <a:ln>
            <a:noFill/>
          </a:ln>
        </p:spPr>
        <p:txBody>
          <a:bodyPr spcFirstLastPara="1" wrap="square" lIns="121900" tIns="60933" rIns="121900" bIns="60933" anchor="t" anchorCtr="0">
            <a:noAutofit/>
          </a:bodyPr>
          <a:lstStyle/>
          <a:p>
            <a:pPr marL="0" marR="0" lvl="0" indent="0" algn="ctr" defTabSz="1219170" rtl="0" eaLnBrk="1" fontAlgn="auto" latinLnBrk="0" hangingPunct="1">
              <a:lnSpc>
                <a:spcPct val="90000"/>
              </a:lnSpc>
              <a:spcBef>
                <a:spcPts val="0"/>
              </a:spcBef>
              <a:spcAft>
                <a:spcPts val="0"/>
              </a:spcAft>
              <a:buClr>
                <a:srgbClr val="003399"/>
              </a:buClr>
              <a:buSzPts val="2000"/>
              <a:buFontTx/>
              <a:buNone/>
              <a:defRPr>
                <a:uFillTx/>
              </a:defRPr>
            </a:pPr>
            <a:endParaRPr kumimoji="0" sz="2667" b="1" i="0" u="none" strike="noStrike" kern="0" cap="none" spc="0" normalizeH="0" baseline="0" noProof="0">
              <a:ln>
                <a:noFill/>
              </a:ln>
              <a:solidFill>
                <a:srgbClr val="E4021D"/>
              </a:solidFill>
              <a:effectLst/>
              <a:uFillTx/>
              <a:latin typeface="Helvetica Neue"/>
              <a:ea typeface="Helvetica Neue"/>
              <a:cs typeface="Helvetica Neue"/>
              <a:sym typeface="Helvetica Neu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54"/>
                                        </p:tgtEl>
                                        <p:attrNameLst>
                                          <p:attrName>style.visibility</p:attrName>
                                        </p:attrNameLst>
                                      </p:cBhvr>
                                      <p:to>
                                        <p:strVal val="visible"/>
                                      </p:to>
                                    </p:set>
                                    <p:animEffect transition="in" filter="fade">
                                      <p:cBhvr>
                                        <p:cTn id="7" dur="400"/>
                                        <p:tgtEl>
                                          <p:spTgt spid="654"/>
                                        </p:tgtEl>
                                      </p:cBhvr>
                                    </p:animEffect>
                                  </p:childTnLst>
                                </p:cTn>
                              </p:par>
                              <p:par>
                                <p:cTn id="8" presetID="10" presetClass="entr" presetSubtype="0" fill="hold" nodeType="withEffect">
                                  <p:stCondLst>
                                    <p:cond delay="0"/>
                                  </p:stCondLst>
                                  <p:childTnLst>
                                    <p:set>
                                      <p:cBhvr>
                                        <p:cTn id="9" dur="1" fill="hold">
                                          <p:stCondLst>
                                            <p:cond delay="0"/>
                                          </p:stCondLst>
                                        </p:cTn>
                                        <p:tgtEl>
                                          <p:spTgt spid="655"/>
                                        </p:tgtEl>
                                        <p:attrNameLst>
                                          <p:attrName>style.visibility</p:attrName>
                                        </p:attrNameLst>
                                      </p:cBhvr>
                                      <p:to>
                                        <p:strVal val="visible"/>
                                      </p:to>
                                    </p:set>
                                    <p:animEffect transition="in" filter="fade">
                                      <p:cBhvr>
                                        <p:cTn id="10" dur="700"/>
                                        <p:tgtEl>
                                          <p:spTgt spid="655"/>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656"/>
                                        </p:tgtEl>
                                        <p:attrNameLst>
                                          <p:attrName>style.visibility</p:attrName>
                                        </p:attrNameLst>
                                      </p:cBhvr>
                                      <p:to>
                                        <p:strVal val="visible"/>
                                      </p:to>
                                    </p:set>
                                    <p:animEffect transition="in" filter="fade">
                                      <p:cBhvr>
                                        <p:cTn id="14" dur="300"/>
                                        <p:tgtEl>
                                          <p:spTgt spid="656"/>
                                        </p:tgtEl>
                                      </p:cBhvr>
                                    </p:animEffect>
                                  </p:childTnLst>
                                </p:cTn>
                              </p:par>
                              <p:par>
                                <p:cTn id="15" presetID="10" presetClass="entr" presetSubtype="0" fill="hold" nodeType="withEffect">
                                  <p:stCondLst>
                                    <p:cond delay="0"/>
                                  </p:stCondLst>
                                  <p:childTnLst>
                                    <p:set>
                                      <p:cBhvr>
                                        <p:cTn id="16" dur="1" fill="hold">
                                          <p:stCondLst>
                                            <p:cond delay="0"/>
                                          </p:stCondLst>
                                        </p:cTn>
                                        <p:tgtEl>
                                          <p:spTgt spid="669"/>
                                        </p:tgtEl>
                                        <p:attrNameLst>
                                          <p:attrName>style.visibility</p:attrName>
                                        </p:attrNameLst>
                                      </p:cBhvr>
                                      <p:to>
                                        <p:strVal val="visible"/>
                                      </p:to>
                                    </p:set>
                                    <p:animEffect transition="in" filter="fade">
                                      <p:cBhvr>
                                        <p:cTn id="17" dur="300"/>
                                        <p:tgtEl>
                                          <p:spTgt spid="66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70"/>
                                        </p:tgtEl>
                                        <p:attrNameLst>
                                          <p:attrName>style.visibility</p:attrName>
                                        </p:attrNameLst>
                                      </p:cBhvr>
                                      <p:to>
                                        <p:strVal val="visible"/>
                                      </p:to>
                                    </p:set>
                                    <p:animEffect transition="in" filter="fade">
                                      <p:cBhvr>
                                        <p:cTn id="22" dur="300"/>
                                        <p:tgtEl>
                                          <p:spTgt spid="6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63"/>
                                        </p:tgtEl>
                                        <p:attrNameLst>
                                          <p:attrName>style.visibility</p:attrName>
                                        </p:attrNameLst>
                                      </p:cBhvr>
                                      <p:to>
                                        <p:strVal val="visible"/>
                                      </p:to>
                                    </p:set>
                                    <p:animEffect transition="in" filter="fade">
                                      <p:cBhvr>
                                        <p:cTn id="27" dur="300"/>
                                        <p:tgtEl>
                                          <p:spTgt spid="66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660"/>
                                        </p:tgtEl>
                                        <p:attrNameLst>
                                          <p:attrName>style.visibility</p:attrName>
                                        </p:attrNameLst>
                                      </p:cBhvr>
                                      <p:to>
                                        <p:strVal val="visible"/>
                                      </p:to>
                                    </p:set>
                                    <p:animEffect transition="in" filter="fade">
                                      <p:cBhvr>
                                        <p:cTn id="32" dur="300"/>
                                        <p:tgtEl>
                                          <p:spTgt spid="66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57"/>
                                        </p:tgtEl>
                                        <p:attrNameLst>
                                          <p:attrName>style.visibility</p:attrName>
                                        </p:attrNameLst>
                                      </p:cBhvr>
                                      <p:to>
                                        <p:strVal val="visible"/>
                                      </p:to>
                                    </p:set>
                                    <p:animEffect transition="in" filter="fade">
                                      <p:cBhvr>
                                        <p:cTn id="37" dur="300"/>
                                        <p:tgtEl>
                                          <p:spTgt spid="657"/>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66"/>
                                        </p:tgtEl>
                                        <p:attrNameLst>
                                          <p:attrName>style.visibility</p:attrName>
                                        </p:attrNameLst>
                                      </p:cBhvr>
                                      <p:to>
                                        <p:strVal val="visible"/>
                                      </p:to>
                                    </p:set>
                                    <p:animEffect transition="in" filter="fade">
                                      <p:cBhvr>
                                        <p:cTn id="42" dur="300"/>
                                        <p:tgtEl>
                                          <p:spTgt spid="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416"/>
        <p:cNvGrpSpPr/>
        <p:nvPr/>
      </p:nvGrpSpPr>
      <p:grpSpPr>
        <a:xfrm>
          <a:off x="0" y="0"/>
          <a:ext cx="0" cy="0"/>
          <a:chOff x="0" y="0"/>
          <a:chExt cx="0" cy="0"/>
        </a:xfrm>
      </p:grpSpPr>
      <p:pic>
        <p:nvPicPr>
          <p:cNvPr id="417" name="Google Shape;417;p79"/>
          <p:cNvPicPr preferRelativeResize="0"/>
          <p:nvPr/>
        </p:nvPicPr>
        <p:blipFill rotWithShape="1">
          <a:blip r:embed="rId3"/>
          <a:srcRect t="27734" b="12452"/>
          <a:stretch/>
        </p:blipFill>
        <p:spPr>
          <a:xfrm>
            <a:off x="8501467" y="3600533"/>
            <a:ext cx="3690533" cy="3309699"/>
          </a:xfrm>
          <a:prstGeom prst="rect">
            <a:avLst/>
          </a:prstGeom>
          <a:noFill/>
          <a:ln>
            <a:noFill/>
          </a:ln>
        </p:spPr>
      </p:pic>
      <p:pic>
        <p:nvPicPr>
          <p:cNvPr id="418" name="Google Shape;418;p79"/>
          <p:cNvPicPr preferRelativeResize="0"/>
          <p:nvPr/>
        </p:nvPicPr>
        <p:blipFill>
          <a:blip r:embed="rId4"/>
          <a:stretch>
            <a:fillRect/>
          </a:stretch>
        </p:blipFill>
        <p:spPr>
          <a:xfrm>
            <a:off x="1" y="4200266"/>
            <a:ext cx="3973065" cy="2648701"/>
          </a:xfrm>
          <a:prstGeom prst="rect">
            <a:avLst/>
          </a:prstGeom>
          <a:noFill/>
          <a:ln>
            <a:noFill/>
          </a:ln>
        </p:spPr>
      </p:pic>
      <p:pic>
        <p:nvPicPr>
          <p:cNvPr id="419" name="Google Shape;419;p79"/>
          <p:cNvPicPr preferRelativeResize="0"/>
          <p:nvPr/>
        </p:nvPicPr>
        <p:blipFill>
          <a:blip r:embed="rId5"/>
          <a:stretch>
            <a:fillRect/>
          </a:stretch>
        </p:blipFill>
        <p:spPr>
          <a:xfrm>
            <a:off x="-421198" y="1604057"/>
            <a:ext cx="3973067" cy="2644377"/>
          </a:xfrm>
          <a:prstGeom prst="rect">
            <a:avLst/>
          </a:prstGeom>
          <a:noFill/>
          <a:ln>
            <a:noFill/>
          </a:ln>
        </p:spPr>
      </p:pic>
      <p:pic>
        <p:nvPicPr>
          <p:cNvPr id="420" name="Google Shape;420;p79"/>
          <p:cNvPicPr preferRelativeResize="0"/>
          <p:nvPr/>
        </p:nvPicPr>
        <p:blipFill rotWithShape="1">
          <a:blip r:embed="rId6"/>
          <a:srcRect b="7123"/>
          <a:stretch/>
        </p:blipFill>
        <p:spPr>
          <a:xfrm>
            <a:off x="3937367" y="3814628"/>
            <a:ext cx="4564100" cy="3043371"/>
          </a:xfrm>
          <a:prstGeom prst="rect">
            <a:avLst/>
          </a:prstGeom>
          <a:noFill/>
          <a:ln>
            <a:noFill/>
          </a:ln>
        </p:spPr>
      </p:pic>
      <p:pic>
        <p:nvPicPr>
          <p:cNvPr id="421" name="Google Shape;421;p79"/>
          <p:cNvPicPr preferRelativeResize="0"/>
          <p:nvPr/>
        </p:nvPicPr>
        <p:blipFill rotWithShape="1">
          <a:blip r:embed="rId7"/>
          <a:srcRect r="20590"/>
          <a:stretch/>
        </p:blipFill>
        <p:spPr>
          <a:xfrm>
            <a:off x="3061767" y="1562526"/>
            <a:ext cx="3546067" cy="2977041"/>
          </a:xfrm>
          <a:prstGeom prst="rect">
            <a:avLst/>
          </a:prstGeom>
          <a:noFill/>
          <a:ln>
            <a:noFill/>
          </a:ln>
        </p:spPr>
      </p:pic>
      <p:pic>
        <p:nvPicPr>
          <p:cNvPr id="422" name="Google Shape;422;p79"/>
          <p:cNvPicPr preferRelativeResize="0"/>
          <p:nvPr/>
        </p:nvPicPr>
        <p:blipFill rotWithShape="1">
          <a:blip r:embed="rId8"/>
          <a:srcRect t="28428"/>
          <a:stretch/>
        </p:blipFill>
        <p:spPr>
          <a:xfrm>
            <a:off x="6607834" y="1562531"/>
            <a:ext cx="5584165" cy="2084200"/>
          </a:xfrm>
          <a:prstGeom prst="rect">
            <a:avLst/>
          </a:prstGeom>
          <a:noFill/>
          <a:ln>
            <a:noFill/>
          </a:ln>
        </p:spPr>
      </p:pic>
      <p:sp>
        <p:nvSpPr>
          <p:cNvPr id="423" name="Google Shape;423;p79"/>
          <p:cNvSpPr txBox="1">
            <a:spLocks/>
          </p:cNvSpPr>
          <p:nvPr/>
        </p:nvSpPr>
        <p:spPr>
          <a:xfrm>
            <a:off x="0" y="62033"/>
            <a:ext cx="12192000" cy="1348000"/>
          </a:xfrm>
          <a:prstGeom prst="rect">
            <a:avLst/>
          </a:prstGeom>
          <a:solidFill>
            <a:srgbClr val="F3F3F3"/>
          </a:solidFill>
          <a:ln>
            <a:noFill/>
          </a:ln>
        </p:spPr>
        <p:txBody>
          <a:bodyPr spcFirstLastPara="1" wrap="square" lIns="121900" tIns="121900" rIns="121900" bIns="121900" anchor="ctr" anchorCtr="0">
            <a:noAutofit/>
          </a:bodyPr>
          <a:lstStyle/>
          <a:p>
            <a:pPr algn="ctr" defTabSz="1219170" hangingPunct="1">
              <a:buClr>
                <a:srgbClr val="000000"/>
              </a:buClr>
            </a:pPr>
            <a:r>
              <a:rPr lang="en" sz="2400" b="1" dirty="0">
                <a:uFillTx/>
                <a:latin typeface="Helvetica Neue"/>
                <a:ea typeface="Helvetica Neue"/>
                <a:cs typeface="Helvetica Neue"/>
                <a:sym typeface="Helvetica Neue"/>
              </a:rPr>
              <a:t>We are launching a Professional, 100% Virtual, Work From Anywhere Business</a:t>
            </a:r>
            <a:endParaRPr sz="2400" b="1" dirty="0">
              <a:uFillTx/>
              <a:latin typeface="Helvetica Neue"/>
              <a:ea typeface="Helvetica Neue"/>
              <a:cs typeface="Helvetica Neue"/>
              <a:sym typeface="Helvetica Neue"/>
            </a:endParaRPr>
          </a:p>
          <a:p>
            <a:pPr algn="ctr" defTabSz="1219170" hangingPunct="1">
              <a:buClr>
                <a:srgbClr val="000000"/>
              </a:buClr>
            </a:pPr>
            <a:r>
              <a:rPr lang="en" sz="2400" b="1" dirty="0">
                <a:uFillTx/>
                <a:latin typeface="Helvetica Neue"/>
                <a:ea typeface="Helvetica Neue"/>
                <a:cs typeface="Helvetica Neue"/>
                <a:sym typeface="Helvetica Neue"/>
              </a:rPr>
              <a:t>That Makes a Huge Difference in People’s Lives Financially.</a:t>
            </a:r>
            <a:endParaRPr sz="2400" b="1" dirty="0">
              <a:uFillTx/>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pic>
        <p:nvPicPr>
          <p:cNvPr id="566" name="Google Shape;566;p89"/>
          <p:cNvPicPr preferRelativeResize="0"/>
          <p:nvPr/>
        </p:nvPicPr>
        <p:blipFill rotWithShape="1">
          <a:blip r:embed="rId3"/>
          <a:srcRect l="16697" r="3981" b="6103"/>
          <a:stretch/>
        </p:blipFill>
        <p:spPr>
          <a:xfrm>
            <a:off x="0" y="0"/>
            <a:ext cx="12192000" cy="6858000"/>
          </a:xfrm>
          <a:prstGeom prst="rect">
            <a:avLst/>
          </a:prstGeom>
          <a:noFill/>
          <a:ln>
            <a:noFill/>
          </a:ln>
        </p:spPr>
      </p:pic>
      <p:sp>
        <p:nvSpPr>
          <p:cNvPr id="567" name="Google Shape;567;p89"/>
          <p:cNvSpPr txBox="1">
            <a:spLocks/>
          </p:cNvSpPr>
          <p:nvPr/>
        </p:nvSpPr>
        <p:spPr>
          <a:xfrm>
            <a:off x="319000" y="1879633"/>
            <a:ext cx="8021200" cy="2238400"/>
          </a:xfrm>
          <a:prstGeom prst="rect">
            <a:avLst/>
          </a:prstGeom>
          <a:noFill/>
          <a:ln>
            <a:noFill/>
          </a:ln>
          <a:effectLst>
            <a:outerShdw blurRad="314325" dist="57150" dir="3120000" algn="bl" rotWithShape="0">
              <a:srgbClr val="000000">
                <a:alpha val="80000"/>
              </a:srgbClr>
            </a:outerShdw>
          </a:effectLst>
        </p:spPr>
        <p:txBody>
          <a:bodyPr spcFirstLastPara="1" wrap="square" lIns="91433" tIns="91433" rIns="91433" bIns="91433" anchor="t" anchorCtr="0">
            <a:noAutofit/>
          </a:bodyPr>
          <a:lstStyle/>
          <a:p>
            <a:pPr defTabSz="1219170" hangingPunct="1">
              <a:lnSpc>
                <a:spcPct val="115000"/>
              </a:lnSpc>
              <a:buClr>
                <a:srgbClr val="000000"/>
              </a:buClr>
            </a:pPr>
            <a:r>
              <a:rPr lang="en" sz="3067" b="1">
                <a:solidFill>
                  <a:srgbClr val="FFFFFF"/>
                </a:solidFill>
                <a:uFillTx/>
                <a:latin typeface="Roboto"/>
                <a:ea typeface="Roboto"/>
                <a:cs typeface="Roboto"/>
                <a:sym typeface="Roboto"/>
              </a:rPr>
              <a:t>… live life with </a:t>
            </a:r>
            <a:r>
              <a:rPr lang="en" sz="3067" b="1" i="1" u="sng">
                <a:solidFill>
                  <a:srgbClr val="FFFFFF"/>
                </a:solidFill>
                <a:uFillTx/>
                <a:latin typeface="Roboto"/>
                <a:ea typeface="Roboto"/>
                <a:cs typeface="Roboto"/>
                <a:sym typeface="Roboto"/>
              </a:rPr>
              <a:t>less worry</a:t>
            </a:r>
            <a:r>
              <a:rPr lang="en" sz="3067" b="1">
                <a:solidFill>
                  <a:srgbClr val="FFFFFF"/>
                </a:solidFill>
                <a:uFillTx/>
                <a:latin typeface="Roboto"/>
                <a:ea typeface="Roboto"/>
                <a:cs typeface="Roboto"/>
                <a:sym typeface="Roboto"/>
              </a:rPr>
              <a:t> about money, </a:t>
            </a:r>
            <a:endParaRPr sz="3067" b="1">
              <a:solidFill>
                <a:srgbClr val="FFFFFF"/>
              </a:solidFill>
              <a:uFillTx/>
              <a:latin typeface="Roboto"/>
              <a:ea typeface="Roboto"/>
              <a:cs typeface="Roboto"/>
              <a:sym typeface="Roboto"/>
            </a:endParaRPr>
          </a:p>
          <a:p>
            <a:pPr defTabSz="1219170" hangingPunct="1">
              <a:lnSpc>
                <a:spcPct val="115000"/>
              </a:lnSpc>
              <a:buClr>
                <a:srgbClr val="000000"/>
              </a:buClr>
            </a:pPr>
            <a:r>
              <a:rPr lang="en" sz="3067" b="1" i="1">
                <a:solidFill>
                  <a:srgbClr val="FFFFFF"/>
                </a:solidFill>
                <a:uFillTx/>
                <a:latin typeface="Roboto"/>
                <a:ea typeface="Roboto"/>
                <a:cs typeface="Roboto"/>
                <a:sym typeface="Roboto"/>
              </a:rPr>
              <a:t>so they are </a:t>
            </a:r>
            <a:r>
              <a:rPr lang="en" sz="3067" b="1" i="1" u="sng">
                <a:solidFill>
                  <a:srgbClr val="FFFFFF"/>
                </a:solidFill>
                <a:uFillTx/>
                <a:latin typeface="Roboto"/>
                <a:ea typeface="Roboto"/>
                <a:cs typeface="Roboto"/>
                <a:sym typeface="Roboto"/>
              </a:rPr>
              <a:t>more excited</a:t>
            </a:r>
            <a:r>
              <a:rPr lang="en" sz="3067" b="1">
                <a:solidFill>
                  <a:srgbClr val="FFFFFF"/>
                </a:solidFill>
                <a:uFillTx/>
                <a:latin typeface="Roboto"/>
                <a:ea typeface="Roboto"/>
                <a:cs typeface="Roboto"/>
                <a:sym typeface="Roboto"/>
              </a:rPr>
              <a:t> about their future, </a:t>
            </a:r>
            <a:endParaRPr sz="3067" b="1">
              <a:solidFill>
                <a:srgbClr val="FFFFFF"/>
              </a:solidFill>
              <a:uFillTx/>
              <a:latin typeface="Roboto"/>
              <a:ea typeface="Roboto"/>
              <a:cs typeface="Roboto"/>
              <a:sym typeface="Roboto"/>
            </a:endParaRPr>
          </a:p>
          <a:p>
            <a:pPr defTabSz="1219170" hangingPunct="1">
              <a:lnSpc>
                <a:spcPct val="115000"/>
              </a:lnSpc>
              <a:buClr>
                <a:srgbClr val="000000"/>
              </a:buClr>
            </a:pPr>
            <a:r>
              <a:rPr lang="en" sz="3067" b="1">
                <a:solidFill>
                  <a:srgbClr val="FFFFFF"/>
                </a:solidFill>
                <a:uFillTx/>
                <a:latin typeface="Roboto"/>
                <a:ea typeface="Roboto"/>
                <a:cs typeface="Roboto"/>
                <a:sym typeface="Roboto"/>
              </a:rPr>
              <a:t>and </a:t>
            </a:r>
            <a:r>
              <a:rPr lang="en" sz="3067" b="1" u="sng">
                <a:solidFill>
                  <a:srgbClr val="FFFFFF"/>
                </a:solidFill>
                <a:uFillTx/>
                <a:latin typeface="Roboto"/>
                <a:ea typeface="Roboto"/>
                <a:cs typeface="Roboto"/>
                <a:sym typeface="Roboto"/>
              </a:rPr>
              <a:t>feel confident </a:t>
            </a:r>
            <a:r>
              <a:rPr lang="en" sz="3067" b="1">
                <a:solidFill>
                  <a:srgbClr val="FFFFFF"/>
                </a:solidFill>
                <a:uFillTx/>
                <a:latin typeface="Roboto"/>
                <a:ea typeface="Roboto"/>
                <a:cs typeface="Roboto"/>
                <a:sym typeface="Roboto"/>
              </a:rPr>
              <a:t>about today.</a:t>
            </a:r>
            <a:endParaRPr sz="3067" b="1">
              <a:solidFill>
                <a:srgbClr val="FFFFFF"/>
              </a:solidFill>
              <a:uFillTx/>
              <a:latin typeface="Roboto"/>
              <a:ea typeface="Roboto"/>
              <a:cs typeface="Roboto"/>
              <a:sym typeface="Roboto"/>
            </a:endParaRPr>
          </a:p>
        </p:txBody>
      </p:sp>
      <p:sp>
        <p:nvSpPr>
          <p:cNvPr id="568" name="Google Shape;568;p89"/>
          <p:cNvSpPr txBox="1">
            <a:spLocks/>
          </p:cNvSpPr>
          <p:nvPr/>
        </p:nvSpPr>
        <p:spPr>
          <a:xfrm>
            <a:off x="0" y="0"/>
            <a:ext cx="12192000" cy="1563200"/>
          </a:xfrm>
          <a:prstGeom prst="rect">
            <a:avLst/>
          </a:prstGeom>
          <a:solidFill>
            <a:srgbClr val="073763"/>
          </a:solidFill>
          <a:ln>
            <a:noFill/>
          </a:ln>
          <a:effectLst>
            <a:outerShdw blurRad="171450" dist="85725" dir="5400000" algn="bl" rotWithShape="0">
              <a:srgbClr val="000000">
                <a:alpha val="60000"/>
              </a:srgbClr>
            </a:outerShdw>
          </a:effectLst>
        </p:spPr>
        <p:txBody>
          <a:bodyPr spcFirstLastPara="1" wrap="square" lIns="91433" tIns="91433" rIns="91433" bIns="91433" anchor="ctr" anchorCtr="0">
            <a:noAutofit/>
          </a:bodyPr>
          <a:lstStyle/>
          <a:p>
            <a:pPr algn="ctr" defTabSz="1219170" hangingPunct="1">
              <a:buClr>
                <a:srgbClr val="000000"/>
              </a:buClr>
            </a:pPr>
            <a:r>
              <a:rPr lang="en" sz="4000" b="1" dirty="0">
                <a:solidFill>
                  <a:srgbClr val="FF9900"/>
                </a:solidFill>
                <a:uFillTx/>
                <a:latin typeface="Roboto"/>
                <a:ea typeface="Roboto"/>
                <a:cs typeface="Roboto"/>
                <a:sym typeface="Roboto"/>
              </a:rPr>
              <a:t>Our MISSION is to help 100,000,000  </a:t>
            </a:r>
            <a:endParaRPr sz="4000" b="1" dirty="0">
              <a:solidFill>
                <a:srgbClr val="FF9900"/>
              </a:solidFill>
              <a:uFillTx/>
              <a:latin typeface="Roboto"/>
              <a:ea typeface="Roboto"/>
              <a:cs typeface="Roboto"/>
              <a:sym typeface="Roboto"/>
            </a:endParaRPr>
          </a:p>
          <a:p>
            <a:pPr algn="ctr" defTabSz="1219170" hangingPunct="1">
              <a:buClr>
                <a:srgbClr val="000000"/>
              </a:buClr>
            </a:pPr>
            <a:r>
              <a:rPr lang="en" sz="4000" b="1" dirty="0">
                <a:solidFill>
                  <a:srgbClr val="FF9900"/>
                </a:solidFill>
                <a:uFillTx/>
                <a:latin typeface="Roboto"/>
                <a:ea typeface="Roboto"/>
                <a:cs typeface="Roboto"/>
                <a:sym typeface="Roboto"/>
              </a:rPr>
              <a:t>Families in North America...</a:t>
            </a:r>
            <a:endParaRPr sz="4000" b="1" dirty="0">
              <a:solidFill>
                <a:srgbClr val="FF9900"/>
              </a:solidFill>
              <a:uFillTx/>
              <a:latin typeface="Roboto"/>
              <a:ea typeface="Roboto"/>
              <a:cs typeface="Roboto"/>
              <a:sym typeface="Roboto"/>
            </a:endParaRPr>
          </a:p>
        </p:txBody>
      </p:sp>
      <p:pic>
        <p:nvPicPr>
          <p:cNvPr id="569" name="Google Shape;569;p89"/>
          <p:cNvPicPr preferRelativeResize="0"/>
          <p:nvPr/>
        </p:nvPicPr>
        <p:blipFill>
          <a:blip r:embed="rId4"/>
          <a:stretch>
            <a:fillRect/>
          </a:stretch>
        </p:blipFill>
        <p:spPr>
          <a:xfrm>
            <a:off x="576426" y="3822076"/>
            <a:ext cx="3832273" cy="2554849"/>
          </a:xfrm>
          <a:prstGeom prst="rect">
            <a:avLst/>
          </a:prstGeom>
          <a:noFill/>
          <a:ln>
            <a:noFill/>
          </a:ln>
          <a:effectLst>
            <a:outerShdw blurRad="200025" dist="104775" dir="3000000" algn="bl" rotWithShape="0">
              <a:srgbClr val="000000">
                <a:alpha val="60000"/>
              </a:srgbClr>
            </a:outerShdw>
          </a:effectLst>
        </p:spPr>
      </p:pic>
      <p:pic>
        <p:nvPicPr>
          <p:cNvPr id="570" name="Google Shape;570;p89"/>
          <p:cNvPicPr preferRelativeResize="0"/>
          <p:nvPr/>
        </p:nvPicPr>
        <p:blipFill>
          <a:blip r:embed="rId5"/>
          <a:stretch>
            <a:fillRect/>
          </a:stretch>
        </p:blipFill>
        <p:spPr>
          <a:xfrm>
            <a:off x="9169450" y="2352928"/>
            <a:ext cx="2240551" cy="3356973"/>
          </a:xfrm>
          <a:prstGeom prst="rect">
            <a:avLst/>
          </a:prstGeom>
          <a:noFill/>
          <a:ln>
            <a:noFill/>
          </a:ln>
          <a:effectLst>
            <a:outerShdw blurRad="171450" dist="114300" dir="3000000" algn="bl" rotWithShape="0">
              <a:srgbClr val="000000">
                <a:alpha val="50000"/>
              </a:srgbClr>
            </a:outerShdw>
          </a:effectLst>
        </p:spPr>
      </p:pic>
      <p:sp>
        <p:nvSpPr>
          <p:cNvPr id="571" name="Google Shape;571;p89"/>
          <p:cNvSpPr txBox="1">
            <a:spLocks/>
          </p:cNvSpPr>
          <p:nvPr/>
        </p:nvSpPr>
        <p:spPr>
          <a:xfrm>
            <a:off x="3964951" y="4822100"/>
            <a:ext cx="5587200" cy="1677200"/>
          </a:xfrm>
          <a:prstGeom prst="rect">
            <a:avLst/>
          </a:prstGeom>
          <a:solidFill>
            <a:srgbClr val="F3F3F3"/>
          </a:solidFill>
          <a:ln>
            <a:noFill/>
          </a:ln>
          <a:effectLst>
            <a:outerShdw blurRad="185738" dist="133350" dir="3000000" algn="bl" rotWithShape="0">
              <a:srgbClr val="000000">
                <a:alpha val="70000"/>
              </a:srgbClr>
            </a:outerShdw>
          </a:effectLst>
        </p:spPr>
        <p:txBody>
          <a:bodyPr spcFirstLastPara="1" wrap="square" lIns="91433" tIns="91433" rIns="91433" bIns="91433" anchor="t" anchorCtr="0">
            <a:noAutofit/>
          </a:bodyPr>
          <a:lstStyle/>
          <a:p>
            <a:pPr algn="ctr" defTabSz="1219170" hangingPunct="1">
              <a:buClr>
                <a:srgbClr val="000000"/>
              </a:buClr>
              <a:buSzPts val="800"/>
            </a:pPr>
            <a:r>
              <a:rPr lang="en" sz="3067" b="1">
                <a:solidFill>
                  <a:srgbClr val="1155CC"/>
                </a:solidFill>
                <a:uFillTx/>
                <a:latin typeface="Arial Narrow"/>
                <a:ea typeface="Arial Narrow"/>
                <a:cs typeface="Arial Narrow"/>
                <a:sym typeface="Arial Narrow"/>
              </a:rPr>
              <a:t>When an impact is made on person’s financial life, </a:t>
            </a:r>
            <a:endParaRPr sz="3067" b="1">
              <a:solidFill>
                <a:srgbClr val="1155CC"/>
              </a:solidFill>
              <a:uFillTx/>
              <a:latin typeface="Arial Narrow"/>
              <a:ea typeface="Arial Narrow"/>
              <a:cs typeface="Arial Narrow"/>
              <a:sym typeface="Arial Narrow"/>
            </a:endParaRPr>
          </a:p>
          <a:p>
            <a:pPr algn="ctr" defTabSz="1219170" hangingPunct="1">
              <a:buClr>
                <a:srgbClr val="000000"/>
              </a:buClr>
              <a:buSzPts val="800"/>
            </a:pPr>
            <a:r>
              <a:rPr lang="en" sz="3067" b="1">
                <a:solidFill>
                  <a:srgbClr val="1155CC"/>
                </a:solidFill>
                <a:uFillTx/>
                <a:latin typeface="Arial Narrow"/>
                <a:ea typeface="Arial Narrow"/>
                <a:cs typeface="Arial Narrow"/>
                <a:sym typeface="Arial Narrow"/>
              </a:rPr>
              <a:t>there’s a ripple effect like no other.  </a:t>
            </a:r>
            <a:endParaRPr sz="3067" b="1">
              <a:solidFill>
                <a:srgbClr val="1155CC"/>
              </a:solidFill>
              <a:uFillTx/>
              <a:latin typeface="Arial Narrow"/>
              <a:ea typeface="Arial Narrow"/>
              <a:cs typeface="Arial Narrow"/>
              <a:sym typeface="Arial Narrow"/>
            </a:endParaRPr>
          </a:p>
          <a:p>
            <a:pPr defTabSz="1219170" hangingPunct="1">
              <a:buClr>
                <a:srgbClr val="000000"/>
              </a:buClr>
            </a:pPr>
            <a:endParaRPr sz="1467">
              <a:solidFill>
                <a:srgbClr val="1155CC"/>
              </a:solidFill>
              <a:uFillTx/>
              <a:latin typeface="Calibri"/>
              <a:ea typeface="Calibri"/>
              <a:cs typeface="Calibri"/>
              <a:sym typeface="Calibri"/>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37"/>
        <p:cNvGrpSpPr/>
        <p:nvPr/>
      </p:nvGrpSpPr>
      <p:grpSpPr>
        <a:xfrm>
          <a:off x="0" y="0"/>
          <a:ext cx="0" cy="0"/>
          <a:chOff x="0" y="0"/>
          <a:chExt cx="0" cy="0"/>
        </a:xfrm>
      </p:grpSpPr>
      <p:sp>
        <p:nvSpPr>
          <p:cNvPr id="538" name="Google Shape;538;p86"/>
          <p:cNvSpPr txBox="1">
            <a:spLocks/>
          </p:cNvSpPr>
          <p:nvPr/>
        </p:nvSpPr>
        <p:spPr>
          <a:xfrm>
            <a:off x="0" y="0"/>
            <a:ext cx="12192000" cy="927200"/>
          </a:xfrm>
          <a:prstGeom prst="rect">
            <a:avLst/>
          </a:prstGeom>
          <a:solidFill>
            <a:srgbClr val="073763"/>
          </a:solidFill>
          <a:ln>
            <a:noFill/>
          </a:ln>
        </p:spPr>
        <p:txBody>
          <a:bodyPr spcFirstLastPara="1" wrap="square" lIns="91433" tIns="45700" rIns="91433" bIns="45700" anchor="t" anchorCtr="0">
            <a:noAutofit/>
          </a:bodyPr>
          <a:lstStyle/>
          <a:p>
            <a:pPr algn="ctr" defTabSz="1219170" hangingPunct="1">
              <a:buClr>
                <a:srgbClr val="000000"/>
              </a:buClr>
            </a:pPr>
            <a:r>
              <a:rPr lang="en" sz="4400" b="1">
                <a:solidFill>
                  <a:srgbClr val="FFFFFF"/>
                </a:solidFill>
                <a:uFillTx/>
                <a:latin typeface="Calibri"/>
                <a:ea typeface="Calibri"/>
                <a:cs typeface="Calibri"/>
                <a:sym typeface="Calibri"/>
              </a:rPr>
              <a:t>The Next Dent in the Universe</a:t>
            </a:r>
            <a:endParaRPr sz="4400" b="1">
              <a:solidFill>
                <a:srgbClr val="FFFFFF"/>
              </a:solidFill>
              <a:uFillTx/>
              <a:latin typeface="Calibri"/>
              <a:ea typeface="Calibri"/>
              <a:cs typeface="Calibri"/>
              <a:sym typeface="Calibri"/>
            </a:endParaRPr>
          </a:p>
        </p:txBody>
      </p:sp>
      <p:pic>
        <p:nvPicPr>
          <p:cNvPr id="539" name="Google Shape;539;p86"/>
          <p:cNvPicPr preferRelativeResize="0"/>
          <p:nvPr/>
        </p:nvPicPr>
        <p:blipFill>
          <a:blip r:embed="rId3"/>
          <a:stretch>
            <a:fillRect/>
          </a:stretch>
        </p:blipFill>
        <p:spPr>
          <a:xfrm>
            <a:off x="3266875" y="1047251"/>
            <a:ext cx="8750652" cy="5586524"/>
          </a:xfrm>
          <a:prstGeom prst="rect">
            <a:avLst/>
          </a:prstGeom>
          <a:noFill/>
          <a:ln>
            <a:noFill/>
          </a:ln>
        </p:spPr>
      </p:pic>
      <p:pic>
        <p:nvPicPr>
          <p:cNvPr id="540" name="Google Shape;540;p86"/>
          <p:cNvPicPr preferRelativeResize="0"/>
          <p:nvPr/>
        </p:nvPicPr>
        <p:blipFill>
          <a:blip r:embed="rId4"/>
          <a:stretch>
            <a:fillRect/>
          </a:stretch>
        </p:blipFill>
        <p:spPr>
          <a:xfrm>
            <a:off x="303426" y="3736327"/>
            <a:ext cx="4796025" cy="2994924"/>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33"/>
            <a:ext cx="12191999" cy="975789"/>
          </a:xfrm>
          <a:solidFill>
            <a:srgbClr val="0070C0"/>
          </a:solidFill>
        </p:spPr>
        <p:txBody>
          <a:bodyPr/>
          <a:lstStyle/>
          <a:p>
            <a:r>
              <a:rPr lang="en-US" dirty="0">
                <a:solidFill>
                  <a:schemeClr val="bg1"/>
                </a:solidFill>
                <a:uFillTx/>
              </a:rPr>
              <a:t>CHANGING TECHNOLOGY</a:t>
            </a:r>
          </a:p>
        </p:txBody>
      </p:sp>
      <p:pic>
        <p:nvPicPr>
          <p:cNvPr id="14" name="Picture 13"/>
          <p:cNvPicPr>
            <a:picLocks noChangeAspect="1"/>
          </p:cNvPicPr>
          <p:nvPr/>
        </p:nvPicPr>
        <p:blipFill>
          <a:blip r:embed="rId3" cstate="email"/>
          <a:stretch>
            <a:fillRect/>
          </a:stretch>
        </p:blipFill>
        <p:spPr>
          <a:xfrm>
            <a:off x="-605118" y="1509751"/>
            <a:ext cx="7987553" cy="4537985"/>
          </a:xfrm>
          <a:prstGeom prst="rect">
            <a:avLst/>
          </a:prstGeom>
        </p:spPr>
      </p:pic>
      <p:cxnSp>
        <p:nvCxnSpPr>
          <p:cNvPr id="15" name="Straight Connector 14"/>
          <p:cNvCxnSpPr/>
          <p:nvPr/>
        </p:nvCxnSpPr>
        <p:spPr>
          <a:xfrm>
            <a:off x="3503488" y="1509751"/>
            <a:ext cx="0" cy="451104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pic>
        <p:nvPicPr>
          <p:cNvPr id="3" name="Picture 2"/>
          <p:cNvPicPr>
            <a:picLocks noChangeAspect="1"/>
          </p:cNvPicPr>
          <p:nvPr/>
        </p:nvPicPr>
        <p:blipFill>
          <a:blip r:embed="rId4"/>
          <a:stretch>
            <a:fillRect/>
          </a:stretch>
        </p:blipFill>
        <p:spPr>
          <a:xfrm>
            <a:off x="7530353" y="1509751"/>
            <a:ext cx="4135500" cy="4639733"/>
          </a:xfrm>
          <a:prstGeom prst="rect">
            <a:avLst/>
          </a:prstGeom>
          <a:ln w="38100">
            <a:solidFill>
              <a:schemeClr val="tx1"/>
            </a:solidFill>
          </a:ln>
        </p:spPr>
      </p:pic>
      <p:sp>
        <p:nvSpPr>
          <p:cNvPr id="5" name="Rectangle 4"/>
          <p:cNvSpPr>
            <a:spLocks/>
          </p:cNvSpPr>
          <p:nvPr/>
        </p:nvSpPr>
        <p:spPr>
          <a:xfrm>
            <a:off x="7557247" y="1536644"/>
            <a:ext cx="779929" cy="345943"/>
          </a:xfrm>
          <a:prstGeom prst="rect">
            <a:avLst/>
          </a:prstGeom>
          <a:solidFill>
            <a:srgbClr val="EDFAF4"/>
          </a:solidFill>
          <a:ln w="25400" cap="flat">
            <a:noFill/>
            <a:prstDash val="solid"/>
            <a:round/>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50800" tIns="50800" rIns="50800" bIns="50800" numCol="1" rtlCol="0" anchor="t">
            <a:spAutoFit/>
          </a:bodyPr>
          <a:lstStyle/>
          <a:p>
            <a:pPr marL="0" marR="0" indent="0" algn="l" defTabSz="914400" rtl="0" fontAlgn="auto" latinLnBrk="0" hangingPunct="0">
              <a:lnSpc>
                <a:spcPct val="100000"/>
              </a:lnSpc>
              <a:spcBef>
                <a:spcPts val="0"/>
              </a:spcBef>
              <a:spcAft>
                <a:spcPts val="0"/>
              </a:spcAft>
              <a:buFontTx/>
              <a:buNone/>
            </a:pPr>
            <a:endParaRPr kumimoji="0" lang="en-US" sz="1800" b="0" i="0" u="none" strike="noStrike" cap="none" spc="0" normalizeH="0" baseline="0">
              <a:ln>
                <a:noFill/>
              </a:ln>
              <a:solidFill>
                <a:srgbClr val="000000"/>
              </a:solidFill>
              <a:effectLst/>
              <a:uFillTx/>
              <a:latin typeface="Avenir Book"/>
              <a:ea typeface="Avenir Book"/>
              <a:cs typeface="Avenir Book"/>
              <a:sym typeface="Avenir Book"/>
            </a:endParaRPr>
          </a:p>
        </p:txBody>
      </p:sp>
      <p:sp>
        <p:nvSpPr>
          <p:cNvPr id="4" name="Rectangle 3"/>
          <p:cNvSpPr>
            <a:spLocks/>
          </p:cNvSpPr>
          <p:nvPr/>
        </p:nvSpPr>
        <p:spPr>
          <a:xfrm>
            <a:off x="7268664" y="1281399"/>
            <a:ext cx="4477871" cy="5096435"/>
          </a:xfrm>
          <a:prstGeom prst="rect">
            <a:avLst/>
          </a:prstGeom>
          <a:solidFill>
            <a:srgbClr val="FFFFFF"/>
          </a:solidFill>
          <a:ln w="25400" cap="flat">
            <a:noFill/>
            <a:prstDash val="solid"/>
            <a:round/>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50800" tIns="50800" rIns="50800" bIns="50800" numCol="1" rtlCol="0" anchor="t">
            <a:spAutoFit/>
          </a:bodyPr>
          <a:lstStyle/>
          <a:p>
            <a:pPr marL="0" marR="0" indent="0" algn="l" defTabSz="914400" rtl="0" fontAlgn="auto" latinLnBrk="0" hangingPunct="0">
              <a:lnSpc>
                <a:spcPct val="100000"/>
              </a:lnSpc>
              <a:spcBef>
                <a:spcPts val="0"/>
              </a:spcBef>
              <a:spcAft>
                <a:spcPts val="0"/>
              </a:spcAft>
              <a:buFontTx/>
              <a:buNone/>
            </a:pPr>
            <a:endParaRPr kumimoji="0" lang="en-US" sz="1800" b="0" i="0" u="none" strike="noStrike" cap="none" spc="0" normalizeH="0" baseline="0">
              <a:ln>
                <a:noFill/>
              </a:ln>
              <a:solidFill>
                <a:srgbClr val="000000"/>
              </a:solidFill>
              <a:effectLst/>
              <a:uFillTx/>
              <a:latin typeface="Avenir Book"/>
              <a:ea typeface="Avenir Book"/>
              <a:cs typeface="Avenir Book"/>
              <a:sym typeface="Avenir Book"/>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xit" presetSubtype="0" fill="hold" grpId="0" nodeType="clickEffect">
                                  <p:stCondLst>
                                    <p:cond delay="0"/>
                                  </p:stCondLst>
                                  <p:childTnLst>
                                    <p:animEffect transition="out" filter="dissolv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p88"/>
          <p:cNvSpPr txBox="1">
            <a:spLocks/>
          </p:cNvSpPr>
          <p:nvPr/>
        </p:nvSpPr>
        <p:spPr>
          <a:xfrm>
            <a:off x="0" y="0"/>
            <a:ext cx="12192000" cy="927200"/>
          </a:xfrm>
          <a:prstGeom prst="rect">
            <a:avLst/>
          </a:prstGeom>
          <a:solidFill>
            <a:srgbClr val="073763"/>
          </a:solidFill>
          <a:ln>
            <a:noFill/>
          </a:ln>
        </p:spPr>
        <p:txBody>
          <a:bodyPr spcFirstLastPara="1" wrap="square" lIns="91433" tIns="45700" rIns="91433" bIns="45700" anchor="t" anchorCtr="0">
            <a:noAutofit/>
          </a:bodyPr>
          <a:lstStyle/>
          <a:p>
            <a:pPr algn="ctr" defTabSz="1219170" hangingPunct="1">
              <a:buClr>
                <a:srgbClr val="000000"/>
              </a:buClr>
            </a:pPr>
            <a:r>
              <a:rPr lang="en" sz="4400" b="1">
                <a:solidFill>
                  <a:srgbClr val="FFFFFF"/>
                </a:solidFill>
                <a:uFillTx/>
                <a:latin typeface="Calibri"/>
                <a:ea typeface="Calibri"/>
                <a:cs typeface="Calibri"/>
                <a:sym typeface="Calibri"/>
              </a:rPr>
              <a:t>The Next Dent in the Universe</a:t>
            </a:r>
            <a:endParaRPr sz="4400" b="1">
              <a:solidFill>
                <a:srgbClr val="FFFFFF"/>
              </a:solidFill>
              <a:uFillTx/>
              <a:latin typeface="Calibri"/>
              <a:ea typeface="Calibri"/>
              <a:cs typeface="Calibri"/>
              <a:sym typeface="Calibri"/>
            </a:endParaRPr>
          </a:p>
        </p:txBody>
      </p:sp>
      <p:pic>
        <p:nvPicPr>
          <p:cNvPr id="554" name="Google Shape;554;p88"/>
          <p:cNvPicPr preferRelativeResize="0"/>
          <p:nvPr/>
        </p:nvPicPr>
        <p:blipFill>
          <a:blip r:embed="rId3"/>
          <a:stretch>
            <a:fillRect/>
          </a:stretch>
        </p:blipFill>
        <p:spPr>
          <a:xfrm>
            <a:off x="483125" y="1886412"/>
            <a:ext cx="3186851" cy="2780376"/>
          </a:xfrm>
          <a:prstGeom prst="rect">
            <a:avLst/>
          </a:prstGeom>
          <a:noFill/>
          <a:ln>
            <a:noFill/>
          </a:ln>
        </p:spPr>
      </p:pic>
      <p:pic>
        <p:nvPicPr>
          <p:cNvPr id="555" name="Google Shape;555;p88"/>
          <p:cNvPicPr preferRelativeResize="0"/>
          <p:nvPr/>
        </p:nvPicPr>
        <p:blipFill>
          <a:blip r:embed="rId4"/>
          <a:stretch>
            <a:fillRect/>
          </a:stretch>
        </p:blipFill>
        <p:spPr>
          <a:xfrm>
            <a:off x="4409075" y="1897127"/>
            <a:ext cx="3681251" cy="2780375"/>
          </a:xfrm>
          <a:prstGeom prst="rect">
            <a:avLst/>
          </a:prstGeom>
          <a:noFill/>
          <a:ln>
            <a:noFill/>
          </a:ln>
        </p:spPr>
      </p:pic>
      <p:sp>
        <p:nvSpPr>
          <p:cNvPr id="556" name="Google Shape;556;p88"/>
          <p:cNvSpPr txBox="1">
            <a:spLocks/>
          </p:cNvSpPr>
          <p:nvPr/>
        </p:nvSpPr>
        <p:spPr>
          <a:xfrm>
            <a:off x="604151" y="1132363"/>
            <a:ext cx="2944800" cy="701200"/>
          </a:xfrm>
          <a:prstGeom prst="rect">
            <a:avLst/>
          </a:prstGeom>
          <a:noFill/>
          <a:ln>
            <a:noFill/>
          </a:ln>
        </p:spPr>
        <p:txBody>
          <a:bodyPr spcFirstLastPara="1" wrap="square" lIns="121900" tIns="121900" rIns="121900" bIns="121900" anchor="t" anchorCtr="0">
            <a:noAutofit/>
          </a:bodyPr>
          <a:lstStyle/>
          <a:p>
            <a:pPr algn="ctr" defTabSz="1219170" hangingPunct="1">
              <a:buClr>
                <a:srgbClr val="000000"/>
              </a:buClr>
            </a:pPr>
            <a:r>
              <a:rPr lang="en" sz="3200" b="1">
                <a:uFillTx/>
                <a:latin typeface="Roboto Condensed"/>
                <a:ea typeface="Roboto Condensed"/>
                <a:cs typeface="Roboto Condensed"/>
                <a:sym typeface="Roboto Condensed"/>
              </a:rPr>
              <a:t>TECHNOLOGY</a:t>
            </a:r>
            <a:endParaRPr sz="1867" b="1">
              <a:uFillTx/>
              <a:latin typeface="Arial"/>
              <a:cs typeface="Arial"/>
              <a:sym typeface="Arial"/>
            </a:endParaRPr>
          </a:p>
        </p:txBody>
      </p:sp>
      <p:sp>
        <p:nvSpPr>
          <p:cNvPr id="557" name="Google Shape;557;p88"/>
          <p:cNvSpPr txBox="1">
            <a:spLocks/>
          </p:cNvSpPr>
          <p:nvPr/>
        </p:nvSpPr>
        <p:spPr>
          <a:xfrm>
            <a:off x="4699800" y="1137712"/>
            <a:ext cx="2944800" cy="701200"/>
          </a:xfrm>
          <a:prstGeom prst="rect">
            <a:avLst/>
          </a:prstGeom>
          <a:noFill/>
          <a:ln>
            <a:noFill/>
          </a:ln>
        </p:spPr>
        <p:txBody>
          <a:bodyPr spcFirstLastPara="1" wrap="square" lIns="121900" tIns="121900" rIns="121900" bIns="121900" anchor="t" anchorCtr="0">
            <a:noAutofit/>
          </a:bodyPr>
          <a:lstStyle/>
          <a:p>
            <a:pPr algn="ctr" defTabSz="1219170" hangingPunct="1">
              <a:buClr>
                <a:srgbClr val="000000"/>
              </a:buClr>
            </a:pPr>
            <a:r>
              <a:rPr lang="en" sz="3200" b="1">
                <a:uFillTx/>
                <a:latin typeface="Roboto Condensed"/>
                <a:ea typeface="Roboto Condensed"/>
                <a:cs typeface="Roboto Condensed"/>
                <a:sym typeface="Roboto Condensed"/>
              </a:rPr>
              <a:t>RETAIL</a:t>
            </a:r>
            <a:endParaRPr sz="1867" b="1">
              <a:uFillTx/>
              <a:latin typeface="Arial"/>
              <a:cs typeface="Arial"/>
              <a:sym typeface="Arial"/>
            </a:endParaRPr>
          </a:p>
        </p:txBody>
      </p:sp>
      <p:sp>
        <p:nvSpPr>
          <p:cNvPr id="558" name="Google Shape;558;p88"/>
          <p:cNvSpPr txBox="1">
            <a:spLocks/>
          </p:cNvSpPr>
          <p:nvPr/>
        </p:nvSpPr>
        <p:spPr>
          <a:xfrm>
            <a:off x="8600825" y="1136625"/>
            <a:ext cx="2944800" cy="701200"/>
          </a:xfrm>
          <a:prstGeom prst="rect">
            <a:avLst/>
          </a:prstGeom>
          <a:noFill/>
          <a:ln>
            <a:noFill/>
          </a:ln>
        </p:spPr>
        <p:txBody>
          <a:bodyPr spcFirstLastPara="1" wrap="square" lIns="121900" tIns="121900" rIns="121900" bIns="121900" anchor="t" anchorCtr="0">
            <a:noAutofit/>
          </a:bodyPr>
          <a:lstStyle/>
          <a:p>
            <a:pPr algn="ctr" defTabSz="1219170" hangingPunct="1">
              <a:buClr>
                <a:srgbClr val="000000"/>
              </a:buClr>
            </a:pPr>
            <a:r>
              <a:rPr lang="en" sz="3200" b="1">
                <a:uFillTx/>
                <a:latin typeface="Roboto Condensed"/>
                <a:ea typeface="Roboto Condensed"/>
                <a:cs typeface="Roboto Condensed"/>
                <a:sym typeface="Roboto Condensed"/>
              </a:rPr>
              <a:t>FINANCIAL</a:t>
            </a:r>
            <a:endParaRPr sz="1867" b="1">
              <a:uFillTx/>
              <a:latin typeface="Arial"/>
              <a:cs typeface="Arial"/>
              <a:sym typeface="Arial"/>
            </a:endParaRPr>
          </a:p>
        </p:txBody>
      </p:sp>
      <p:pic>
        <p:nvPicPr>
          <p:cNvPr id="559" name="Google Shape;559;p88"/>
          <p:cNvPicPr preferRelativeResize="0"/>
          <p:nvPr/>
        </p:nvPicPr>
        <p:blipFill rotWithShape="1">
          <a:blip r:embed="rId5"/>
          <a:srcRect l="7727" r="3455"/>
          <a:stretch/>
        </p:blipFill>
        <p:spPr>
          <a:xfrm>
            <a:off x="812788" y="4329100"/>
            <a:ext cx="2527600" cy="1897200"/>
          </a:xfrm>
          <a:prstGeom prst="roundRect">
            <a:avLst>
              <a:gd name="adj" fmla="val 16667"/>
            </a:avLst>
          </a:prstGeom>
          <a:noFill/>
          <a:ln>
            <a:noFill/>
          </a:ln>
          <a:effectLst>
            <a:outerShdw blurRad="171450" dist="66675" dir="2400000" algn="bl" rotWithShape="0">
              <a:srgbClr val="000000">
                <a:alpha val="60000"/>
              </a:srgbClr>
            </a:outerShdw>
          </a:effectLst>
        </p:spPr>
      </p:pic>
      <p:pic>
        <p:nvPicPr>
          <p:cNvPr id="560" name="Google Shape;560;p88"/>
          <p:cNvPicPr preferRelativeResize="0"/>
          <p:nvPr/>
        </p:nvPicPr>
        <p:blipFill>
          <a:blip r:embed="rId6"/>
          <a:stretch>
            <a:fillRect/>
          </a:stretch>
        </p:blipFill>
        <p:spPr>
          <a:xfrm>
            <a:off x="4985949" y="4329100"/>
            <a:ext cx="2527600" cy="1897200"/>
          </a:xfrm>
          <a:prstGeom prst="roundRect">
            <a:avLst>
              <a:gd name="adj" fmla="val 16667"/>
            </a:avLst>
          </a:prstGeom>
          <a:noFill/>
          <a:ln>
            <a:noFill/>
          </a:ln>
          <a:effectLst>
            <a:outerShdw blurRad="128588" dist="66675" dir="2460000" algn="bl" rotWithShape="0">
              <a:srgbClr val="000000">
                <a:alpha val="50000"/>
              </a:srgbClr>
            </a:outerShdw>
          </a:effectLst>
        </p:spPr>
      </p:pic>
      <p:pic>
        <p:nvPicPr>
          <p:cNvPr id="561" name="Google Shape;561;p88"/>
          <p:cNvPicPr preferRelativeResize="0"/>
          <p:nvPr/>
        </p:nvPicPr>
        <p:blipFill>
          <a:blip r:embed="rId7"/>
          <a:stretch>
            <a:fillRect/>
          </a:stretch>
        </p:blipFill>
        <p:spPr>
          <a:xfrm>
            <a:off x="8735900" y="1820926"/>
            <a:ext cx="2733525" cy="2733525"/>
          </a:xfrm>
          <a:prstGeom prst="rect">
            <a:avLst/>
          </a:prstGeom>
          <a:noFill/>
          <a:ln>
            <a:noFill/>
          </a:ln>
          <a:effectLst>
            <a:outerShdw blurRad="100013" dist="66675" dir="3000000" algn="bl" rotWithShape="0">
              <a:srgbClr val="000000">
                <a:alpha val="60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54"/>
                                        </p:tgtEl>
                                        <p:attrNameLst>
                                          <p:attrName>style.visibility</p:attrName>
                                        </p:attrNameLst>
                                      </p:cBhvr>
                                      <p:to>
                                        <p:strVal val="visible"/>
                                      </p:to>
                                    </p:set>
                                    <p:animEffect transition="in" filter="fade">
                                      <p:cBhvr>
                                        <p:cTn id="7" dur="1000"/>
                                        <p:tgtEl>
                                          <p:spTgt spid="554"/>
                                        </p:tgtEl>
                                      </p:cBhvr>
                                    </p:animEffect>
                                  </p:childTnLst>
                                </p:cTn>
                              </p:par>
                              <p:par>
                                <p:cTn id="8" presetID="10" presetClass="entr" presetSubtype="0" fill="hold" nodeType="withEffect">
                                  <p:stCondLst>
                                    <p:cond delay="0"/>
                                  </p:stCondLst>
                                  <p:childTnLst>
                                    <p:set>
                                      <p:cBhvr>
                                        <p:cTn id="9" dur="1" fill="hold">
                                          <p:stCondLst>
                                            <p:cond delay="0"/>
                                          </p:stCondLst>
                                        </p:cTn>
                                        <p:tgtEl>
                                          <p:spTgt spid="559"/>
                                        </p:tgtEl>
                                        <p:attrNameLst>
                                          <p:attrName>style.visibility</p:attrName>
                                        </p:attrNameLst>
                                      </p:cBhvr>
                                      <p:to>
                                        <p:strVal val="visible"/>
                                      </p:to>
                                    </p:set>
                                    <p:animEffect transition="in" filter="fade">
                                      <p:cBhvr>
                                        <p:cTn id="10" dur="1000"/>
                                        <p:tgtEl>
                                          <p:spTgt spid="5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55"/>
                                        </p:tgtEl>
                                        <p:attrNameLst>
                                          <p:attrName>style.visibility</p:attrName>
                                        </p:attrNameLst>
                                      </p:cBhvr>
                                      <p:to>
                                        <p:strVal val="visible"/>
                                      </p:to>
                                    </p:set>
                                    <p:animEffect transition="in" filter="fade">
                                      <p:cBhvr>
                                        <p:cTn id="15" dur="1000"/>
                                        <p:tgtEl>
                                          <p:spTgt spid="555"/>
                                        </p:tgtEl>
                                      </p:cBhvr>
                                    </p:animEffect>
                                  </p:childTnLst>
                                </p:cTn>
                              </p:par>
                              <p:par>
                                <p:cTn id="16" presetID="10" presetClass="entr" presetSubtype="0" fill="hold" nodeType="withEffect">
                                  <p:stCondLst>
                                    <p:cond delay="0"/>
                                  </p:stCondLst>
                                  <p:childTnLst>
                                    <p:set>
                                      <p:cBhvr>
                                        <p:cTn id="17" dur="1" fill="hold">
                                          <p:stCondLst>
                                            <p:cond delay="0"/>
                                          </p:stCondLst>
                                        </p:cTn>
                                        <p:tgtEl>
                                          <p:spTgt spid="560"/>
                                        </p:tgtEl>
                                        <p:attrNameLst>
                                          <p:attrName>style.visibility</p:attrName>
                                        </p:attrNameLst>
                                      </p:cBhvr>
                                      <p:to>
                                        <p:strVal val="visible"/>
                                      </p:to>
                                    </p:set>
                                    <p:animEffect transition="in" filter="fade">
                                      <p:cBhvr>
                                        <p:cTn id="18" dur="1000"/>
                                        <p:tgtEl>
                                          <p:spTgt spid="560"/>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558"/>
                                        </p:tgtEl>
                                        <p:attrNameLst>
                                          <p:attrName>style.visibility</p:attrName>
                                        </p:attrNameLst>
                                      </p:cBhvr>
                                      <p:to>
                                        <p:strVal val="visible"/>
                                      </p:to>
                                    </p:set>
                                    <p:animEffect transition="in" filter="fade">
                                      <p:cBhvr>
                                        <p:cTn id="23" dur="1000"/>
                                        <p:tgtEl>
                                          <p:spTgt spid="558"/>
                                        </p:tgtEl>
                                      </p:cBhvr>
                                    </p:animEffect>
                                  </p:childTnLst>
                                </p:cTn>
                              </p:par>
                              <p:par>
                                <p:cTn id="24" presetID="10" presetClass="entr" presetSubtype="0" fill="hold" nodeType="withEffect">
                                  <p:stCondLst>
                                    <p:cond delay="0"/>
                                  </p:stCondLst>
                                  <p:childTnLst>
                                    <p:set>
                                      <p:cBhvr>
                                        <p:cTn id="25" dur="1" fill="hold">
                                          <p:stCondLst>
                                            <p:cond delay="0"/>
                                          </p:stCondLst>
                                        </p:cTn>
                                        <p:tgtEl>
                                          <p:spTgt spid="561"/>
                                        </p:tgtEl>
                                        <p:attrNameLst>
                                          <p:attrName>style.visibility</p:attrName>
                                        </p:attrNameLst>
                                      </p:cBhvr>
                                      <p:to>
                                        <p:strVal val="visible"/>
                                      </p:to>
                                    </p:set>
                                    <p:animEffect transition="in" filter="fade">
                                      <p:cBhvr>
                                        <p:cTn id="26" dur="1000"/>
                                        <p:tgtEl>
                                          <p:spTgt spid="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pic>
        <p:nvPicPr>
          <p:cNvPr id="606" name="Google Shape;606;p93"/>
          <p:cNvPicPr preferRelativeResize="0"/>
          <p:nvPr/>
        </p:nvPicPr>
        <p:blipFill>
          <a:blip r:embed="rId3"/>
          <a:stretch>
            <a:fillRect/>
          </a:stretch>
        </p:blipFill>
        <p:spPr>
          <a:xfrm>
            <a:off x="6585200" y="3199967"/>
            <a:ext cx="5055200" cy="2651533"/>
          </a:xfrm>
          <a:prstGeom prst="rect">
            <a:avLst/>
          </a:prstGeom>
          <a:noFill/>
          <a:ln>
            <a:noFill/>
          </a:ln>
        </p:spPr>
      </p:pic>
      <p:pic>
        <p:nvPicPr>
          <p:cNvPr id="607" name="Google Shape;607;p93"/>
          <p:cNvPicPr preferRelativeResize="0"/>
          <p:nvPr/>
        </p:nvPicPr>
        <p:blipFill rotWithShape="1">
          <a:blip r:embed="rId4"/>
          <a:srcRect l="4162" t="26975" r="4162"/>
          <a:stretch/>
        </p:blipFill>
        <p:spPr>
          <a:xfrm>
            <a:off x="516400" y="3124201"/>
            <a:ext cx="5055200" cy="2727305"/>
          </a:xfrm>
          <a:prstGeom prst="rect">
            <a:avLst/>
          </a:prstGeom>
          <a:noFill/>
          <a:ln>
            <a:noFill/>
          </a:ln>
        </p:spPr>
      </p:pic>
      <p:sp>
        <p:nvSpPr>
          <p:cNvPr id="608" name="Google Shape;608;p93"/>
          <p:cNvSpPr txBox="1">
            <a:spLocks/>
          </p:cNvSpPr>
          <p:nvPr/>
        </p:nvSpPr>
        <p:spPr>
          <a:xfrm>
            <a:off x="191200" y="206933"/>
            <a:ext cx="11812400" cy="1382000"/>
          </a:xfrm>
          <a:prstGeom prst="rect">
            <a:avLst/>
          </a:prstGeom>
          <a:solidFill>
            <a:srgbClr val="000000"/>
          </a:solidFill>
          <a:ln>
            <a:noFill/>
          </a:ln>
        </p:spPr>
        <p:txBody>
          <a:bodyPr spcFirstLastPara="1" wrap="square" lIns="121900" tIns="121900" rIns="121900" bIns="121900" anchor="t" anchorCtr="0">
            <a:noAutofit/>
          </a:bodyPr>
          <a:lstStyle/>
          <a:p>
            <a:pPr algn="ctr" defTabSz="1219170" hangingPunct="1">
              <a:buClr>
                <a:srgbClr val="000000"/>
              </a:buClr>
            </a:pPr>
            <a:r>
              <a:rPr lang="en" sz="8000" b="1">
                <a:solidFill>
                  <a:srgbClr val="FFFFFF"/>
                </a:solidFill>
                <a:uFillTx/>
                <a:latin typeface="Roboto Condensed"/>
                <a:ea typeface="Roboto Condensed"/>
                <a:cs typeface="Roboto Condensed"/>
                <a:sym typeface="Roboto Condensed"/>
              </a:rPr>
              <a:t>$20,000 / Month PASSIVE</a:t>
            </a:r>
            <a:endParaRPr sz="8000" b="1">
              <a:solidFill>
                <a:srgbClr val="FFFFFF"/>
              </a:solidFill>
              <a:uFillTx/>
              <a:latin typeface="Roboto Condensed"/>
              <a:ea typeface="Roboto Condensed"/>
              <a:cs typeface="Roboto Condensed"/>
              <a:sym typeface="Roboto Condensed"/>
            </a:endParaRPr>
          </a:p>
        </p:txBody>
      </p:sp>
      <p:sp>
        <p:nvSpPr>
          <p:cNvPr id="609" name="Google Shape;609;p93"/>
          <p:cNvSpPr txBox="1">
            <a:spLocks/>
          </p:cNvSpPr>
          <p:nvPr/>
        </p:nvSpPr>
        <p:spPr>
          <a:xfrm>
            <a:off x="516400" y="1817967"/>
            <a:ext cx="5055200" cy="1382000"/>
          </a:xfrm>
          <a:prstGeom prst="rect">
            <a:avLst/>
          </a:prstGeom>
          <a:solidFill>
            <a:srgbClr val="1C4587"/>
          </a:solidFill>
          <a:ln>
            <a:noFill/>
          </a:ln>
          <a:effectLst>
            <a:outerShdw blurRad="128588" dist="66675" dir="3000000" algn="bl" rotWithShape="0">
              <a:srgbClr val="000000">
                <a:alpha val="50000"/>
              </a:srgbClr>
            </a:outerShdw>
          </a:effectLst>
        </p:spPr>
        <p:txBody>
          <a:bodyPr spcFirstLastPara="1" wrap="square" lIns="121900" tIns="121900" rIns="121900" bIns="121900" anchor="t" anchorCtr="0">
            <a:noAutofit/>
          </a:bodyPr>
          <a:lstStyle/>
          <a:p>
            <a:pPr algn="ctr" defTabSz="1219170" hangingPunct="1">
              <a:buClr>
                <a:srgbClr val="000000"/>
              </a:buClr>
            </a:pPr>
            <a:r>
              <a:rPr lang="en" sz="3733" b="1">
                <a:solidFill>
                  <a:srgbClr val="FF9900"/>
                </a:solidFill>
                <a:uFillTx/>
                <a:latin typeface="Roboto Condensed"/>
                <a:ea typeface="Roboto Condensed"/>
                <a:cs typeface="Roboto Condensed"/>
                <a:sym typeface="Roboto Condensed"/>
              </a:rPr>
              <a:t>AGENTS</a:t>
            </a:r>
            <a:endParaRPr sz="3733" b="1">
              <a:solidFill>
                <a:srgbClr val="FF9900"/>
              </a:solidFill>
              <a:uFillTx/>
              <a:latin typeface="Roboto Condensed"/>
              <a:ea typeface="Roboto Condensed"/>
              <a:cs typeface="Roboto Condensed"/>
              <a:sym typeface="Roboto Condensed"/>
            </a:endParaRPr>
          </a:p>
          <a:p>
            <a:pPr algn="ctr" defTabSz="1219170" hangingPunct="1">
              <a:buClr>
                <a:srgbClr val="000000"/>
              </a:buClr>
            </a:pPr>
            <a:r>
              <a:rPr lang="en" sz="3733" b="1">
                <a:solidFill>
                  <a:srgbClr val="FFFFFF"/>
                </a:solidFill>
                <a:uFillTx/>
                <a:latin typeface="Roboto Condensed"/>
                <a:ea typeface="Roboto Condensed"/>
                <a:cs typeface="Roboto Condensed"/>
                <a:sym typeface="Roboto Condensed"/>
              </a:rPr>
              <a:t>UNDER MANAGEMENT</a:t>
            </a:r>
            <a:endParaRPr sz="3733" b="1">
              <a:solidFill>
                <a:srgbClr val="FFFFFF"/>
              </a:solidFill>
              <a:uFillTx/>
              <a:latin typeface="Roboto Condensed"/>
              <a:ea typeface="Roboto Condensed"/>
              <a:cs typeface="Roboto Condensed"/>
              <a:sym typeface="Roboto Condensed"/>
            </a:endParaRPr>
          </a:p>
          <a:p>
            <a:pPr defTabSz="1219170" hangingPunct="1">
              <a:buClr>
                <a:srgbClr val="000000"/>
              </a:buClr>
            </a:pPr>
            <a:endParaRPr sz="4000" b="1">
              <a:solidFill>
                <a:srgbClr val="FFFFFF"/>
              </a:solidFill>
              <a:uFillTx/>
              <a:latin typeface="Roboto Condensed"/>
              <a:ea typeface="Roboto Condensed"/>
              <a:cs typeface="Roboto Condensed"/>
              <a:sym typeface="Roboto Condensed"/>
            </a:endParaRPr>
          </a:p>
        </p:txBody>
      </p:sp>
      <p:sp>
        <p:nvSpPr>
          <p:cNvPr id="610" name="Google Shape;610;p93"/>
          <p:cNvSpPr txBox="1">
            <a:spLocks/>
          </p:cNvSpPr>
          <p:nvPr/>
        </p:nvSpPr>
        <p:spPr>
          <a:xfrm>
            <a:off x="6585200" y="1817967"/>
            <a:ext cx="5055200" cy="1382000"/>
          </a:xfrm>
          <a:prstGeom prst="rect">
            <a:avLst/>
          </a:prstGeom>
          <a:solidFill>
            <a:srgbClr val="1C4587"/>
          </a:solidFill>
          <a:ln>
            <a:noFill/>
          </a:ln>
          <a:effectLst>
            <a:outerShdw blurRad="171450" dist="76200" dir="3000000" algn="bl" rotWithShape="0">
              <a:srgbClr val="000000">
                <a:alpha val="50000"/>
              </a:srgbClr>
            </a:outerShdw>
          </a:effectLst>
        </p:spPr>
        <p:txBody>
          <a:bodyPr spcFirstLastPara="1" wrap="square" lIns="121900" tIns="121900" rIns="121900" bIns="121900" anchor="t" anchorCtr="0">
            <a:noAutofit/>
          </a:bodyPr>
          <a:lstStyle/>
          <a:p>
            <a:pPr algn="ctr" defTabSz="1219170" hangingPunct="1">
              <a:buClr>
                <a:srgbClr val="000000"/>
              </a:buClr>
            </a:pPr>
            <a:r>
              <a:rPr lang="en" sz="3733" b="1">
                <a:solidFill>
                  <a:srgbClr val="FF9900"/>
                </a:solidFill>
                <a:uFillTx/>
                <a:latin typeface="Roboto Condensed"/>
                <a:ea typeface="Roboto Condensed"/>
                <a:cs typeface="Roboto Condensed"/>
                <a:sym typeface="Roboto Condensed"/>
              </a:rPr>
              <a:t>ASSETS </a:t>
            </a:r>
            <a:endParaRPr sz="3733" b="1">
              <a:solidFill>
                <a:srgbClr val="FF9900"/>
              </a:solidFill>
              <a:uFillTx/>
              <a:latin typeface="Roboto Condensed"/>
              <a:ea typeface="Roboto Condensed"/>
              <a:cs typeface="Roboto Condensed"/>
              <a:sym typeface="Roboto Condensed"/>
            </a:endParaRPr>
          </a:p>
          <a:p>
            <a:pPr algn="ctr" defTabSz="1219170" hangingPunct="1">
              <a:buClr>
                <a:srgbClr val="000000"/>
              </a:buClr>
            </a:pPr>
            <a:r>
              <a:rPr lang="en" sz="3733" b="1">
                <a:solidFill>
                  <a:srgbClr val="FFFFFF"/>
                </a:solidFill>
                <a:uFillTx/>
                <a:latin typeface="Roboto Condensed"/>
                <a:ea typeface="Roboto Condensed"/>
                <a:cs typeface="Roboto Condensed"/>
                <a:sym typeface="Roboto Condensed"/>
              </a:rPr>
              <a:t>UNDER MANAGEMENT</a:t>
            </a:r>
            <a:endParaRPr sz="3733" b="1">
              <a:solidFill>
                <a:srgbClr val="FFFFFF"/>
              </a:solidFill>
              <a:uFillTx/>
              <a:latin typeface="Roboto Condensed"/>
              <a:ea typeface="Roboto Condensed"/>
              <a:cs typeface="Roboto Condensed"/>
              <a:sym typeface="Roboto Condensed"/>
            </a:endParaRPr>
          </a:p>
          <a:p>
            <a:pPr defTabSz="1219170" hangingPunct="1">
              <a:buClr>
                <a:srgbClr val="000000"/>
              </a:buClr>
            </a:pPr>
            <a:endParaRPr sz="4000" b="1">
              <a:solidFill>
                <a:srgbClr val="FFFFFF"/>
              </a:solidFill>
              <a:uFillTx/>
              <a:latin typeface="Roboto Condensed"/>
              <a:ea typeface="Roboto Condensed"/>
              <a:cs typeface="Roboto Condensed"/>
              <a:sym typeface="Roboto Condensed"/>
            </a:endParaRPr>
          </a:p>
        </p:txBody>
      </p:sp>
      <p:sp>
        <p:nvSpPr>
          <p:cNvPr id="611" name="Google Shape;611;p93"/>
          <p:cNvSpPr txBox="1">
            <a:spLocks/>
          </p:cNvSpPr>
          <p:nvPr/>
        </p:nvSpPr>
        <p:spPr>
          <a:xfrm>
            <a:off x="5654400" y="3329333"/>
            <a:ext cx="883200" cy="1322800"/>
          </a:xfrm>
          <a:prstGeom prst="rect">
            <a:avLst/>
          </a:prstGeom>
          <a:noFill/>
          <a:ln>
            <a:noFill/>
          </a:ln>
          <a:effectLst>
            <a:outerShdw blurRad="57150" dist="28575" dir="3000000" algn="bl" rotWithShape="0">
              <a:srgbClr val="434343">
                <a:alpha val="50000"/>
              </a:srgbClr>
            </a:outerShdw>
          </a:effectLst>
        </p:spPr>
        <p:txBody>
          <a:bodyPr spcFirstLastPara="1" wrap="square" lIns="121900" tIns="121900" rIns="121900" bIns="121900" anchor="t" anchorCtr="0">
            <a:noAutofit/>
          </a:bodyPr>
          <a:lstStyle/>
          <a:p>
            <a:pPr defTabSz="1219170" hangingPunct="1">
              <a:buClr>
                <a:srgbClr val="000000"/>
              </a:buClr>
            </a:pPr>
            <a:r>
              <a:rPr lang="en" sz="8000" b="1">
                <a:uFillTx/>
                <a:latin typeface="Arial"/>
                <a:cs typeface="Arial"/>
                <a:sym typeface="Arial"/>
              </a:rPr>
              <a:t>+</a:t>
            </a:r>
            <a:endParaRPr sz="8000" b="1">
              <a:uFillTx/>
              <a:latin typeface="Arial"/>
              <a:cs typeface="Arial"/>
              <a:sym typeface="Arial"/>
            </a:endParaRPr>
          </a:p>
        </p:txBody>
      </p:sp>
      <p:sp>
        <p:nvSpPr>
          <p:cNvPr id="612" name="Google Shape;612;p93"/>
          <p:cNvSpPr txBox="1">
            <a:spLocks/>
          </p:cNvSpPr>
          <p:nvPr/>
        </p:nvSpPr>
        <p:spPr>
          <a:xfrm>
            <a:off x="267400" y="5850425"/>
            <a:ext cx="5463200" cy="851600"/>
          </a:xfrm>
          <a:prstGeom prst="rect">
            <a:avLst/>
          </a:prstGeom>
          <a:noFill/>
          <a:ln>
            <a:noFill/>
          </a:ln>
        </p:spPr>
        <p:txBody>
          <a:bodyPr spcFirstLastPara="1" wrap="square" lIns="121900" tIns="121900" rIns="121900" bIns="121900" anchor="t" anchorCtr="0">
            <a:noAutofit/>
          </a:bodyPr>
          <a:lstStyle/>
          <a:p>
            <a:pPr algn="ctr" defTabSz="1219170" hangingPunct="1">
              <a:buClr>
                <a:srgbClr val="000000"/>
              </a:buClr>
            </a:pPr>
            <a:r>
              <a:rPr lang="en" sz="1867" b="1">
                <a:uFillTx/>
                <a:latin typeface="Roboto Condensed"/>
                <a:ea typeface="Roboto Condensed"/>
                <a:cs typeface="Roboto Condensed"/>
                <a:sym typeface="Roboto Condensed"/>
              </a:rPr>
              <a:t>5 or more leaders consistently producing 10 or more  new clients per month personally and/or as a team.</a:t>
            </a:r>
            <a:endParaRPr sz="1867" b="1">
              <a:uFillTx/>
              <a:latin typeface="Roboto Condensed"/>
              <a:ea typeface="Roboto Condensed"/>
              <a:cs typeface="Roboto Condensed"/>
              <a:sym typeface="Roboto Condensed"/>
            </a:endParaRPr>
          </a:p>
        </p:txBody>
      </p:sp>
      <p:sp>
        <p:nvSpPr>
          <p:cNvPr id="613" name="Google Shape;613;p93"/>
          <p:cNvSpPr txBox="1">
            <a:spLocks/>
          </p:cNvSpPr>
          <p:nvPr/>
        </p:nvSpPr>
        <p:spPr>
          <a:xfrm>
            <a:off x="6380400" y="5850425"/>
            <a:ext cx="5956000" cy="1007600"/>
          </a:xfrm>
          <a:prstGeom prst="rect">
            <a:avLst/>
          </a:prstGeom>
          <a:noFill/>
          <a:ln>
            <a:noFill/>
          </a:ln>
        </p:spPr>
        <p:txBody>
          <a:bodyPr spcFirstLastPara="1" wrap="square" lIns="121900" tIns="121900" rIns="121900" bIns="121900" anchor="t" anchorCtr="0">
            <a:noAutofit/>
          </a:bodyPr>
          <a:lstStyle/>
          <a:p>
            <a:pPr algn="ctr" defTabSz="1219170" hangingPunct="1">
              <a:buClr>
                <a:srgbClr val="000000"/>
              </a:buClr>
            </a:pPr>
            <a:r>
              <a:rPr lang="en" sz="1867" b="1">
                <a:uFillTx/>
                <a:latin typeface="Roboto Condensed"/>
                <a:ea typeface="Roboto Condensed"/>
                <a:cs typeface="Roboto Condensed"/>
                <a:sym typeface="Roboto Condensed"/>
              </a:rPr>
              <a:t>Mutual funds, annuities, managed accounts.</a:t>
            </a:r>
            <a:endParaRPr sz="1867" b="1">
              <a:uFillTx/>
              <a:latin typeface="Roboto Condensed"/>
              <a:ea typeface="Roboto Condensed"/>
              <a:cs typeface="Roboto Condensed"/>
              <a:sym typeface="Roboto Condensed"/>
            </a:endParaRPr>
          </a:p>
          <a:p>
            <a:pPr algn="ctr" defTabSz="1219170" hangingPunct="1">
              <a:buClr>
                <a:srgbClr val="000000"/>
              </a:buClr>
            </a:pPr>
            <a:r>
              <a:rPr lang="en" sz="1867" b="1">
                <a:uFillTx/>
                <a:latin typeface="Roboto Condensed"/>
                <a:ea typeface="Roboto Condensed"/>
                <a:cs typeface="Roboto Condensed"/>
                <a:sym typeface="Roboto Condensed"/>
              </a:rPr>
              <a:t>PAC’s, Trails, Additional Rollovers / Investments</a:t>
            </a:r>
            <a:endParaRPr sz="1867" b="1">
              <a:uFillTx/>
              <a:latin typeface="Roboto Condensed"/>
              <a:ea typeface="Roboto Condensed"/>
              <a:cs typeface="Roboto Condensed"/>
              <a:sym typeface="Roboto Condensed"/>
            </a:endParaRPr>
          </a:p>
          <a:p>
            <a:pPr defTabSz="1219170" hangingPunct="1">
              <a:buClr>
                <a:srgbClr val="000000"/>
              </a:buClr>
            </a:pPr>
            <a:r>
              <a:rPr lang="en" sz="1467" i="1">
                <a:uFillTx/>
                <a:latin typeface="Roboto Condensed"/>
                <a:ea typeface="Roboto Condensed"/>
                <a:cs typeface="Roboto Condensed"/>
                <a:sym typeface="Roboto Condensed"/>
              </a:rPr>
              <a:t>Example: Personal 10M AUM/100k PAC’s + Base Shop 20M AUM/300k PAC’s</a:t>
            </a:r>
            <a:endParaRPr sz="1467" i="1">
              <a:uFillTx/>
              <a:latin typeface="Roboto Condensed"/>
              <a:ea typeface="Roboto Condensed"/>
              <a:cs typeface="Roboto Condensed"/>
              <a:sym typeface="Roboto Condensed"/>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p:cNvSpPr>
            <a:spLocks noGrp="1" noRot="1" noChangeAspect="1" noMove="1" noResize="1" noEditPoints="1" noAdjustHandles="1" noChangeArrowheads="1" noChangeShapeType="1" noTextEdit="1"/>
          </p:cNvSpPr>
          <p:nvPr/>
        </p:nvSpPr>
        <p:spPr>
          <a:xfrm>
            <a:off x="0" y="0"/>
            <a:ext cx="12192001"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4" name="Title 3"/>
          <p:cNvSpPr>
            <a:spLocks noGrp="1"/>
          </p:cNvSpPr>
          <p:nvPr>
            <p:ph type="ctrTitle"/>
          </p:nvPr>
        </p:nvSpPr>
        <p:spPr>
          <a:xfrm>
            <a:off x="1033272" y="954284"/>
            <a:ext cx="10513106" cy="2943432"/>
          </a:xfrm>
        </p:spPr>
        <p:txBody>
          <a:bodyPr>
            <a:normAutofit fontScale="90000"/>
          </a:bodyPr>
          <a:lstStyle/>
          <a:p>
            <a:pPr algn="l"/>
            <a:r>
              <a:rPr lang="en-US" sz="8000" dirty="0">
                <a:uFillTx/>
              </a:rPr>
              <a:t>The Business…….</a:t>
            </a:r>
            <a:br>
              <a:rPr lang="en-US" sz="8000" dirty="0">
                <a:uFillTx/>
              </a:rPr>
            </a:br>
            <a:r>
              <a:rPr lang="en-US" sz="8000" dirty="0">
                <a:uFillTx/>
              </a:rPr>
              <a:t>Educate North America on Money</a:t>
            </a:r>
          </a:p>
        </p:txBody>
      </p:sp>
      <p:sp>
        <p:nvSpPr>
          <p:cNvPr id="5" name="Subtitle 4"/>
          <p:cNvSpPr>
            <a:spLocks noGrp="1"/>
          </p:cNvSpPr>
          <p:nvPr>
            <p:ph type="subTitle" idx="1"/>
          </p:nvPr>
        </p:nvSpPr>
        <p:spPr>
          <a:xfrm>
            <a:off x="1033272" y="4262016"/>
            <a:ext cx="10513106" cy="2349096"/>
          </a:xfrm>
        </p:spPr>
        <p:txBody>
          <a:bodyPr anchor="t">
            <a:normAutofit/>
          </a:bodyPr>
          <a:lstStyle/>
          <a:p>
            <a:pPr algn="l"/>
            <a:r>
              <a:rPr lang="en-US" sz="3200" dirty="0">
                <a:uFillTx/>
              </a:rPr>
              <a:t>Friends do not standby and watch friends get taken advantage of financially.</a:t>
            </a:r>
          </a:p>
          <a:p>
            <a:pPr algn="l"/>
            <a:endParaRPr lang="en-US" sz="3200" dirty="0"/>
          </a:p>
          <a:p>
            <a:pPr algn="l"/>
            <a:r>
              <a:rPr lang="en-US" sz="3200" dirty="0">
                <a:uFillTx/>
              </a:rPr>
              <a:t>Friends help their friends set up a financial success plan.</a:t>
            </a:r>
          </a:p>
          <a:p>
            <a:pPr algn="l"/>
            <a:endParaRPr lang="en-US" sz="3200" dirty="0">
              <a:uFillTx/>
            </a:endParaRPr>
          </a:p>
        </p:txBody>
      </p:sp>
      <p:sp>
        <p:nvSpPr>
          <p:cNvPr id="12" name="Rectangle 11"/>
          <p:cNvSpPr>
            <a:spLocks noGrp="1" noRot="1" noChangeAspect="1" noMove="1" noResize="1" noEditPoints="1" noAdjustHandles="1" noChangeArrowheads="1" noChangeShapeType="1" noTextEdit="1"/>
          </p:cNvSpPr>
          <p:nvPr/>
        </p:nvSpPr>
        <p:spPr>
          <a:xfrm>
            <a:off x="-1" y="1"/>
            <a:ext cx="606972" cy="3233984"/>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grpSp>
        <p:nvGrpSpPr>
          <p:cNvPr id="14" name="Group 13"/>
          <p:cNvGrpSpPr>
            <a:grpSpLocks noGrp="1" noUngrp="1" noRot="1" noChangeAspect="1" noMove="1" noResize="1"/>
          </p:cNvGrpSpPr>
          <p:nvPr/>
        </p:nvGrpSpPr>
        <p:grpSpPr>
          <a:xfrm>
            <a:off x="1188720" y="73152"/>
            <a:ext cx="1178966" cy="232963"/>
            <a:chOff x="5422392" y="64008"/>
            <a:chExt cx="1178966" cy="232963"/>
          </a:xfrm>
        </p:grpSpPr>
        <p:sp>
          <p:nvSpPr>
            <p:cNvPr id="15" name="Rectangle 64"/>
            <p:cNvSpPr>
              <a:spLocks/>
            </p:cNvSpPr>
            <p:nvPr/>
          </p:nvSpPr>
          <p:spPr>
            <a:xfrm>
              <a:off x="592221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6" name="Rectangle 66"/>
            <p:cNvSpPr>
              <a:spLocks/>
            </p:cNvSpPr>
            <p:nvPr/>
          </p:nvSpPr>
          <p:spPr>
            <a:xfrm>
              <a:off x="592221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7" name="Rectangle 64"/>
            <p:cNvSpPr>
              <a:spLocks/>
            </p:cNvSpPr>
            <p:nvPr/>
          </p:nvSpPr>
          <p:spPr>
            <a:xfrm>
              <a:off x="5797258"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8" name="Rectangle 66"/>
            <p:cNvSpPr>
              <a:spLocks/>
            </p:cNvSpPr>
            <p:nvPr/>
          </p:nvSpPr>
          <p:spPr>
            <a:xfrm>
              <a:off x="5797258"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9" name="Rectangle 64"/>
            <p:cNvSpPr>
              <a:spLocks/>
            </p:cNvSpPr>
            <p:nvPr/>
          </p:nvSpPr>
          <p:spPr>
            <a:xfrm>
              <a:off x="5672303"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0" name="Rectangle 66"/>
            <p:cNvSpPr>
              <a:spLocks/>
            </p:cNvSpPr>
            <p:nvPr/>
          </p:nvSpPr>
          <p:spPr>
            <a:xfrm>
              <a:off x="5672303"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1" name="Rectangle 64"/>
            <p:cNvSpPr>
              <a:spLocks/>
            </p:cNvSpPr>
            <p:nvPr/>
          </p:nvSpPr>
          <p:spPr>
            <a:xfrm>
              <a:off x="5547347"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2" name="Rectangle 66"/>
            <p:cNvSpPr>
              <a:spLocks/>
            </p:cNvSpPr>
            <p:nvPr/>
          </p:nvSpPr>
          <p:spPr>
            <a:xfrm>
              <a:off x="5547347"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3" name="Rectangle 64"/>
            <p:cNvSpPr>
              <a:spLocks/>
            </p:cNvSpPr>
            <p:nvPr/>
          </p:nvSpPr>
          <p:spPr>
            <a:xfrm>
              <a:off x="5422392"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4" name="Rectangle 66"/>
            <p:cNvSpPr>
              <a:spLocks/>
            </p:cNvSpPr>
            <p:nvPr/>
          </p:nvSpPr>
          <p:spPr>
            <a:xfrm>
              <a:off x="5422392"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5" name="Rectangle 64"/>
            <p:cNvSpPr>
              <a:spLocks/>
            </p:cNvSpPr>
            <p:nvPr/>
          </p:nvSpPr>
          <p:spPr>
            <a:xfrm>
              <a:off x="654699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6" name="Rectangle 66"/>
            <p:cNvSpPr>
              <a:spLocks/>
            </p:cNvSpPr>
            <p:nvPr/>
          </p:nvSpPr>
          <p:spPr>
            <a:xfrm>
              <a:off x="654699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7" name="Rectangle 64"/>
            <p:cNvSpPr>
              <a:spLocks/>
            </p:cNvSpPr>
            <p:nvPr/>
          </p:nvSpPr>
          <p:spPr>
            <a:xfrm>
              <a:off x="6422035"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8" name="Rectangle 66"/>
            <p:cNvSpPr>
              <a:spLocks/>
            </p:cNvSpPr>
            <p:nvPr/>
          </p:nvSpPr>
          <p:spPr>
            <a:xfrm>
              <a:off x="6422035"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9" name="Rectangle 64"/>
            <p:cNvSpPr>
              <a:spLocks/>
            </p:cNvSpPr>
            <p:nvPr/>
          </p:nvSpPr>
          <p:spPr>
            <a:xfrm>
              <a:off x="6297080"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0" name="Rectangle 66"/>
            <p:cNvSpPr>
              <a:spLocks/>
            </p:cNvSpPr>
            <p:nvPr/>
          </p:nvSpPr>
          <p:spPr>
            <a:xfrm>
              <a:off x="6297080"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1" name="Rectangle 64"/>
            <p:cNvSpPr>
              <a:spLocks/>
            </p:cNvSpPr>
            <p:nvPr/>
          </p:nvSpPr>
          <p:spPr>
            <a:xfrm>
              <a:off x="6172124"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2" name="Rectangle 66"/>
            <p:cNvSpPr>
              <a:spLocks/>
            </p:cNvSpPr>
            <p:nvPr/>
          </p:nvSpPr>
          <p:spPr>
            <a:xfrm>
              <a:off x="6172124"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3" name="Rectangle 64"/>
            <p:cNvSpPr>
              <a:spLocks/>
            </p:cNvSpPr>
            <p:nvPr/>
          </p:nvSpPr>
          <p:spPr>
            <a:xfrm>
              <a:off x="6047169" y="6400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4" name="Rectangle 66"/>
            <p:cNvSpPr>
              <a:spLocks/>
            </p:cNvSpPr>
            <p:nvPr/>
          </p:nvSpPr>
          <p:spPr>
            <a:xfrm>
              <a:off x="6047169" y="237744"/>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grpSp>
      <p:sp>
        <p:nvSpPr>
          <p:cNvPr id="36" name="Rectangle 35"/>
          <p:cNvSpPr>
            <a:spLocks noGrp="1" noRot="1" noChangeAspect="1" noMove="1" noResize="1" noEditPoints="1" noAdjustHandles="1" noChangeArrowheads="1" noChangeShapeType="1" noTextEdit="1"/>
          </p:cNvSpPr>
          <p:nvPr/>
        </p:nvSpPr>
        <p:spPr>
          <a:xfrm>
            <a:off x="-1" y="3233984"/>
            <a:ext cx="606972" cy="362401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p98"/>
          <p:cNvSpPr txBox="1">
            <a:spLocks noGrp="1"/>
          </p:cNvSpPr>
          <p:nvPr>
            <p:ph type="body" idx="1"/>
          </p:nvPr>
        </p:nvSpPr>
        <p:spPr>
          <a:xfrm>
            <a:off x="584255" y="1338211"/>
            <a:ext cx="5571936" cy="1881716"/>
          </a:xfrm>
          <a:prstGeom prst="rect">
            <a:avLst/>
          </a:prstGeom>
          <a:noFill/>
          <a:ln>
            <a:noFill/>
          </a:ln>
        </p:spPr>
        <p:txBody>
          <a:bodyPr spcFirstLastPara="1" wrap="square" lIns="121900" tIns="60933" rIns="121900" bIns="60933" anchor="t" anchorCtr="0">
            <a:noAutofit/>
          </a:bodyPr>
          <a:lstStyle/>
          <a:p>
            <a:pPr marL="0" indent="6351">
              <a:lnSpc>
                <a:spcPct val="95000"/>
              </a:lnSpc>
              <a:spcBef>
                <a:spcPts val="0"/>
              </a:spcBef>
              <a:buClr>
                <a:srgbClr val="E4021E"/>
              </a:buClr>
              <a:buSzPts val="3200"/>
              <a:buNone/>
            </a:pPr>
            <a:r>
              <a:rPr lang="en" b="1">
                <a:solidFill>
                  <a:srgbClr val="E4021E"/>
                </a:solidFill>
                <a:uFillTx/>
              </a:rPr>
              <a:t>The Problem:</a:t>
            </a:r>
            <a:endParaRPr>
              <a:uFillTx/>
            </a:endParaRPr>
          </a:p>
          <a:p>
            <a:pPr marL="0" indent="6351">
              <a:lnSpc>
                <a:spcPct val="95000"/>
              </a:lnSpc>
              <a:spcBef>
                <a:spcPts val="380"/>
              </a:spcBef>
              <a:buSzPts val="1425"/>
              <a:buNone/>
            </a:pPr>
            <a:r>
              <a:rPr lang="en" sz="1900">
                <a:uFillTx/>
              </a:rPr>
              <a:t>Traditional financial institutions sell you products. They don’t provide you with a total solution.</a:t>
            </a:r>
            <a:endParaRPr sz="1900" b="1">
              <a:uFillTx/>
            </a:endParaRPr>
          </a:p>
        </p:txBody>
      </p:sp>
      <p:sp>
        <p:nvSpPr>
          <p:cNvPr id="688" name="Google Shape;688;p98"/>
          <p:cNvSpPr>
            <a:spLocks/>
          </p:cNvSpPr>
          <p:nvPr/>
        </p:nvSpPr>
        <p:spPr>
          <a:xfrm>
            <a:off x="6228783" y="1338211"/>
            <a:ext cx="5427944" cy="1881716"/>
          </a:xfrm>
          <a:prstGeom prst="rect">
            <a:avLst/>
          </a:prstGeom>
          <a:noFill/>
          <a:ln>
            <a:noFill/>
          </a:ln>
        </p:spPr>
        <p:txBody>
          <a:bodyPr spcFirstLastPara="1" wrap="square" lIns="121867" tIns="60933" rIns="121867" bIns="60933" anchor="t" anchorCtr="0">
            <a:noAutofit/>
          </a:bodyPr>
          <a:lstStyle/>
          <a:p>
            <a:pPr indent="6351" defTabSz="1219170" hangingPunct="1">
              <a:lnSpc>
                <a:spcPct val="85000"/>
              </a:lnSpc>
              <a:buClr>
                <a:srgbClr val="E4021E"/>
              </a:buClr>
              <a:buSzPts val="2400"/>
            </a:pPr>
            <a:r>
              <a:rPr lang="en" sz="3200" b="1">
                <a:solidFill>
                  <a:srgbClr val="E4021E"/>
                </a:solidFill>
                <a:uFillTx/>
                <a:latin typeface="Helvetica Neue"/>
                <a:ea typeface="Helvetica Neue"/>
                <a:cs typeface="Helvetica Neue"/>
                <a:sym typeface="Helvetica Neue"/>
              </a:rPr>
              <a:t>The Solution:</a:t>
            </a:r>
            <a:endParaRPr sz="1867">
              <a:uFillTx/>
              <a:latin typeface="Arial"/>
              <a:cs typeface="Arial"/>
              <a:sym typeface="Arial"/>
            </a:endParaRPr>
          </a:p>
          <a:p>
            <a:pPr indent="6351" defTabSz="1219170" hangingPunct="1">
              <a:lnSpc>
                <a:spcPct val="85000"/>
              </a:lnSpc>
              <a:spcBef>
                <a:spcPts val="800"/>
              </a:spcBef>
              <a:buClr>
                <a:srgbClr val="000000"/>
              </a:buClr>
              <a:buSzPts val="1425"/>
            </a:pPr>
            <a:r>
              <a:rPr lang="en" sz="1900" b="1">
                <a:uFillTx/>
                <a:latin typeface="Helvetica Neue"/>
                <a:ea typeface="Helvetica Neue"/>
                <a:cs typeface="Helvetica Neue"/>
                <a:sym typeface="Helvetica Neue"/>
              </a:rPr>
              <a:t>A Financial Needs Analysis.</a:t>
            </a:r>
            <a:r>
              <a:rPr lang="en" sz="1900">
                <a:uFillTx/>
                <a:latin typeface="Helvetica Neue"/>
                <a:ea typeface="Helvetica Neue"/>
                <a:cs typeface="Helvetica Neue"/>
                <a:sym typeface="Helvetica Neue"/>
              </a:rPr>
              <a:t> A customized, confidential and complimentary program that helps you achieve your goals and dreams.</a:t>
            </a:r>
            <a:endParaRPr sz="1867">
              <a:uFillTx/>
              <a:latin typeface="Arial"/>
              <a:cs typeface="Arial"/>
              <a:sym typeface="Arial"/>
            </a:endParaRPr>
          </a:p>
        </p:txBody>
      </p:sp>
      <p:sp>
        <p:nvSpPr>
          <p:cNvPr id="689" name="Google Shape;689;p98"/>
          <p:cNvSpPr txBox="1">
            <a:spLocks/>
          </p:cNvSpPr>
          <p:nvPr/>
        </p:nvSpPr>
        <p:spPr>
          <a:xfrm>
            <a:off x="958844" y="442422"/>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700"/>
            </a:pPr>
            <a:r>
              <a:rPr lang="en" sz="3600">
                <a:solidFill>
                  <a:srgbClr val="4F81BD"/>
                </a:solidFill>
                <a:uFillTx/>
                <a:latin typeface="Helvetica Neue"/>
                <a:ea typeface="Helvetica Neue"/>
                <a:cs typeface="Helvetica Neue"/>
                <a:sym typeface="Helvetica Neue"/>
              </a:rPr>
              <a:t>We Provide Financial Education</a:t>
            </a:r>
            <a:endParaRPr sz="3600">
              <a:solidFill>
                <a:srgbClr val="4F81BD"/>
              </a:solidFill>
              <a:uFillTx/>
              <a:latin typeface="Helvetica Neue"/>
              <a:ea typeface="Helvetica Neue"/>
              <a:cs typeface="Helvetica Neue"/>
              <a:sym typeface="Helvetica Neue"/>
            </a:endParaRPr>
          </a:p>
        </p:txBody>
      </p:sp>
      <p:cxnSp>
        <p:nvCxnSpPr>
          <p:cNvPr id="690" name="Google Shape;690;p98"/>
          <p:cNvCxnSpPr/>
          <p:nvPr/>
        </p:nvCxnSpPr>
        <p:spPr>
          <a:xfrm>
            <a:off x="996435" y="1239892"/>
            <a:ext cx="10199132" cy="0"/>
          </a:xfrm>
          <a:prstGeom prst="straightConnector1">
            <a:avLst/>
          </a:prstGeom>
          <a:noFill/>
          <a:ln w="9525" cap="flat" cmpd="sng">
            <a:solidFill>
              <a:srgbClr val="34526F"/>
            </a:solidFill>
            <a:prstDash val="solid"/>
            <a:round/>
            <a:headEnd type="none" w="sm" len="sm"/>
            <a:tailEnd type="none" w="sm" len="sm"/>
          </a:ln>
        </p:spPr>
      </p:cxnSp>
      <p:sp>
        <p:nvSpPr>
          <p:cNvPr id="691" name="Google Shape;691;p98"/>
          <p:cNvSpPr txBox="1">
            <a:spLocks noGrp="1"/>
          </p:cNvSpPr>
          <p:nvPr>
            <p:ph type="sldNum" idx="4294967295"/>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uFillTx/>
              </a:rPr>
              <a:pPr defTabSz="1219170" hangingPunct="1">
                <a:buClr>
                  <a:srgbClr val="A5A5A5"/>
                </a:buClr>
                <a:buSzPts val="1000"/>
              </a:pPr>
              <a:t>23</a:t>
            </a:fld>
            <a:endParaRPr>
              <a:uFillTx/>
            </a:endParaRPr>
          </a:p>
        </p:txBody>
      </p:sp>
      <p:pic>
        <p:nvPicPr>
          <p:cNvPr id="692" name="Google Shape;692;p98" descr="PlanToFail_Wheel.eps"/>
          <p:cNvPicPr preferRelativeResize="0"/>
          <p:nvPr/>
        </p:nvPicPr>
        <p:blipFill rotWithShape="1">
          <a:blip r:embed="rId3"/>
          <a:srcRect/>
          <a:stretch/>
        </p:blipFill>
        <p:spPr>
          <a:xfrm>
            <a:off x="1209496" y="2535749"/>
            <a:ext cx="4212205" cy="4212203"/>
          </a:xfrm>
          <a:prstGeom prst="rect">
            <a:avLst/>
          </a:prstGeom>
          <a:noFill/>
          <a:ln>
            <a:noFill/>
          </a:ln>
        </p:spPr>
      </p:pic>
      <p:cxnSp>
        <p:nvCxnSpPr>
          <p:cNvPr id="693" name="Google Shape;693;p98"/>
          <p:cNvCxnSpPr/>
          <p:nvPr/>
        </p:nvCxnSpPr>
        <p:spPr>
          <a:xfrm>
            <a:off x="5982640" y="1461101"/>
            <a:ext cx="0" cy="4912779"/>
          </a:xfrm>
          <a:prstGeom prst="straightConnector1">
            <a:avLst/>
          </a:prstGeom>
          <a:noFill/>
          <a:ln w="9525" cap="flat" cmpd="sng">
            <a:solidFill>
              <a:srgbClr val="BFBFBF"/>
            </a:solidFill>
            <a:prstDash val="solid"/>
            <a:round/>
            <a:headEnd type="none" w="sm" len="sm"/>
            <a:tailEnd type="none" w="sm" len="sm"/>
          </a:ln>
        </p:spPr>
      </p:cxnSp>
      <p:grpSp>
        <p:nvGrpSpPr>
          <p:cNvPr id="694" name="Google Shape;694;p98"/>
          <p:cNvGrpSpPr/>
          <p:nvPr/>
        </p:nvGrpSpPr>
        <p:grpSpPr>
          <a:xfrm>
            <a:off x="6105875" y="2895928"/>
            <a:ext cx="5345823" cy="2768397"/>
            <a:chOff x="4738285" y="2222179"/>
            <a:chExt cx="3626517" cy="1878037"/>
          </a:xfrm>
        </p:grpSpPr>
        <p:pic>
          <p:nvPicPr>
            <p:cNvPr id="695" name="Google Shape;695;p98" descr="fna_Paper.png"/>
            <p:cNvPicPr preferRelativeResize="0"/>
            <p:nvPr/>
          </p:nvPicPr>
          <p:blipFill rotWithShape="1">
            <a:blip r:embed="rId4"/>
            <a:srcRect/>
            <a:stretch/>
          </p:blipFill>
          <p:spPr>
            <a:xfrm>
              <a:off x="4738285" y="2222179"/>
              <a:ext cx="2727184" cy="1802714"/>
            </a:xfrm>
            <a:prstGeom prst="rect">
              <a:avLst/>
            </a:prstGeom>
            <a:noFill/>
            <a:ln>
              <a:noFill/>
            </a:ln>
            <a:effectLst>
              <a:outerShdw blurRad="63500" sx="102000" sy="102000" algn="ctr" rotWithShape="0">
                <a:srgbClr val="000000">
                  <a:alpha val="40000"/>
                </a:srgbClr>
              </a:outerShdw>
            </a:effectLst>
          </p:spPr>
        </p:pic>
        <p:pic>
          <p:nvPicPr>
            <p:cNvPr id="696" name="Google Shape;696;p98" descr="mobile fna.png"/>
            <p:cNvPicPr preferRelativeResize="0"/>
            <p:nvPr/>
          </p:nvPicPr>
          <p:blipFill rotWithShape="1">
            <a:blip r:embed="rId5"/>
            <a:srcRect/>
            <a:stretch/>
          </p:blipFill>
          <p:spPr>
            <a:xfrm>
              <a:off x="6449144" y="2239818"/>
              <a:ext cx="1915658" cy="1860398"/>
            </a:xfrm>
            <a:prstGeom prst="rect">
              <a:avLst/>
            </a:prstGeom>
            <a:noFill/>
            <a:ln>
              <a:noFill/>
            </a:ln>
          </p:spPr>
        </p:pic>
      </p:grpSp>
      <p:grpSp>
        <p:nvGrpSpPr>
          <p:cNvPr id="697" name="Google Shape;697;p98"/>
          <p:cNvGrpSpPr/>
          <p:nvPr/>
        </p:nvGrpSpPr>
        <p:grpSpPr>
          <a:xfrm>
            <a:off x="6213347" y="5310155"/>
            <a:ext cx="5443383" cy="1020772"/>
            <a:chOff x="4619036" y="3982616"/>
            <a:chExt cx="4082537" cy="765579"/>
          </a:xfrm>
        </p:grpSpPr>
        <p:sp>
          <p:nvSpPr>
            <p:cNvPr id="698" name="Google Shape;698;p98"/>
            <p:cNvSpPr>
              <a:spLocks/>
            </p:cNvSpPr>
            <p:nvPr/>
          </p:nvSpPr>
          <p:spPr>
            <a:xfrm>
              <a:off x="4619036" y="3982616"/>
              <a:ext cx="4082537" cy="765579"/>
            </a:xfrm>
            <a:prstGeom prst="roundRect">
              <a:avLst>
                <a:gd name="adj" fmla="val 16667"/>
              </a:avLst>
            </a:prstGeom>
            <a:solidFill>
              <a:srgbClr val="E4021D"/>
            </a:solidFill>
            <a:ln>
              <a:noFill/>
            </a:ln>
          </p:spPr>
          <p:txBody>
            <a:bodyPr spcFirstLastPara="1" wrap="square" lIns="121900" tIns="60933" rIns="121900" bIns="60933" anchor="ctr" anchorCtr="0">
              <a:noAutofit/>
            </a:bodyPr>
            <a:lstStyle/>
            <a:p>
              <a:pPr algn="ctr" defTabSz="1219170" hangingPunct="1">
                <a:buClr>
                  <a:srgbClr val="FFFFFF"/>
                </a:buClr>
                <a:buSzPts val="1350"/>
              </a:pPr>
              <a:endParaRPr>
                <a:solidFill>
                  <a:srgbClr val="FFFFFF"/>
                </a:solidFill>
                <a:uFillTx/>
                <a:latin typeface="Calibri"/>
                <a:ea typeface="Calibri"/>
                <a:cs typeface="Calibri"/>
                <a:sym typeface="Calibri"/>
              </a:endParaRPr>
            </a:p>
          </p:txBody>
        </p:sp>
        <p:sp>
          <p:nvSpPr>
            <p:cNvPr id="699" name="Google Shape;699;p98"/>
            <p:cNvSpPr>
              <a:spLocks/>
            </p:cNvSpPr>
            <p:nvPr/>
          </p:nvSpPr>
          <p:spPr>
            <a:xfrm>
              <a:off x="4736447" y="4092654"/>
              <a:ext cx="3871056" cy="449097"/>
            </a:xfrm>
            <a:prstGeom prst="rect">
              <a:avLst/>
            </a:prstGeom>
            <a:noFill/>
            <a:ln>
              <a:noFill/>
            </a:ln>
          </p:spPr>
          <p:txBody>
            <a:bodyPr spcFirstLastPara="1" wrap="square" lIns="121900" tIns="60933" rIns="121900" bIns="60933" anchor="t" anchorCtr="0">
              <a:noAutofit/>
            </a:bodyPr>
            <a:lstStyle/>
            <a:p>
              <a:pPr indent="6351" defTabSz="1219170" hangingPunct="1">
                <a:lnSpc>
                  <a:spcPct val="85000"/>
                </a:lnSpc>
                <a:buClr>
                  <a:srgbClr val="FFFFFF"/>
                </a:buClr>
                <a:buSzPts val="1350"/>
              </a:pPr>
              <a:r>
                <a:rPr lang="en" b="1">
                  <a:solidFill>
                    <a:srgbClr val="FFFFFF"/>
                  </a:solidFill>
                  <a:uFillTx/>
                  <a:latin typeface="Helvetica Neue"/>
                  <a:ea typeface="Helvetica Neue"/>
                  <a:cs typeface="Helvetica Neue"/>
                  <a:sym typeface="Helvetica Neue"/>
                </a:rPr>
                <a:t>A Financial GPS: It helps you find answers to important questions.</a:t>
              </a:r>
              <a:endParaRPr sz="1867">
                <a:uFillTx/>
                <a:latin typeface="Arial"/>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89"/>
                                        </p:tgtEl>
                                        <p:attrNameLst>
                                          <p:attrName>style.visibility</p:attrName>
                                        </p:attrNameLst>
                                      </p:cBhvr>
                                      <p:to>
                                        <p:strVal val="visible"/>
                                      </p:to>
                                    </p:set>
                                    <p:animEffect transition="in" filter="fade">
                                      <p:cBhvr>
                                        <p:cTn id="7" dur="400"/>
                                        <p:tgtEl>
                                          <p:spTgt spid="689"/>
                                        </p:tgtEl>
                                      </p:cBhvr>
                                    </p:animEffect>
                                  </p:childTnLst>
                                </p:cTn>
                              </p:par>
                              <p:par>
                                <p:cTn id="8" presetID="10" presetClass="entr" presetSubtype="0" fill="hold" nodeType="withEffect">
                                  <p:stCondLst>
                                    <p:cond delay="0"/>
                                  </p:stCondLst>
                                  <p:childTnLst>
                                    <p:set>
                                      <p:cBhvr>
                                        <p:cTn id="9" dur="1" fill="hold">
                                          <p:stCondLst>
                                            <p:cond delay="0"/>
                                          </p:stCondLst>
                                        </p:cTn>
                                        <p:tgtEl>
                                          <p:spTgt spid="690"/>
                                        </p:tgtEl>
                                        <p:attrNameLst>
                                          <p:attrName>style.visibility</p:attrName>
                                        </p:attrNameLst>
                                      </p:cBhvr>
                                      <p:to>
                                        <p:strVal val="visible"/>
                                      </p:to>
                                    </p:set>
                                    <p:animEffect transition="in" filter="fade">
                                      <p:cBhvr>
                                        <p:cTn id="10" dur="700"/>
                                        <p:tgtEl>
                                          <p:spTgt spid="690"/>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687">
                                            <p:txEl>
                                              <p:pRg st="0" end="0"/>
                                            </p:txEl>
                                          </p:spTgt>
                                        </p:tgtEl>
                                        <p:attrNameLst>
                                          <p:attrName>style.visibility</p:attrName>
                                        </p:attrNameLst>
                                      </p:cBhvr>
                                      <p:to>
                                        <p:strVal val="visible"/>
                                      </p:to>
                                    </p:set>
                                    <p:animEffect transition="in" filter="fade">
                                      <p:cBhvr>
                                        <p:cTn id="14" dur="300"/>
                                        <p:tgtEl>
                                          <p:spTgt spid="687">
                                            <p:txEl>
                                              <p:pRg st="0" end="0"/>
                                            </p:txEl>
                                          </p:spTgt>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687">
                                            <p:txEl>
                                              <p:pRg st="1" end="1"/>
                                            </p:txEl>
                                          </p:spTgt>
                                        </p:tgtEl>
                                        <p:attrNameLst>
                                          <p:attrName>style.visibility</p:attrName>
                                        </p:attrNameLst>
                                      </p:cBhvr>
                                      <p:to>
                                        <p:strVal val="visible"/>
                                      </p:to>
                                    </p:set>
                                    <p:animEffect transition="in" filter="fade">
                                      <p:cBhvr>
                                        <p:cTn id="18" dur="300"/>
                                        <p:tgtEl>
                                          <p:spTgt spid="687">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692"/>
                                        </p:tgtEl>
                                        <p:attrNameLst>
                                          <p:attrName>style.visibility</p:attrName>
                                        </p:attrNameLst>
                                      </p:cBhvr>
                                      <p:to>
                                        <p:strVal val="visible"/>
                                      </p:to>
                                    </p:set>
                                    <p:animEffect transition="in" filter="fade">
                                      <p:cBhvr>
                                        <p:cTn id="23" dur="500"/>
                                        <p:tgtEl>
                                          <p:spTgt spid="692"/>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693"/>
                                        </p:tgtEl>
                                        <p:attrNameLst>
                                          <p:attrName>style.visibility</p:attrName>
                                        </p:attrNameLst>
                                      </p:cBhvr>
                                      <p:to>
                                        <p:strVal val="visible"/>
                                      </p:to>
                                    </p:set>
                                    <p:animEffect transition="in" filter="fade">
                                      <p:cBhvr>
                                        <p:cTn id="28" dur="300"/>
                                        <p:tgtEl>
                                          <p:spTgt spid="693"/>
                                        </p:tgtEl>
                                      </p:cBhvr>
                                    </p:animEffect>
                                  </p:childTnLst>
                                </p:cTn>
                              </p:par>
                              <p:par>
                                <p:cTn id="29" presetID="10" presetClass="entr" presetSubtype="0" fill="hold" nodeType="withEffect">
                                  <p:stCondLst>
                                    <p:cond delay="0"/>
                                  </p:stCondLst>
                                  <p:childTnLst>
                                    <p:set>
                                      <p:cBhvr>
                                        <p:cTn id="30" dur="1" fill="hold">
                                          <p:stCondLst>
                                            <p:cond delay="0"/>
                                          </p:stCondLst>
                                        </p:cTn>
                                        <p:tgtEl>
                                          <p:spTgt spid="688"/>
                                        </p:tgtEl>
                                        <p:attrNameLst>
                                          <p:attrName>style.visibility</p:attrName>
                                        </p:attrNameLst>
                                      </p:cBhvr>
                                      <p:to>
                                        <p:strVal val="visible"/>
                                      </p:to>
                                    </p:set>
                                    <p:animEffect transition="in" filter="fade">
                                      <p:cBhvr>
                                        <p:cTn id="31" dur="300"/>
                                        <p:tgtEl>
                                          <p:spTgt spid="68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94"/>
                                        </p:tgtEl>
                                        <p:attrNameLst>
                                          <p:attrName>style.visibility</p:attrName>
                                        </p:attrNameLst>
                                      </p:cBhvr>
                                      <p:to>
                                        <p:strVal val="visible"/>
                                      </p:to>
                                    </p:set>
                                    <p:animEffect transition="in" filter="fade">
                                      <p:cBhvr>
                                        <p:cTn id="36" dur="300"/>
                                        <p:tgtEl>
                                          <p:spTgt spid="694"/>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697"/>
                                        </p:tgtEl>
                                        <p:attrNameLst>
                                          <p:attrName>style.visibility</p:attrName>
                                        </p:attrNameLst>
                                      </p:cBhvr>
                                      <p:to>
                                        <p:strVal val="visible"/>
                                      </p:to>
                                    </p:set>
                                    <p:animEffect transition="in" filter="fade">
                                      <p:cBhvr>
                                        <p:cTn id="41" dur="300"/>
                                        <p:tgtEl>
                                          <p:spTgt spid="6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03"/>
        <p:cNvGrpSpPr/>
        <p:nvPr/>
      </p:nvGrpSpPr>
      <p:grpSpPr>
        <a:xfrm>
          <a:off x="0" y="0"/>
          <a:ext cx="0" cy="0"/>
          <a:chOff x="0" y="0"/>
          <a:chExt cx="0" cy="0"/>
        </a:xfrm>
      </p:grpSpPr>
      <p:cxnSp>
        <p:nvCxnSpPr>
          <p:cNvPr id="704" name="Google Shape;704;p99"/>
          <p:cNvCxnSpPr/>
          <p:nvPr/>
        </p:nvCxnSpPr>
        <p:spPr>
          <a:xfrm>
            <a:off x="996435" y="1239892"/>
            <a:ext cx="10199132" cy="0"/>
          </a:xfrm>
          <a:prstGeom prst="straightConnector1">
            <a:avLst/>
          </a:prstGeom>
          <a:noFill/>
          <a:ln w="9525" cap="flat" cmpd="sng">
            <a:solidFill>
              <a:srgbClr val="34526F"/>
            </a:solidFill>
            <a:prstDash val="solid"/>
            <a:round/>
            <a:headEnd type="none" w="sm" len="sm"/>
            <a:tailEnd type="none" w="sm" len="sm"/>
          </a:ln>
        </p:spPr>
      </p:cxnSp>
      <p:sp>
        <p:nvSpPr>
          <p:cNvPr id="705" name="Google Shape;705;p99"/>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uFillTx/>
              </a:rPr>
              <a:pPr defTabSz="1219170" hangingPunct="1">
                <a:buClr>
                  <a:srgbClr val="A5A5A5"/>
                </a:buClr>
                <a:buSzPts val="1000"/>
              </a:pPr>
              <a:t>24</a:t>
            </a:fld>
            <a:endParaRPr>
              <a:uFillTx/>
            </a:endParaRPr>
          </a:p>
        </p:txBody>
      </p:sp>
      <p:sp>
        <p:nvSpPr>
          <p:cNvPr id="706" name="Google Shape;706;p99"/>
          <p:cNvSpPr txBox="1">
            <a:spLocks/>
          </p:cNvSpPr>
          <p:nvPr/>
        </p:nvSpPr>
        <p:spPr>
          <a:xfrm>
            <a:off x="948268" y="1549614"/>
            <a:ext cx="7323845" cy="985812"/>
          </a:xfrm>
          <a:prstGeom prst="rect">
            <a:avLst/>
          </a:prstGeom>
          <a:noFill/>
          <a:ln>
            <a:noFill/>
          </a:ln>
        </p:spPr>
        <p:txBody>
          <a:bodyPr spcFirstLastPara="1" wrap="square" lIns="121900" tIns="60933" rIns="121900" bIns="60933" anchor="t" anchorCtr="0">
            <a:noAutofit/>
          </a:bodyPr>
          <a:lstStyle/>
          <a:p>
            <a:pPr defTabSz="1219170" hangingPunct="1">
              <a:lnSpc>
                <a:spcPct val="85000"/>
              </a:lnSpc>
              <a:buClr>
                <a:srgbClr val="003399"/>
              </a:buClr>
              <a:buSzPts val="1600"/>
            </a:pPr>
            <a:r>
              <a:rPr lang="en" sz="2133">
                <a:uFillTx/>
                <a:latin typeface="Helvetica Neue"/>
                <a:ea typeface="Helvetica Neue"/>
                <a:cs typeface="Helvetica Neue"/>
                <a:sym typeface="Helvetica Neue"/>
              </a:rPr>
              <a:t>Your </a:t>
            </a:r>
            <a:r>
              <a:rPr lang="en" sz="2133" b="1">
                <a:solidFill>
                  <a:srgbClr val="E4021D"/>
                </a:solidFill>
                <a:uFillTx/>
                <a:latin typeface="Helvetica Neue"/>
                <a:ea typeface="Helvetica Neue"/>
                <a:cs typeface="Helvetica Neue"/>
                <a:sym typeface="Helvetica Neue"/>
              </a:rPr>
              <a:t>FIN</a:t>
            </a:r>
            <a:r>
              <a:rPr lang="en" sz="2133">
                <a:solidFill>
                  <a:srgbClr val="E4021D"/>
                </a:solidFill>
                <a:uFillTx/>
                <a:latin typeface="Helvetica Neue"/>
                <a:ea typeface="Helvetica Neue"/>
                <a:cs typeface="Helvetica Neue"/>
                <a:sym typeface="Helvetica Neue"/>
              </a:rPr>
              <a:t> </a:t>
            </a:r>
            <a:r>
              <a:rPr lang="en" sz="2133">
                <a:uFillTx/>
                <a:latin typeface="Helvetica Neue"/>
                <a:ea typeface="Helvetica Neue"/>
                <a:cs typeface="Helvetica Neue"/>
                <a:sym typeface="Helvetica Neue"/>
              </a:rPr>
              <a:t>is the amount of money you’ll need to accumulate, so that someday you can live off that money for the rest of your life and never have to go back to work.</a:t>
            </a:r>
            <a:endParaRPr sz="1867">
              <a:uFillTx/>
              <a:latin typeface="Arial"/>
              <a:cs typeface="Arial"/>
              <a:sym typeface="Arial"/>
            </a:endParaRPr>
          </a:p>
        </p:txBody>
      </p:sp>
      <p:pic>
        <p:nvPicPr>
          <p:cNvPr id="707" name="Google Shape;707;p99"/>
          <p:cNvPicPr preferRelativeResize="0"/>
          <p:nvPr/>
        </p:nvPicPr>
        <p:blipFill rotWithShape="1">
          <a:blip r:embed="rId3"/>
          <a:srcRect/>
          <a:stretch/>
        </p:blipFill>
        <p:spPr>
          <a:xfrm rot="517338">
            <a:off x="8428853" y="1564859"/>
            <a:ext cx="2571960" cy="3328117"/>
          </a:xfrm>
          <a:prstGeom prst="rect">
            <a:avLst/>
          </a:prstGeom>
          <a:noFill/>
          <a:ln w="9525" cap="flat" cmpd="sng">
            <a:solidFill>
              <a:srgbClr val="BFBFBF"/>
            </a:solidFill>
            <a:prstDash val="solid"/>
            <a:miter lim="800000"/>
            <a:headEnd type="none" w="sm" len="sm"/>
            <a:tailEnd type="none" w="sm" len="sm"/>
          </a:ln>
          <a:effectLst>
            <a:outerShdw blurRad="50800" dist="38100" dir="8100000" algn="tr" rotWithShape="0">
              <a:srgbClr val="000000">
                <a:alpha val="40000"/>
              </a:srgbClr>
            </a:outerShdw>
          </a:effectLst>
        </p:spPr>
      </p:pic>
      <p:sp>
        <p:nvSpPr>
          <p:cNvPr id="708" name="Google Shape;708;p99"/>
          <p:cNvSpPr txBox="1">
            <a:spLocks/>
          </p:cNvSpPr>
          <p:nvPr/>
        </p:nvSpPr>
        <p:spPr>
          <a:xfrm>
            <a:off x="959821" y="6209748"/>
            <a:ext cx="10249112" cy="646331"/>
          </a:xfrm>
          <a:prstGeom prst="rect">
            <a:avLst/>
          </a:prstGeom>
          <a:noFill/>
          <a:ln>
            <a:noFill/>
          </a:ln>
        </p:spPr>
        <p:txBody>
          <a:bodyPr spcFirstLastPara="1" wrap="square" lIns="121900" tIns="60933" rIns="121900" bIns="60933" anchor="t" anchorCtr="0">
            <a:noAutofit/>
          </a:bodyPr>
          <a:lstStyle/>
          <a:p>
            <a:pPr defTabSz="1219170" hangingPunct="1">
              <a:lnSpc>
                <a:spcPct val="85000"/>
              </a:lnSpc>
              <a:buClr>
                <a:srgbClr val="003399"/>
              </a:buClr>
              <a:buSzPts val="1000"/>
            </a:pPr>
            <a:r>
              <a:rPr lang="en" sz="1333">
                <a:solidFill>
                  <a:srgbClr val="595959"/>
                </a:solidFill>
                <a:uFillTx/>
                <a:latin typeface="Arial Narrow"/>
                <a:ea typeface="Arial Narrow"/>
                <a:cs typeface="Arial Narrow"/>
                <a:sym typeface="Arial Narrow"/>
              </a:rPr>
              <a:t>This hypothetical example assumes 20 years of retirement income needed, at a 6% post-retirement rate of return and 3% inflation. Hypothetical investment rates assume a nominal 9% rate of return, compounded monthly, and are not indicative of any specific investment. Any actual investment may be subject to taxes and fees, which would lower performance. This example shows a constant rate of return, unlike actual investments which may fluctuate in value. </a:t>
            </a:r>
            <a:endParaRPr sz="1867">
              <a:uFillTx/>
              <a:latin typeface="Arial"/>
              <a:cs typeface="Arial"/>
              <a:sym typeface="Arial"/>
            </a:endParaRPr>
          </a:p>
        </p:txBody>
      </p:sp>
      <p:sp>
        <p:nvSpPr>
          <p:cNvPr id="709" name="Google Shape;709;p99"/>
          <p:cNvSpPr>
            <a:spLocks/>
          </p:cNvSpPr>
          <p:nvPr/>
        </p:nvSpPr>
        <p:spPr>
          <a:xfrm rot="-5400000">
            <a:off x="9627484" y="3989928"/>
            <a:ext cx="463541" cy="359833"/>
          </a:xfrm>
          <a:prstGeom prst="rightArrow">
            <a:avLst>
              <a:gd name="adj1" fmla="val 50000"/>
              <a:gd name="adj2" fmla="val 50000"/>
            </a:avLst>
          </a:prstGeom>
          <a:solidFill>
            <a:srgbClr val="E4021D"/>
          </a:solidFill>
          <a:ln>
            <a:noFill/>
          </a:ln>
        </p:spPr>
        <p:txBody>
          <a:bodyPr spcFirstLastPara="1" wrap="square" lIns="121900" tIns="60933" rIns="121900" bIns="60933" anchor="ctr" anchorCtr="0">
            <a:noAutofit/>
          </a:bodyPr>
          <a:lstStyle/>
          <a:p>
            <a:pPr algn="ctr" defTabSz="1219170" hangingPunct="1">
              <a:lnSpc>
                <a:spcPct val="85000"/>
              </a:lnSpc>
              <a:buClr>
                <a:srgbClr val="FFFFFF"/>
              </a:buClr>
              <a:buSzPts val="2400"/>
            </a:pPr>
            <a:endParaRPr sz="3200">
              <a:solidFill>
                <a:srgbClr val="CC0000"/>
              </a:solidFill>
              <a:uFillTx/>
              <a:latin typeface="Helvetica Neue"/>
              <a:ea typeface="Helvetica Neue"/>
              <a:cs typeface="Helvetica Neue"/>
              <a:sym typeface="Helvetica Neue"/>
            </a:endParaRPr>
          </a:p>
        </p:txBody>
      </p:sp>
      <p:sp>
        <p:nvSpPr>
          <p:cNvPr id="710" name="Google Shape;710;p99"/>
          <p:cNvSpPr txBox="1">
            <a:spLocks/>
          </p:cNvSpPr>
          <p:nvPr/>
        </p:nvSpPr>
        <p:spPr>
          <a:xfrm>
            <a:off x="-192217" y="5252509"/>
            <a:ext cx="12192000" cy="443456"/>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0000"/>
              </a:buClr>
              <a:buSzPts val="1800"/>
            </a:pPr>
            <a:r>
              <a:rPr lang="en" sz="2400" b="1">
                <a:uFillTx/>
                <a:latin typeface="Helvetica Neue"/>
                <a:ea typeface="Helvetica Neue"/>
                <a:cs typeface="Helvetica Neue"/>
                <a:sym typeface="Helvetica Neue"/>
              </a:rPr>
              <a:t>To get there, invest </a:t>
            </a:r>
            <a:r>
              <a:rPr lang="en" sz="2400" b="1">
                <a:solidFill>
                  <a:srgbClr val="E4021D"/>
                </a:solidFill>
                <a:uFillTx/>
                <a:latin typeface="Helvetica Neue"/>
                <a:ea typeface="Helvetica Neue"/>
                <a:cs typeface="Helvetica Neue"/>
                <a:sym typeface="Helvetica Neue"/>
              </a:rPr>
              <a:t>$1,421 </a:t>
            </a:r>
            <a:r>
              <a:rPr lang="en" sz="2400" b="1">
                <a:uFillTx/>
                <a:latin typeface="Helvetica Neue"/>
                <a:ea typeface="Helvetica Neue"/>
                <a:cs typeface="Helvetica Neue"/>
                <a:sym typeface="Helvetica Neue"/>
              </a:rPr>
              <a:t>per month for </a:t>
            </a:r>
            <a:r>
              <a:rPr lang="en" sz="2400" b="1">
                <a:solidFill>
                  <a:srgbClr val="E4021D"/>
                </a:solidFill>
                <a:uFillTx/>
                <a:latin typeface="Helvetica Neue"/>
                <a:ea typeface="Helvetica Neue"/>
                <a:cs typeface="Helvetica Neue"/>
                <a:sym typeface="Helvetica Neue"/>
              </a:rPr>
              <a:t>30 years at 9% </a:t>
            </a:r>
            <a:r>
              <a:rPr lang="en" sz="2400" b="1">
                <a:uFillTx/>
                <a:latin typeface="Helvetica Neue"/>
                <a:ea typeface="Helvetica Neue"/>
                <a:cs typeface="Helvetica Neue"/>
                <a:sym typeface="Helvetica Neue"/>
              </a:rPr>
              <a:t>= $2,624,400</a:t>
            </a:r>
            <a:endParaRPr sz="1867">
              <a:uFillTx/>
              <a:latin typeface="Arial"/>
              <a:cs typeface="Arial"/>
              <a:sym typeface="Arial"/>
            </a:endParaRPr>
          </a:p>
        </p:txBody>
      </p:sp>
      <p:sp>
        <p:nvSpPr>
          <p:cNvPr id="711" name="Google Shape;711;p99"/>
          <p:cNvSpPr>
            <a:spLocks/>
          </p:cNvSpPr>
          <p:nvPr/>
        </p:nvSpPr>
        <p:spPr>
          <a:xfrm>
            <a:off x="6979921" y="3022384"/>
            <a:ext cx="1230465" cy="479777"/>
          </a:xfrm>
          <a:prstGeom prst="rightArrow">
            <a:avLst>
              <a:gd name="adj1" fmla="val 50000"/>
              <a:gd name="adj2" fmla="val 50000"/>
            </a:avLst>
          </a:prstGeom>
          <a:solidFill>
            <a:srgbClr val="34526F"/>
          </a:solidFill>
          <a:ln>
            <a:noFill/>
          </a:ln>
        </p:spPr>
        <p:txBody>
          <a:bodyPr spcFirstLastPara="1" wrap="square" lIns="121900" tIns="60933" rIns="121900" bIns="60933" anchor="ctr" anchorCtr="0">
            <a:noAutofit/>
          </a:bodyPr>
          <a:lstStyle/>
          <a:p>
            <a:pPr algn="ctr" defTabSz="1219170" hangingPunct="1">
              <a:lnSpc>
                <a:spcPct val="85000"/>
              </a:lnSpc>
              <a:buClr>
                <a:srgbClr val="FFFFFF"/>
              </a:buClr>
              <a:buSzPts val="2400"/>
            </a:pPr>
            <a:endParaRPr sz="3200">
              <a:solidFill>
                <a:srgbClr val="CC0000"/>
              </a:solidFill>
              <a:uFillTx/>
              <a:latin typeface="Helvetica Neue"/>
              <a:ea typeface="Helvetica Neue"/>
              <a:cs typeface="Helvetica Neue"/>
              <a:sym typeface="Helvetica Neue"/>
            </a:endParaRPr>
          </a:p>
        </p:txBody>
      </p:sp>
      <p:sp>
        <p:nvSpPr>
          <p:cNvPr id="712" name="Google Shape;712;p99"/>
          <p:cNvSpPr>
            <a:spLocks/>
          </p:cNvSpPr>
          <p:nvPr/>
        </p:nvSpPr>
        <p:spPr>
          <a:xfrm>
            <a:off x="5211714" y="4392462"/>
            <a:ext cx="6217561" cy="621361"/>
          </a:xfrm>
          <a:prstGeom prst="roundRect">
            <a:avLst>
              <a:gd name="adj" fmla="val 16667"/>
            </a:avLst>
          </a:prstGeom>
          <a:solidFill>
            <a:srgbClr val="E4021D"/>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Helvetica Neue"/>
              <a:ea typeface="Helvetica Neue"/>
              <a:cs typeface="Helvetica Neue"/>
              <a:sym typeface="Helvetica Neue"/>
            </a:endParaRPr>
          </a:p>
        </p:txBody>
      </p:sp>
      <p:sp>
        <p:nvSpPr>
          <p:cNvPr id="713" name="Google Shape;713;p99"/>
          <p:cNvSpPr txBox="1">
            <a:spLocks/>
          </p:cNvSpPr>
          <p:nvPr/>
        </p:nvSpPr>
        <p:spPr>
          <a:xfrm>
            <a:off x="706156" y="557407"/>
            <a:ext cx="10779688"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500"/>
            </a:pPr>
            <a:r>
              <a:rPr lang="en" sz="3333">
                <a:solidFill>
                  <a:srgbClr val="34526F"/>
                </a:solidFill>
                <a:uFillTx/>
                <a:latin typeface="Helvetica Neue"/>
                <a:ea typeface="Helvetica Neue"/>
                <a:cs typeface="Helvetica Neue"/>
                <a:sym typeface="Helvetica Neue"/>
              </a:rPr>
              <a:t>Do You Know Your Financial Independence Number?</a:t>
            </a:r>
            <a:endParaRPr sz="1867">
              <a:uFillTx/>
              <a:latin typeface="Arial"/>
              <a:cs typeface="Arial"/>
              <a:sym typeface="Arial"/>
            </a:endParaRPr>
          </a:p>
        </p:txBody>
      </p:sp>
      <p:sp>
        <p:nvSpPr>
          <p:cNvPr id="714" name="Google Shape;714;p99"/>
          <p:cNvSpPr>
            <a:spLocks/>
          </p:cNvSpPr>
          <p:nvPr/>
        </p:nvSpPr>
        <p:spPr>
          <a:xfrm>
            <a:off x="1077504" y="2755099"/>
            <a:ext cx="6217561" cy="2258724"/>
          </a:xfrm>
          <a:prstGeom prst="roundRect">
            <a:avLst>
              <a:gd name="adj" fmla="val 8157"/>
            </a:avLst>
          </a:prstGeom>
          <a:solidFill>
            <a:srgbClr val="34526F"/>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Helvetica Neue"/>
              <a:ea typeface="Helvetica Neue"/>
              <a:cs typeface="Helvetica Neue"/>
              <a:sym typeface="Helvetica Neue"/>
            </a:endParaRPr>
          </a:p>
        </p:txBody>
      </p:sp>
      <p:sp>
        <p:nvSpPr>
          <p:cNvPr id="715" name="Google Shape;715;p99"/>
          <p:cNvSpPr>
            <a:spLocks/>
          </p:cNvSpPr>
          <p:nvPr/>
        </p:nvSpPr>
        <p:spPr>
          <a:xfrm>
            <a:off x="1288027" y="2819171"/>
            <a:ext cx="5884111" cy="1118900"/>
          </a:xfrm>
          <a:prstGeom prst="rect">
            <a:avLst/>
          </a:prstGeom>
          <a:noFill/>
          <a:ln>
            <a:noFill/>
          </a:ln>
        </p:spPr>
        <p:txBody>
          <a:bodyPr spcFirstLastPara="1" wrap="square" lIns="121900" tIns="60933" rIns="121900" bIns="60933" anchor="ctr" anchorCtr="0">
            <a:noAutofit/>
          </a:bodyPr>
          <a:lstStyle/>
          <a:p>
            <a:pPr defTabSz="1219170" hangingPunct="1">
              <a:lnSpc>
                <a:spcPct val="85000"/>
              </a:lnSpc>
              <a:buClr>
                <a:srgbClr val="FFFFFF"/>
              </a:buClr>
              <a:buSzPts val="1800"/>
            </a:pPr>
            <a:r>
              <a:rPr lang="en" sz="2400" b="1">
                <a:solidFill>
                  <a:srgbClr val="FFFFFF"/>
                </a:solidFill>
                <a:uFillTx/>
                <a:latin typeface="Helvetica Neue"/>
                <a:ea typeface="Helvetica Neue"/>
                <a:cs typeface="Helvetica Neue"/>
                <a:sym typeface="Helvetica Neue"/>
              </a:rPr>
              <a:t>You want to retire in 30 years, with $100,000 a year in todays dollars</a:t>
            </a:r>
            <a:endParaRPr sz="1867">
              <a:uFillTx/>
              <a:latin typeface="Arial"/>
              <a:cs typeface="Arial"/>
              <a:sym typeface="Arial"/>
            </a:endParaRPr>
          </a:p>
        </p:txBody>
      </p:sp>
      <p:sp>
        <p:nvSpPr>
          <p:cNvPr id="716" name="Google Shape;716;p99"/>
          <p:cNvSpPr txBox="1">
            <a:spLocks/>
          </p:cNvSpPr>
          <p:nvPr/>
        </p:nvSpPr>
        <p:spPr>
          <a:xfrm>
            <a:off x="6681803" y="4392461"/>
            <a:ext cx="4527132" cy="621363"/>
          </a:xfrm>
          <a:prstGeom prst="rect">
            <a:avLst/>
          </a:prstGeom>
          <a:noFill/>
          <a:ln>
            <a:noFill/>
          </a:ln>
        </p:spPr>
        <p:txBody>
          <a:bodyPr spcFirstLastPara="1" wrap="square" lIns="121900" tIns="60933" rIns="121900" bIns="60933" anchor="ctr" anchorCtr="0">
            <a:noAutofit/>
          </a:bodyPr>
          <a:lstStyle/>
          <a:p>
            <a:pPr algn="r" defTabSz="1219170" hangingPunct="1">
              <a:lnSpc>
                <a:spcPct val="85000"/>
              </a:lnSpc>
              <a:buClr>
                <a:srgbClr val="FFFFFF"/>
              </a:buClr>
              <a:buSzPts val="2000"/>
            </a:pPr>
            <a:r>
              <a:rPr lang="en" sz="2667">
                <a:solidFill>
                  <a:srgbClr val="FFFFFF"/>
                </a:solidFill>
                <a:uFillTx/>
                <a:latin typeface="Helvetica Neue"/>
                <a:ea typeface="Helvetica Neue"/>
                <a:cs typeface="Helvetica Neue"/>
                <a:sym typeface="Helvetica Neue"/>
              </a:rPr>
              <a:t>Your FIN is $2,624,000</a:t>
            </a:r>
            <a:endParaRPr sz="1867">
              <a:uFillTx/>
              <a:latin typeface="Arial"/>
              <a:cs typeface="Arial"/>
              <a:sym typeface="Arial"/>
            </a:endParaRPr>
          </a:p>
        </p:txBody>
      </p:sp>
      <p:sp>
        <p:nvSpPr>
          <p:cNvPr id="717" name="Google Shape;717;p99"/>
          <p:cNvSpPr>
            <a:spLocks/>
          </p:cNvSpPr>
          <p:nvPr/>
        </p:nvSpPr>
        <p:spPr>
          <a:xfrm>
            <a:off x="1288027" y="3938071"/>
            <a:ext cx="5884111" cy="838320"/>
          </a:xfrm>
          <a:prstGeom prst="rect">
            <a:avLst/>
          </a:prstGeom>
          <a:noFill/>
          <a:ln>
            <a:noFill/>
          </a:ln>
        </p:spPr>
        <p:txBody>
          <a:bodyPr spcFirstLastPara="1" wrap="square" lIns="121900" tIns="60933" rIns="121900" bIns="60933" anchor="ctr" anchorCtr="0">
            <a:noAutofit/>
          </a:bodyPr>
          <a:lstStyle/>
          <a:p>
            <a:pPr defTabSz="1219170" hangingPunct="1">
              <a:lnSpc>
                <a:spcPct val="85000"/>
              </a:lnSpc>
              <a:buClr>
                <a:srgbClr val="FFFFFF"/>
              </a:buClr>
              <a:buSzPts val="1800"/>
            </a:pPr>
            <a:r>
              <a:rPr lang="en" sz="2400">
                <a:solidFill>
                  <a:srgbClr val="FFFFFF"/>
                </a:solidFill>
                <a:uFillTx/>
                <a:latin typeface="Helvetica Neue"/>
                <a:ea typeface="Helvetica Neue"/>
                <a:cs typeface="Helvetica Neue"/>
                <a:sym typeface="Helvetica Neue"/>
              </a:rPr>
              <a:t>30 years from now, after 3% inflation… $243,000 spends like $100,000 does today.</a:t>
            </a:r>
            <a:endParaRPr sz="1867">
              <a:uFillTx/>
              <a:latin typeface="Arial"/>
              <a:cs typeface="Arial"/>
              <a:sym typeface="Arial"/>
            </a:endParaRPr>
          </a:p>
        </p:txBody>
      </p:sp>
      <p:sp>
        <p:nvSpPr>
          <p:cNvPr id="718" name="Google Shape;718;p99"/>
          <p:cNvSpPr>
            <a:spLocks/>
          </p:cNvSpPr>
          <p:nvPr/>
        </p:nvSpPr>
        <p:spPr>
          <a:xfrm>
            <a:off x="959822" y="5698785"/>
            <a:ext cx="10526023" cy="443456"/>
          </a:xfrm>
          <a:prstGeom prst="rect">
            <a:avLst/>
          </a:prstGeom>
          <a:noFill/>
          <a:ln>
            <a:noFill/>
          </a:ln>
        </p:spPr>
        <p:txBody>
          <a:bodyPr spcFirstLastPara="1" wrap="square" lIns="121900" tIns="60933" rIns="121900" bIns="60933" anchor="t" anchorCtr="0">
            <a:noAutofit/>
          </a:bodyPr>
          <a:lstStyle/>
          <a:p>
            <a:pPr defTabSz="1219170" hangingPunct="1">
              <a:lnSpc>
                <a:spcPct val="85000"/>
              </a:lnSpc>
              <a:buClr>
                <a:srgbClr val="E4021D"/>
              </a:buClr>
              <a:buSzPts val="1800"/>
            </a:pPr>
            <a:r>
              <a:rPr lang="en" sz="2400" b="1">
                <a:solidFill>
                  <a:srgbClr val="E4021D"/>
                </a:solidFill>
                <a:uFillTx/>
                <a:latin typeface="Helvetica Neue"/>
                <a:ea typeface="Helvetica Neue"/>
                <a:cs typeface="Helvetica Neue"/>
                <a:sym typeface="Helvetica Neue"/>
              </a:rPr>
              <a:t>How important is it to know your Financial Independence Number?</a:t>
            </a:r>
            <a:endParaRPr sz="1867">
              <a:uFillTx/>
              <a:latin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3"/>
                                        </p:tgtEl>
                                        <p:attrNameLst>
                                          <p:attrName>style.visibility</p:attrName>
                                        </p:attrNameLst>
                                      </p:cBhvr>
                                      <p:to>
                                        <p:strVal val="visible"/>
                                      </p:to>
                                    </p:set>
                                    <p:animEffect transition="in" filter="fade">
                                      <p:cBhvr>
                                        <p:cTn id="7" dur="400"/>
                                        <p:tgtEl>
                                          <p:spTgt spid="713"/>
                                        </p:tgtEl>
                                      </p:cBhvr>
                                    </p:animEffect>
                                  </p:childTnLst>
                                </p:cTn>
                              </p:par>
                              <p:par>
                                <p:cTn id="8" presetID="10" presetClass="entr" presetSubtype="0" fill="hold" nodeType="withEffect">
                                  <p:stCondLst>
                                    <p:cond delay="0"/>
                                  </p:stCondLst>
                                  <p:childTnLst>
                                    <p:set>
                                      <p:cBhvr>
                                        <p:cTn id="9" dur="1" fill="hold">
                                          <p:stCondLst>
                                            <p:cond delay="0"/>
                                          </p:stCondLst>
                                        </p:cTn>
                                        <p:tgtEl>
                                          <p:spTgt spid="704"/>
                                        </p:tgtEl>
                                        <p:attrNameLst>
                                          <p:attrName>style.visibility</p:attrName>
                                        </p:attrNameLst>
                                      </p:cBhvr>
                                      <p:to>
                                        <p:strVal val="visible"/>
                                      </p:to>
                                    </p:set>
                                    <p:animEffect transition="in" filter="fade">
                                      <p:cBhvr>
                                        <p:cTn id="10" dur="700"/>
                                        <p:tgtEl>
                                          <p:spTgt spid="70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06"/>
                                        </p:tgtEl>
                                        <p:attrNameLst>
                                          <p:attrName>style.visibility</p:attrName>
                                        </p:attrNameLst>
                                      </p:cBhvr>
                                      <p:to>
                                        <p:strVal val="visible"/>
                                      </p:to>
                                    </p:set>
                                    <p:animEffect transition="in" filter="fade">
                                      <p:cBhvr>
                                        <p:cTn id="15" dur="300"/>
                                        <p:tgtEl>
                                          <p:spTgt spid="70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14"/>
                                        </p:tgtEl>
                                        <p:attrNameLst>
                                          <p:attrName>style.visibility</p:attrName>
                                        </p:attrNameLst>
                                      </p:cBhvr>
                                      <p:to>
                                        <p:strVal val="visible"/>
                                      </p:to>
                                    </p:set>
                                    <p:animEffect transition="in" filter="fade">
                                      <p:cBhvr>
                                        <p:cTn id="20" dur="300"/>
                                        <p:tgtEl>
                                          <p:spTgt spid="714"/>
                                        </p:tgtEl>
                                      </p:cBhvr>
                                    </p:animEffect>
                                  </p:childTnLst>
                                </p:cTn>
                              </p:par>
                              <p:par>
                                <p:cTn id="21" presetID="10" presetClass="entr" presetSubtype="0" fill="hold" nodeType="withEffect">
                                  <p:stCondLst>
                                    <p:cond delay="0"/>
                                  </p:stCondLst>
                                  <p:childTnLst>
                                    <p:set>
                                      <p:cBhvr>
                                        <p:cTn id="22" dur="1" fill="hold">
                                          <p:stCondLst>
                                            <p:cond delay="0"/>
                                          </p:stCondLst>
                                        </p:cTn>
                                        <p:tgtEl>
                                          <p:spTgt spid="715"/>
                                        </p:tgtEl>
                                        <p:attrNameLst>
                                          <p:attrName>style.visibility</p:attrName>
                                        </p:attrNameLst>
                                      </p:cBhvr>
                                      <p:to>
                                        <p:strVal val="visible"/>
                                      </p:to>
                                    </p:set>
                                    <p:animEffect transition="in" filter="fade">
                                      <p:cBhvr>
                                        <p:cTn id="23" dur="300"/>
                                        <p:tgtEl>
                                          <p:spTgt spid="715"/>
                                        </p:tgtEl>
                                      </p:cBhvr>
                                    </p:animEffect>
                                  </p:childTnLst>
                                </p:cTn>
                              </p:par>
                              <p:par>
                                <p:cTn id="24" presetID="10" presetClass="entr" presetSubtype="0" fill="hold" nodeType="withEffect">
                                  <p:stCondLst>
                                    <p:cond delay="0"/>
                                  </p:stCondLst>
                                  <p:childTnLst>
                                    <p:set>
                                      <p:cBhvr>
                                        <p:cTn id="25" dur="1" fill="hold">
                                          <p:stCondLst>
                                            <p:cond delay="0"/>
                                          </p:stCondLst>
                                        </p:cTn>
                                        <p:tgtEl>
                                          <p:spTgt spid="717"/>
                                        </p:tgtEl>
                                        <p:attrNameLst>
                                          <p:attrName>style.visibility</p:attrName>
                                        </p:attrNameLst>
                                      </p:cBhvr>
                                      <p:to>
                                        <p:strVal val="visible"/>
                                      </p:to>
                                    </p:set>
                                    <p:animEffect transition="in" filter="fade">
                                      <p:cBhvr>
                                        <p:cTn id="26" dur="300"/>
                                        <p:tgtEl>
                                          <p:spTgt spid="7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707"/>
                                        </p:tgtEl>
                                        <p:attrNameLst>
                                          <p:attrName>style.visibility</p:attrName>
                                        </p:attrNameLst>
                                      </p:cBhvr>
                                      <p:to>
                                        <p:strVal val="visible"/>
                                      </p:to>
                                    </p:set>
                                    <p:animEffect transition="in" filter="fade">
                                      <p:cBhvr>
                                        <p:cTn id="31" dur="300"/>
                                        <p:tgtEl>
                                          <p:spTgt spid="707"/>
                                        </p:tgtEl>
                                      </p:cBhvr>
                                    </p:animEffect>
                                  </p:childTnLst>
                                </p:cTn>
                              </p:par>
                              <p:par>
                                <p:cTn id="32" presetID="10" presetClass="entr" presetSubtype="0" fill="hold" nodeType="withEffect">
                                  <p:stCondLst>
                                    <p:cond delay="0"/>
                                  </p:stCondLst>
                                  <p:childTnLst>
                                    <p:set>
                                      <p:cBhvr>
                                        <p:cTn id="33" dur="1" fill="hold">
                                          <p:stCondLst>
                                            <p:cond delay="0"/>
                                          </p:stCondLst>
                                        </p:cTn>
                                        <p:tgtEl>
                                          <p:spTgt spid="711"/>
                                        </p:tgtEl>
                                        <p:attrNameLst>
                                          <p:attrName>style.visibility</p:attrName>
                                        </p:attrNameLst>
                                      </p:cBhvr>
                                      <p:to>
                                        <p:strVal val="visible"/>
                                      </p:to>
                                    </p:set>
                                    <p:animEffect transition="in" filter="fade">
                                      <p:cBhvr>
                                        <p:cTn id="34" dur="300"/>
                                        <p:tgtEl>
                                          <p:spTgt spid="71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716"/>
                                        </p:tgtEl>
                                        <p:attrNameLst>
                                          <p:attrName>style.visibility</p:attrName>
                                        </p:attrNameLst>
                                      </p:cBhvr>
                                      <p:to>
                                        <p:strVal val="visible"/>
                                      </p:to>
                                    </p:set>
                                    <p:animEffect transition="in" filter="fade">
                                      <p:cBhvr>
                                        <p:cTn id="39" dur="300"/>
                                        <p:tgtEl>
                                          <p:spTgt spid="716"/>
                                        </p:tgtEl>
                                      </p:cBhvr>
                                    </p:animEffect>
                                  </p:childTnLst>
                                </p:cTn>
                              </p:par>
                              <p:par>
                                <p:cTn id="40" presetID="10" presetClass="entr" presetSubtype="0" fill="hold" nodeType="withEffect">
                                  <p:stCondLst>
                                    <p:cond delay="0"/>
                                  </p:stCondLst>
                                  <p:childTnLst>
                                    <p:set>
                                      <p:cBhvr>
                                        <p:cTn id="41" dur="1" fill="hold">
                                          <p:stCondLst>
                                            <p:cond delay="0"/>
                                          </p:stCondLst>
                                        </p:cTn>
                                        <p:tgtEl>
                                          <p:spTgt spid="712"/>
                                        </p:tgtEl>
                                        <p:attrNameLst>
                                          <p:attrName>style.visibility</p:attrName>
                                        </p:attrNameLst>
                                      </p:cBhvr>
                                      <p:to>
                                        <p:strVal val="visible"/>
                                      </p:to>
                                    </p:set>
                                    <p:animEffect transition="in" filter="fade">
                                      <p:cBhvr>
                                        <p:cTn id="42" dur="300"/>
                                        <p:tgtEl>
                                          <p:spTgt spid="712"/>
                                        </p:tgtEl>
                                      </p:cBhvr>
                                    </p:animEffect>
                                  </p:childTnLst>
                                </p:cTn>
                              </p:par>
                              <p:par>
                                <p:cTn id="43" presetID="10" presetClass="entr" presetSubtype="0" fill="hold" nodeType="withEffect">
                                  <p:stCondLst>
                                    <p:cond delay="0"/>
                                  </p:stCondLst>
                                  <p:childTnLst>
                                    <p:set>
                                      <p:cBhvr>
                                        <p:cTn id="44" dur="1" fill="hold">
                                          <p:stCondLst>
                                            <p:cond delay="0"/>
                                          </p:stCondLst>
                                        </p:cTn>
                                        <p:tgtEl>
                                          <p:spTgt spid="709"/>
                                        </p:tgtEl>
                                        <p:attrNameLst>
                                          <p:attrName>style.visibility</p:attrName>
                                        </p:attrNameLst>
                                      </p:cBhvr>
                                      <p:to>
                                        <p:strVal val="visible"/>
                                      </p:to>
                                    </p:set>
                                    <p:animEffect transition="in" filter="fade">
                                      <p:cBhvr>
                                        <p:cTn id="45" dur="300"/>
                                        <p:tgtEl>
                                          <p:spTgt spid="709"/>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710"/>
                                        </p:tgtEl>
                                        <p:attrNameLst>
                                          <p:attrName>style.visibility</p:attrName>
                                        </p:attrNameLst>
                                      </p:cBhvr>
                                      <p:to>
                                        <p:strVal val="visible"/>
                                      </p:to>
                                    </p:set>
                                    <p:animEffect transition="in" filter="fade">
                                      <p:cBhvr>
                                        <p:cTn id="50" dur="300"/>
                                        <p:tgtEl>
                                          <p:spTgt spid="710"/>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718"/>
                                        </p:tgtEl>
                                        <p:attrNameLst>
                                          <p:attrName>style.visibility</p:attrName>
                                        </p:attrNameLst>
                                      </p:cBhvr>
                                      <p:to>
                                        <p:strVal val="visible"/>
                                      </p:to>
                                    </p:set>
                                    <p:animEffect transition="in" filter="fade">
                                      <p:cBhvr>
                                        <p:cTn id="55" dur="300"/>
                                        <p:tgtEl>
                                          <p:spTgt spid="718"/>
                                        </p:tgtEl>
                                      </p:cBhvr>
                                    </p:animEffect>
                                  </p:childTnLst>
                                </p:cTn>
                              </p:par>
                            </p:childTnLst>
                          </p:cTn>
                        </p:par>
                        <p:par>
                          <p:cTn id="56" fill="hold">
                            <p:stCondLst>
                              <p:cond delay="300"/>
                            </p:stCondLst>
                            <p:childTnLst>
                              <p:par>
                                <p:cTn id="57" presetID="1" presetClass="entr" presetSubtype="0" fill="hold" nodeType="afterEffect">
                                  <p:stCondLst>
                                    <p:cond delay="0"/>
                                  </p:stCondLst>
                                  <p:childTnLst>
                                    <p:set>
                                      <p:cBhvr>
                                        <p:cTn id="58" dur="1" fill="hold">
                                          <p:stCondLst>
                                            <p:cond delay="0"/>
                                          </p:stCondLst>
                                        </p:cTn>
                                        <p:tgtEl>
                                          <p:spTgt spid="7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23"/>
        <p:cNvGrpSpPr/>
        <p:nvPr/>
      </p:nvGrpSpPr>
      <p:grpSpPr>
        <a:xfrm>
          <a:off x="0" y="0"/>
          <a:ext cx="0" cy="0"/>
          <a:chOff x="0" y="0"/>
          <a:chExt cx="0" cy="0"/>
        </a:xfrm>
      </p:grpSpPr>
      <p:sp>
        <p:nvSpPr>
          <p:cNvPr id="724" name="Google Shape;724;p100"/>
          <p:cNvSpPr txBox="1">
            <a:spLocks/>
          </p:cNvSpPr>
          <p:nvPr/>
        </p:nvSpPr>
        <p:spPr>
          <a:xfrm>
            <a:off x="906955" y="395417"/>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 sz="3733">
                <a:solidFill>
                  <a:srgbClr val="34526F"/>
                </a:solidFill>
                <a:uFillTx/>
                <a:latin typeface="Helvetica Neue"/>
                <a:ea typeface="Helvetica Neue"/>
                <a:cs typeface="Helvetica Neue"/>
                <a:sym typeface="Helvetica Neue"/>
              </a:rPr>
              <a:t>Solution: Build Your Financial House</a:t>
            </a:r>
            <a:endParaRPr sz="3733" baseline="30000">
              <a:solidFill>
                <a:srgbClr val="34526F"/>
              </a:solidFill>
              <a:uFillTx/>
              <a:latin typeface="Helvetica Neue"/>
              <a:ea typeface="Helvetica Neue"/>
              <a:cs typeface="Helvetica Neue"/>
              <a:sym typeface="Helvetica Neue"/>
            </a:endParaRPr>
          </a:p>
        </p:txBody>
      </p:sp>
      <p:cxnSp>
        <p:nvCxnSpPr>
          <p:cNvPr id="725" name="Google Shape;725;p100"/>
          <p:cNvCxnSpPr/>
          <p:nvPr/>
        </p:nvCxnSpPr>
        <p:spPr>
          <a:xfrm>
            <a:off x="1202645" y="1077860"/>
            <a:ext cx="9786715" cy="0"/>
          </a:xfrm>
          <a:prstGeom prst="straightConnector1">
            <a:avLst/>
          </a:prstGeom>
          <a:noFill/>
          <a:ln w="9525" cap="flat" cmpd="sng">
            <a:solidFill>
              <a:srgbClr val="34526F"/>
            </a:solidFill>
            <a:prstDash val="solid"/>
            <a:round/>
            <a:headEnd type="none" w="sm" len="sm"/>
            <a:tailEnd type="none" w="sm" len="sm"/>
          </a:ln>
        </p:spPr>
      </p:cxnSp>
      <p:pic>
        <p:nvPicPr>
          <p:cNvPr id="726" name="Google Shape;726;p100" descr="FinancialHouse.eps"/>
          <p:cNvPicPr preferRelativeResize="0"/>
          <p:nvPr/>
        </p:nvPicPr>
        <p:blipFill rotWithShape="1">
          <a:blip r:embed="rId3"/>
          <a:srcRect/>
          <a:stretch/>
        </p:blipFill>
        <p:spPr>
          <a:xfrm>
            <a:off x="685835" y="1575009"/>
            <a:ext cx="5410168" cy="4140407"/>
          </a:xfrm>
          <a:prstGeom prst="rect">
            <a:avLst/>
          </a:prstGeom>
          <a:noFill/>
          <a:ln>
            <a:noFill/>
          </a:ln>
        </p:spPr>
      </p:pic>
      <p:sp>
        <p:nvSpPr>
          <p:cNvPr id="727" name="Google Shape;727;p100"/>
          <p:cNvSpPr txBox="1">
            <a:spLocks/>
          </p:cNvSpPr>
          <p:nvPr/>
        </p:nvSpPr>
        <p:spPr>
          <a:xfrm>
            <a:off x="861507" y="5162646"/>
            <a:ext cx="5058824" cy="552769"/>
          </a:xfrm>
          <a:prstGeom prst="rect">
            <a:avLst/>
          </a:prstGeom>
          <a:noFill/>
          <a:ln>
            <a:noFill/>
          </a:ln>
        </p:spPr>
        <p:txBody>
          <a:bodyPr spcFirstLastPara="1" wrap="square" lIns="0" tIns="0" rIns="0" bIns="0" anchor="ctr" anchorCtr="0">
            <a:noAutofit/>
          </a:bodyPr>
          <a:lstStyle/>
          <a:p>
            <a:pPr algn="ctr" defTabSz="1219170" hangingPunct="1">
              <a:lnSpc>
                <a:spcPct val="85000"/>
              </a:lnSpc>
              <a:buClr>
                <a:srgbClr val="FFFFFF"/>
              </a:buClr>
              <a:buSzPts val="1600"/>
            </a:pPr>
            <a:r>
              <a:rPr lang="en" sz="2133" b="1">
                <a:solidFill>
                  <a:srgbClr val="FFFFFF"/>
                </a:solidFill>
                <a:uFillTx/>
                <a:latin typeface="Helvetica Neue"/>
                <a:ea typeface="Helvetica Neue"/>
                <a:cs typeface="Helvetica Neue"/>
                <a:sym typeface="Helvetica Neue"/>
              </a:rPr>
              <a:t>Protect Your Income / Term Life</a:t>
            </a:r>
            <a:endParaRPr sz="1867">
              <a:uFillTx/>
              <a:latin typeface="Arial"/>
              <a:cs typeface="Arial"/>
              <a:sym typeface="Arial"/>
            </a:endParaRPr>
          </a:p>
        </p:txBody>
      </p:sp>
      <p:sp>
        <p:nvSpPr>
          <p:cNvPr id="728" name="Google Shape;728;p100"/>
          <p:cNvSpPr txBox="1">
            <a:spLocks/>
          </p:cNvSpPr>
          <p:nvPr/>
        </p:nvSpPr>
        <p:spPr>
          <a:xfrm>
            <a:off x="1104220" y="4481322"/>
            <a:ext cx="4573397" cy="651404"/>
          </a:xfrm>
          <a:prstGeom prst="rect">
            <a:avLst/>
          </a:prstGeom>
          <a:noFill/>
          <a:ln>
            <a:noFill/>
          </a:ln>
        </p:spPr>
        <p:txBody>
          <a:bodyPr spcFirstLastPara="1" wrap="square" lIns="0" tIns="0" rIns="0" bIns="0" anchor="ctr" anchorCtr="0">
            <a:noAutofit/>
          </a:bodyPr>
          <a:lstStyle/>
          <a:p>
            <a:pPr algn="ctr" defTabSz="1219170" hangingPunct="1">
              <a:lnSpc>
                <a:spcPct val="85000"/>
              </a:lnSpc>
              <a:buClr>
                <a:srgbClr val="FFFFFF"/>
              </a:buClr>
              <a:buSzPts val="1600"/>
            </a:pPr>
            <a:r>
              <a:rPr lang="en" sz="2133" b="1">
                <a:solidFill>
                  <a:srgbClr val="FFFFFF"/>
                </a:solidFill>
                <a:uFillTx/>
                <a:latin typeface="Helvetica Neue"/>
                <a:ea typeface="Helvetica Neue"/>
                <a:cs typeface="Helvetica Neue"/>
                <a:sym typeface="Helvetica Neue"/>
              </a:rPr>
              <a:t>Budget - Emergency Fund</a:t>
            </a:r>
            <a:endParaRPr sz="2133" baseline="30000">
              <a:solidFill>
                <a:srgbClr val="FFFFFF"/>
              </a:solidFill>
              <a:uFillTx/>
              <a:latin typeface="Helvetica Neue"/>
              <a:ea typeface="Helvetica Neue"/>
              <a:cs typeface="Helvetica Neue"/>
              <a:sym typeface="Helvetica Neue"/>
            </a:endParaRPr>
          </a:p>
        </p:txBody>
      </p:sp>
      <p:sp>
        <p:nvSpPr>
          <p:cNvPr id="729" name="Google Shape;729;p100"/>
          <p:cNvSpPr txBox="1">
            <a:spLocks/>
          </p:cNvSpPr>
          <p:nvPr/>
        </p:nvSpPr>
        <p:spPr>
          <a:xfrm>
            <a:off x="906957" y="3917088"/>
            <a:ext cx="4967923" cy="547013"/>
          </a:xfrm>
          <a:prstGeom prst="rect">
            <a:avLst/>
          </a:prstGeom>
          <a:noFill/>
          <a:ln>
            <a:noFill/>
          </a:ln>
        </p:spPr>
        <p:txBody>
          <a:bodyPr spcFirstLastPara="1" wrap="square" lIns="0" tIns="0" rIns="0" bIns="0" anchor="ctr" anchorCtr="0">
            <a:noAutofit/>
          </a:bodyPr>
          <a:lstStyle/>
          <a:p>
            <a:pPr algn="ctr" defTabSz="1219170" hangingPunct="1">
              <a:lnSpc>
                <a:spcPct val="85000"/>
              </a:lnSpc>
              <a:buClr>
                <a:srgbClr val="FFFFFF"/>
              </a:buClr>
              <a:buSzPts val="1600"/>
            </a:pPr>
            <a:r>
              <a:rPr lang="en" sz="2133" b="1">
                <a:solidFill>
                  <a:srgbClr val="FFFFFF"/>
                </a:solidFill>
                <a:uFillTx/>
                <a:latin typeface="Helvetica Neue"/>
                <a:ea typeface="Helvetica Neue"/>
                <a:cs typeface="Helvetica Neue"/>
                <a:sym typeface="Helvetica Neue"/>
              </a:rPr>
              <a:t>Accelerate Paying Off Debt</a:t>
            </a:r>
            <a:endParaRPr sz="1867">
              <a:uFillTx/>
              <a:latin typeface="Arial"/>
              <a:cs typeface="Arial"/>
              <a:sym typeface="Arial"/>
            </a:endParaRPr>
          </a:p>
        </p:txBody>
      </p:sp>
      <p:sp>
        <p:nvSpPr>
          <p:cNvPr id="730" name="Google Shape;730;p100"/>
          <p:cNvSpPr txBox="1">
            <a:spLocks/>
          </p:cNvSpPr>
          <p:nvPr/>
        </p:nvSpPr>
        <p:spPr>
          <a:xfrm>
            <a:off x="906957" y="3276432"/>
            <a:ext cx="4967923" cy="543808"/>
          </a:xfrm>
          <a:prstGeom prst="rect">
            <a:avLst/>
          </a:prstGeom>
          <a:noFill/>
          <a:ln>
            <a:noFill/>
          </a:ln>
        </p:spPr>
        <p:txBody>
          <a:bodyPr spcFirstLastPara="1" wrap="square" lIns="0" tIns="0" rIns="0" bIns="0" anchor="ctr" anchorCtr="0">
            <a:noAutofit/>
          </a:bodyPr>
          <a:lstStyle/>
          <a:p>
            <a:pPr algn="ctr" defTabSz="1219170" hangingPunct="1">
              <a:lnSpc>
                <a:spcPct val="85000"/>
              </a:lnSpc>
              <a:buClr>
                <a:srgbClr val="FFFFFF"/>
              </a:buClr>
              <a:buSzPts val="1600"/>
            </a:pPr>
            <a:r>
              <a:rPr lang="en" sz="2133" b="1">
                <a:solidFill>
                  <a:srgbClr val="FFFFFF"/>
                </a:solidFill>
                <a:uFillTx/>
                <a:latin typeface="Helvetica Neue"/>
                <a:ea typeface="Helvetica Neue"/>
                <a:cs typeface="Helvetica Neue"/>
                <a:sym typeface="Helvetica Neue"/>
              </a:rPr>
              <a:t>Retirement</a:t>
            </a:r>
            <a:endParaRPr sz="1867">
              <a:uFillTx/>
              <a:latin typeface="Arial"/>
              <a:cs typeface="Arial"/>
              <a:sym typeface="Arial"/>
            </a:endParaRPr>
          </a:p>
        </p:txBody>
      </p:sp>
      <p:sp>
        <p:nvSpPr>
          <p:cNvPr id="731" name="Google Shape;731;p100"/>
          <p:cNvSpPr txBox="1">
            <a:spLocks/>
          </p:cNvSpPr>
          <p:nvPr/>
        </p:nvSpPr>
        <p:spPr>
          <a:xfrm>
            <a:off x="906957" y="2660119"/>
            <a:ext cx="4967923" cy="539223"/>
          </a:xfrm>
          <a:prstGeom prst="rect">
            <a:avLst/>
          </a:prstGeom>
          <a:noFill/>
          <a:ln>
            <a:noFill/>
          </a:ln>
        </p:spPr>
        <p:txBody>
          <a:bodyPr spcFirstLastPara="1" wrap="square" lIns="0" tIns="0" rIns="0" bIns="0" anchor="ctr" anchorCtr="0">
            <a:noAutofit/>
          </a:bodyPr>
          <a:lstStyle/>
          <a:p>
            <a:pPr algn="ctr" defTabSz="1219170" hangingPunct="1">
              <a:lnSpc>
                <a:spcPct val="85000"/>
              </a:lnSpc>
              <a:buClr>
                <a:srgbClr val="FFFFFF"/>
              </a:buClr>
              <a:buSzPts val="1600"/>
            </a:pPr>
            <a:r>
              <a:rPr lang="en" sz="2133" b="1">
                <a:solidFill>
                  <a:srgbClr val="FFFFFF"/>
                </a:solidFill>
                <a:uFillTx/>
                <a:latin typeface="Helvetica Neue"/>
                <a:ea typeface="Helvetica Neue"/>
                <a:cs typeface="Helvetica Neue"/>
                <a:sym typeface="Helvetica Neue"/>
              </a:rPr>
              <a:t>College Savings</a:t>
            </a:r>
            <a:endParaRPr sz="1867">
              <a:uFillTx/>
              <a:latin typeface="Arial"/>
              <a:cs typeface="Arial"/>
              <a:sym typeface="Arial"/>
            </a:endParaRPr>
          </a:p>
        </p:txBody>
      </p:sp>
      <p:sp>
        <p:nvSpPr>
          <p:cNvPr id="732" name="Google Shape;732;p100"/>
          <p:cNvSpPr txBox="1">
            <a:spLocks/>
          </p:cNvSpPr>
          <p:nvPr/>
        </p:nvSpPr>
        <p:spPr>
          <a:xfrm>
            <a:off x="1368267" y="2081800"/>
            <a:ext cx="4045308" cy="394208"/>
          </a:xfrm>
          <a:prstGeom prst="rect">
            <a:avLst/>
          </a:prstGeom>
          <a:noFill/>
          <a:ln>
            <a:noFill/>
          </a:ln>
        </p:spPr>
        <p:txBody>
          <a:bodyPr spcFirstLastPara="1" wrap="square" lIns="0" tIns="0" rIns="0" bIns="0" anchor="ctr" anchorCtr="0">
            <a:noAutofit/>
          </a:bodyPr>
          <a:lstStyle/>
          <a:p>
            <a:pPr algn="ctr" defTabSz="1219170" hangingPunct="1">
              <a:lnSpc>
                <a:spcPct val="85000"/>
              </a:lnSpc>
              <a:buClr>
                <a:srgbClr val="FFFFFF"/>
              </a:buClr>
              <a:buSzPts val="1600"/>
            </a:pPr>
            <a:r>
              <a:rPr lang="en" sz="2133" b="1">
                <a:solidFill>
                  <a:srgbClr val="FFFFFF"/>
                </a:solidFill>
                <a:uFillTx/>
                <a:latin typeface="Helvetica Neue"/>
                <a:ea typeface="Helvetica Neue"/>
                <a:cs typeface="Helvetica Neue"/>
                <a:sym typeface="Helvetica Neue"/>
              </a:rPr>
              <a:t>Other Goals and Dreams</a:t>
            </a:r>
            <a:endParaRPr sz="1867">
              <a:uFillTx/>
              <a:latin typeface="Arial"/>
              <a:cs typeface="Arial"/>
              <a:sym typeface="Arial"/>
            </a:endParaRPr>
          </a:p>
        </p:txBody>
      </p:sp>
      <p:sp>
        <p:nvSpPr>
          <p:cNvPr id="733" name="Google Shape;733;p100"/>
          <p:cNvSpPr txBox="1">
            <a:spLocks/>
          </p:cNvSpPr>
          <p:nvPr/>
        </p:nvSpPr>
        <p:spPr>
          <a:xfrm>
            <a:off x="7086600" y="3891279"/>
            <a:ext cx="4743000" cy="2013116"/>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CC0000"/>
              </a:buClr>
              <a:buSzPts val="1800"/>
            </a:pPr>
            <a:r>
              <a:rPr lang="en" sz="2400">
                <a:solidFill>
                  <a:srgbClr val="CC0000"/>
                </a:solidFill>
                <a:uFillTx/>
                <a:latin typeface="Helvetica Neue"/>
                <a:ea typeface="Helvetica Neue"/>
                <a:cs typeface="Helvetica Neue"/>
                <a:sym typeface="Helvetica Neue"/>
              </a:rPr>
              <a:t>On a scale of 1-10, </a:t>
            </a:r>
            <a:br>
              <a:rPr lang="en" sz="2400">
                <a:solidFill>
                  <a:srgbClr val="CC0000"/>
                </a:solidFill>
                <a:uFillTx/>
                <a:latin typeface="Helvetica Neue"/>
                <a:ea typeface="Helvetica Neue"/>
                <a:cs typeface="Helvetica Neue"/>
                <a:sym typeface="Helvetica Neue"/>
              </a:rPr>
            </a:br>
            <a:r>
              <a:rPr lang="en" sz="2400" u="sng">
                <a:solidFill>
                  <a:srgbClr val="CC0000"/>
                </a:solidFill>
                <a:uFillTx/>
                <a:latin typeface="Helvetica Neue"/>
                <a:ea typeface="Helvetica Neue"/>
                <a:cs typeface="Helvetica Neue"/>
                <a:sym typeface="Helvetica Neue"/>
              </a:rPr>
              <a:t>10 being the highest, </a:t>
            </a:r>
            <a:br>
              <a:rPr lang="en" sz="2400" u="sng">
                <a:solidFill>
                  <a:srgbClr val="CC0000"/>
                </a:solidFill>
                <a:uFillTx/>
                <a:latin typeface="Helvetica Neue"/>
                <a:ea typeface="Helvetica Neue"/>
                <a:cs typeface="Helvetica Neue"/>
                <a:sym typeface="Helvetica Neue"/>
              </a:rPr>
            </a:br>
            <a:r>
              <a:rPr lang="en" sz="2400">
                <a:solidFill>
                  <a:srgbClr val="CC0000"/>
                </a:solidFill>
                <a:uFillTx/>
                <a:latin typeface="Helvetica Neue"/>
                <a:ea typeface="Helvetica Neue"/>
                <a:cs typeface="Helvetica Neue"/>
                <a:sym typeface="Helvetica Neue"/>
              </a:rPr>
              <a:t>how would you rate your </a:t>
            </a:r>
            <a:br>
              <a:rPr lang="en" sz="2400">
                <a:solidFill>
                  <a:srgbClr val="CC0000"/>
                </a:solidFill>
                <a:uFillTx/>
                <a:latin typeface="Helvetica Neue"/>
                <a:ea typeface="Helvetica Neue"/>
                <a:cs typeface="Helvetica Neue"/>
                <a:sym typeface="Helvetica Neue"/>
              </a:rPr>
            </a:br>
            <a:r>
              <a:rPr lang="en" sz="2400">
                <a:solidFill>
                  <a:srgbClr val="CC0000"/>
                </a:solidFill>
                <a:uFillTx/>
                <a:latin typeface="Helvetica Neue"/>
                <a:ea typeface="Helvetica Neue"/>
                <a:cs typeface="Helvetica Neue"/>
                <a:sym typeface="Helvetica Neue"/>
              </a:rPr>
              <a:t>confidence level that you will become debt free and financially independent?</a:t>
            </a:r>
            <a:endParaRPr sz="1867">
              <a:uFillTx/>
              <a:latin typeface="Arial"/>
              <a:cs typeface="Arial"/>
              <a:sym typeface="Arial"/>
            </a:endParaRPr>
          </a:p>
        </p:txBody>
      </p:sp>
      <p:grpSp>
        <p:nvGrpSpPr>
          <p:cNvPr id="734" name="Google Shape;734;p100"/>
          <p:cNvGrpSpPr/>
          <p:nvPr/>
        </p:nvGrpSpPr>
        <p:grpSpPr>
          <a:xfrm>
            <a:off x="7162802" y="1348894"/>
            <a:ext cx="4312641" cy="2199895"/>
            <a:chOff x="4738285" y="2222179"/>
            <a:chExt cx="3626517" cy="1878037"/>
          </a:xfrm>
        </p:grpSpPr>
        <p:pic>
          <p:nvPicPr>
            <p:cNvPr id="735" name="Google Shape;735;p100" descr="fna_Paper.png"/>
            <p:cNvPicPr preferRelativeResize="0"/>
            <p:nvPr/>
          </p:nvPicPr>
          <p:blipFill rotWithShape="1">
            <a:blip r:embed="rId4"/>
            <a:srcRect/>
            <a:stretch/>
          </p:blipFill>
          <p:spPr>
            <a:xfrm>
              <a:off x="4738285" y="2222179"/>
              <a:ext cx="2727184" cy="1802714"/>
            </a:xfrm>
            <a:prstGeom prst="rect">
              <a:avLst/>
            </a:prstGeom>
            <a:noFill/>
            <a:ln>
              <a:noFill/>
            </a:ln>
            <a:effectLst>
              <a:outerShdw blurRad="63500" sx="102000" sy="102000" algn="ctr" rotWithShape="0">
                <a:srgbClr val="000000">
                  <a:alpha val="40000"/>
                </a:srgbClr>
              </a:outerShdw>
            </a:effectLst>
          </p:spPr>
        </p:pic>
        <p:pic>
          <p:nvPicPr>
            <p:cNvPr id="736" name="Google Shape;736;p100" descr="mobile fna.png"/>
            <p:cNvPicPr preferRelativeResize="0"/>
            <p:nvPr/>
          </p:nvPicPr>
          <p:blipFill rotWithShape="1">
            <a:blip r:embed="rId5"/>
            <a:srcRect/>
            <a:stretch/>
          </p:blipFill>
          <p:spPr>
            <a:xfrm>
              <a:off x="6449144" y="2239818"/>
              <a:ext cx="1915658" cy="1860398"/>
            </a:xfrm>
            <a:prstGeom prst="rect">
              <a:avLst/>
            </a:prstGeom>
            <a:noFill/>
            <a:ln>
              <a:noFill/>
            </a:ln>
          </p:spPr>
        </p:pic>
      </p:grpSp>
      <p:sp>
        <p:nvSpPr>
          <p:cNvPr id="737" name="Google Shape;737;p100"/>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r>
              <a:rPr lang="en">
                <a:uFillTx/>
              </a:rPr>
              <a:t>23</a:t>
            </a:r>
            <a:endParaRPr>
              <a:uFillTx/>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24"/>
                                        </p:tgtEl>
                                        <p:attrNameLst>
                                          <p:attrName>style.visibility</p:attrName>
                                        </p:attrNameLst>
                                      </p:cBhvr>
                                      <p:to>
                                        <p:strVal val="visible"/>
                                      </p:to>
                                    </p:set>
                                    <p:animEffect transition="in" filter="fade">
                                      <p:cBhvr>
                                        <p:cTn id="7" dur="400"/>
                                        <p:tgtEl>
                                          <p:spTgt spid="724"/>
                                        </p:tgtEl>
                                      </p:cBhvr>
                                    </p:animEffect>
                                  </p:childTnLst>
                                </p:cTn>
                              </p:par>
                              <p:par>
                                <p:cTn id="8" presetID="10" presetClass="entr" presetSubtype="0" fill="hold" nodeType="withEffect">
                                  <p:stCondLst>
                                    <p:cond delay="0"/>
                                  </p:stCondLst>
                                  <p:childTnLst>
                                    <p:set>
                                      <p:cBhvr>
                                        <p:cTn id="9" dur="1" fill="hold">
                                          <p:stCondLst>
                                            <p:cond delay="0"/>
                                          </p:stCondLst>
                                        </p:cTn>
                                        <p:tgtEl>
                                          <p:spTgt spid="725"/>
                                        </p:tgtEl>
                                        <p:attrNameLst>
                                          <p:attrName>style.visibility</p:attrName>
                                        </p:attrNameLst>
                                      </p:cBhvr>
                                      <p:to>
                                        <p:strVal val="visible"/>
                                      </p:to>
                                    </p:set>
                                    <p:animEffect transition="in" filter="fade">
                                      <p:cBhvr>
                                        <p:cTn id="10" dur="700"/>
                                        <p:tgtEl>
                                          <p:spTgt spid="72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27"/>
                                        </p:tgtEl>
                                        <p:attrNameLst>
                                          <p:attrName>style.visibility</p:attrName>
                                        </p:attrNameLst>
                                      </p:cBhvr>
                                      <p:to>
                                        <p:strVal val="visible"/>
                                      </p:to>
                                    </p:set>
                                    <p:animEffect transition="in" filter="fade">
                                      <p:cBhvr>
                                        <p:cTn id="15" dur="500"/>
                                        <p:tgtEl>
                                          <p:spTgt spid="72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728"/>
                                        </p:tgtEl>
                                        <p:attrNameLst>
                                          <p:attrName>style.visibility</p:attrName>
                                        </p:attrNameLst>
                                      </p:cBhvr>
                                      <p:to>
                                        <p:strVal val="visible"/>
                                      </p:to>
                                    </p:set>
                                    <p:animEffect transition="in" filter="fade">
                                      <p:cBhvr>
                                        <p:cTn id="20" dur="500"/>
                                        <p:tgtEl>
                                          <p:spTgt spid="72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729"/>
                                        </p:tgtEl>
                                        <p:attrNameLst>
                                          <p:attrName>style.visibility</p:attrName>
                                        </p:attrNameLst>
                                      </p:cBhvr>
                                      <p:to>
                                        <p:strVal val="visible"/>
                                      </p:to>
                                    </p:set>
                                    <p:animEffect transition="in" filter="fade">
                                      <p:cBhvr>
                                        <p:cTn id="25" dur="500"/>
                                        <p:tgtEl>
                                          <p:spTgt spid="7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730"/>
                                        </p:tgtEl>
                                        <p:attrNameLst>
                                          <p:attrName>style.visibility</p:attrName>
                                        </p:attrNameLst>
                                      </p:cBhvr>
                                      <p:to>
                                        <p:strVal val="visible"/>
                                      </p:to>
                                    </p:set>
                                    <p:animEffect transition="in" filter="fade">
                                      <p:cBhvr>
                                        <p:cTn id="30" dur="500"/>
                                        <p:tgtEl>
                                          <p:spTgt spid="73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731"/>
                                        </p:tgtEl>
                                        <p:attrNameLst>
                                          <p:attrName>style.visibility</p:attrName>
                                        </p:attrNameLst>
                                      </p:cBhvr>
                                      <p:to>
                                        <p:strVal val="visible"/>
                                      </p:to>
                                    </p:set>
                                    <p:animEffect transition="in" filter="fade">
                                      <p:cBhvr>
                                        <p:cTn id="35" dur="500"/>
                                        <p:tgtEl>
                                          <p:spTgt spid="73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732"/>
                                        </p:tgtEl>
                                        <p:attrNameLst>
                                          <p:attrName>style.visibility</p:attrName>
                                        </p:attrNameLst>
                                      </p:cBhvr>
                                      <p:to>
                                        <p:strVal val="visible"/>
                                      </p:to>
                                    </p:set>
                                    <p:animEffect transition="in" filter="fade">
                                      <p:cBhvr>
                                        <p:cTn id="40" dur="500"/>
                                        <p:tgtEl>
                                          <p:spTgt spid="732"/>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734"/>
                                        </p:tgtEl>
                                        <p:attrNameLst>
                                          <p:attrName>style.visibility</p:attrName>
                                        </p:attrNameLst>
                                      </p:cBhvr>
                                      <p:to>
                                        <p:strVal val="visible"/>
                                      </p:to>
                                    </p:set>
                                    <p:animEffect transition="in" filter="fade">
                                      <p:cBhvr>
                                        <p:cTn id="45" dur="500"/>
                                        <p:tgtEl>
                                          <p:spTgt spid="734"/>
                                        </p:tgtEl>
                                      </p:cBhvr>
                                    </p:animEffec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7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11"/>
        <p:cNvGrpSpPr/>
        <p:nvPr/>
      </p:nvGrpSpPr>
      <p:grpSpPr>
        <a:xfrm>
          <a:off x="0" y="0"/>
          <a:ext cx="0" cy="0"/>
          <a:chOff x="0" y="0"/>
          <a:chExt cx="0" cy="0"/>
        </a:xfrm>
      </p:grpSpPr>
      <p:sp>
        <p:nvSpPr>
          <p:cNvPr id="1012" name="Google Shape;1012;p114"/>
          <p:cNvSpPr txBox="1">
            <a:spLocks/>
          </p:cNvSpPr>
          <p:nvPr/>
        </p:nvSpPr>
        <p:spPr>
          <a:xfrm>
            <a:off x="958844" y="442419"/>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 sz="3733">
                <a:solidFill>
                  <a:srgbClr val="34526F"/>
                </a:solidFill>
                <a:uFillTx/>
                <a:latin typeface="Helvetica Neue"/>
                <a:ea typeface="Helvetica Neue"/>
                <a:cs typeface="Helvetica Neue"/>
                <a:sym typeface="Helvetica Neue"/>
              </a:rPr>
              <a:t>The Theory of Decreasing Responsibility</a:t>
            </a:r>
            <a:endParaRPr sz="1867">
              <a:uFillTx/>
              <a:latin typeface="Arial"/>
              <a:cs typeface="Arial"/>
              <a:sym typeface="Arial"/>
            </a:endParaRPr>
          </a:p>
        </p:txBody>
      </p:sp>
      <p:cxnSp>
        <p:nvCxnSpPr>
          <p:cNvPr id="1013" name="Google Shape;1013;p114"/>
          <p:cNvCxnSpPr/>
          <p:nvPr/>
        </p:nvCxnSpPr>
        <p:spPr>
          <a:xfrm>
            <a:off x="1202645" y="1239892"/>
            <a:ext cx="9786715" cy="0"/>
          </a:xfrm>
          <a:prstGeom prst="straightConnector1">
            <a:avLst/>
          </a:prstGeom>
          <a:noFill/>
          <a:ln w="9525" cap="flat" cmpd="sng">
            <a:solidFill>
              <a:srgbClr val="34526F"/>
            </a:solidFill>
            <a:prstDash val="solid"/>
            <a:round/>
            <a:headEnd type="none" w="sm" len="sm"/>
            <a:tailEnd type="none" w="sm" len="sm"/>
          </a:ln>
        </p:spPr>
      </p:cxnSp>
      <p:pic>
        <p:nvPicPr>
          <p:cNvPr id="1014" name="Google Shape;1014;p114"/>
          <p:cNvPicPr preferRelativeResize="0"/>
          <p:nvPr/>
        </p:nvPicPr>
        <p:blipFill rotWithShape="1">
          <a:blip r:embed="rId3"/>
          <a:srcRect/>
          <a:stretch/>
        </p:blipFill>
        <p:spPr>
          <a:xfrm>
            <a:off x="842024" y="1423473"/>
            <a:ext cx="10470939" cy="3281936"/>
          </a:xfrm>
          <a:prstGeom prst="rect">
            <a:avLst/>
          </a:prstGeom>
          <a:noFill/>
          <a:ln>
            <a:noFill/>
          </a:ln>
        </p:spPr>
      </p:pic>
      <p:grpSp>
        <p:nvGrpSpPr>
          <p:cNvPr id="1015" name="Google Shape;1015;p114"/>
          <p:cNvGrpSpPr/>
          <p:nvPr/>
        </p:nvGrpSpPr>
        <p:grpSpPr>
          <a:xfrm>
            <a:off x="5311232" y="4497854"/>
            <a:ext cx="5764624" cy="1892193"/>
            <a:chOff x="3983424" y="3433870"/>
            <a:chExt cx="4323468" cy="1419145"/>
          </a:xfrm>
        </p:grpSpPr>
        <p:sp>
          <p:nvSpPr>
            <p:cNvPr id="1016" name="Google Shape;1016;p114"/>
            <p:cNvSpPr txBox="1">
              <a:spLocks/>
            </p:cNvSpPr>
            <p:nvPr/>
          </p:nvSpPr>
          <p:spPr>
            <a:xfrm>
              <a:off x="4961927" y="3579333"/>
              <a:ext cx="3344965" cy="1273682"/>
            </a:xfrm>
            <a:prstGeom prst="rect">
              <a:avLst/>
            </a:prstGeom>
            <a:noFill/>
            <a:ln>
              <a:noFill/>
            </a:ln>
          </p:spPr>
          <p:txBody>
            <a:bodyPr spcFirstLastPara="1" wrap="square" lIns="121900" tIns="60933" rIns="121900" bIns="60933" anchor="ctr" anchorCtr="0">
              <a:noAutofit/>
            </a:bodyPr>
            <a:lstStyle/>
            <a:p>
              <a:pPr defTabSz="1219170" hangingPunct="1">
                <a:lnSpc>
                  <a:spcPct val="110000"/>
                </a:lnSpc>
                <a:buClr>
                  <a:srgbClr val="9AC0A4"/>
                </a:buClr>
                <a:buSzPts val="1400"/>
              </a:pPr>
              <a:r>
                <a:rPr lang="en" sz="1867" b="1">
                  <a:solidFill>
                    <a:srgbClr val="9AC0A4"/>
                  </a:solidFill>
                  <a:uFillTx/>
                  <a:latin typeface="Helvetica Neue"/>
                  <a:ea typeface="Helvetica Neue"/>
                  <a:cs typeface="Helvetica Neue"/>
                  <a:sym typeface="Helvetica Neue"/>
                </a:rPr>
                <a:t>At Retirement</a:t>
              </a:r>
              <a:endParaRPr sz="1867">
                <a:solidFill>
                  <a:srgbClr val="9AC0A4"/>
                </a:solidFill>
                <a:uFillTx/>
                <a:latin typeface="Helvetica Neue"/>
                <a:ea typeface="Helvetica Neue"/>
                <a:cs typeface="Helvetica Neue"/>
                <a:sym typeface="Helvetica Neue"/>
              </a:endParaRPr>
            </a:p>
            <a:p>
              <a:pPr defTabSz="1219170" hangingPunct="1">
                <a:lnSpc>
                  <a:spcPct val="110000"/>
                </a:lnSpc>
                <a:buClr>
                  <a:srgbClr val="000000"/>
                </a:buClr>
                <a:buSzPts val="1400"/>
              </a:pPr>
              <a:r>
                <a:rPr lang="en" sz="1867">
                  <a:uFillTx/>
                  <a:latin typeface="Helvetica Neue"/>
                  <a:ea typeface="Helvetica Neue"/>
                  <a:cs typeface="Helvetica Neue"/>
                  <a:sym typeface="Helvetica Neue"/>
                </a:rPr>
                <a:t>Grown children</a:t>
              </a:r>
              <a:endParaRPr sz="1867">
                <a:uFillTx/>
                <a:latin typeface="Arial"/>
                <a:cs typeface="Arial"/>
                <a:sym typeface="Arial"/>
              </a:endParaRPr>
            </a:p>
            <a:p>
              <a:pPr defTabSz="1219170" hangingPunct="1">
                <a:lnSpc>
                  <a:spcPct val="110000"/>
                </a:lnSpc>
                <a:buClr>
                  <a:srgbClr val="000000"/>
                </a:buClr>
                <a:buSzPts val="1400"/>
              </a:pPr>
              <a:r>
                <a:rPr lang="en" sz="1867">
                  <a:uFillTx/>
                  <a:latin typeface="Helvetica Neue"/>
                  <a:ea typeface="Helvetica Neue"/>
                  <a:cs typeface="Helvetica Neue"/>
                  <a:sym typeface="Helvetica Neue"/>
                </a:rPr>
                <a:t>Lower debt</a:t>
              </a:r>
              <a:endParaRPr sz="1867">
                <a:uFillTx/>
                <a:latin typeface="Arial"/>
                <a:cs typeface="Arial"/>
                <a:sym typeface="Arial"/>
              </a:endParaRPr>
            </a:p>
            <a:p>
              <a:pPr defTabSz="1219170" hangingPunct="1">
                <a:lnSpc>
                  <a:spcPct val="110000"/>
                </a:lnSpc>
                <a:buClr>
                  <a:srgbClr val="000000"/>
                </a:buClr>
                <a:buSzPts val="1400"/>
              </a:pPr>
              <a:r>
                <a:rPr lang="en" sz="1867">
                  <a:uFillTx/>
                  <a:latin typeface="Helvetica Neue"/>
                  <a:ea typeface="Helvetica Neue"/>
                  <a:cs typeface="Helvetica Neue"/>
                  <a:sym typeface="Helvetica Neue"/>
                </a:rPr>
                <a:t>Mortgage Paid</a:t>
              </a:r>
              <a:endParaRPr sz="1867">
                <a:uFillTx/>
                <a:latin typeface="Arial"/>
                <a:cs typeface="Arial"/>
                <a:sym typeface="Arial"/>
              </a:endParaRPr>
            </a:p>
            <a:p>
              <a:pPr defTabSz="1219170" hangingPunct="1">
                <a:lnSpc>
                  <a:spcPct val="110000"/>
                </a:lnSpc>
                <a:buClr>
                  <a:srgbClr val="000000"/>
                </a:buClr>
                <a:buSzPts val="1400"/>
              </a:pPr>
              <a:r>
                <a:rPr lang="en" sz="1867" b="1">
                  <a:uFillTx/>
                  <a:latin typeface="Helvetica Neue"/>
                  <a:ea typeface="Helvetica Neue"/>
                  <a:cs typeface="Helvetica Neue"/>
                  <a:sym typeface="Helvetica Neue"/>
                </a:rPr>
                <a:t>Retirement income needed</a:t>
              </a:r>
              <a:endParaRPr sz="1867">
                <a:uFillTx/>
                <a:latin typeface="Arial"/>
                <a:cs typeface="Arial"/>
                <a:sym typeface="Arial"/>
              </a:endParaRPr>
            </a:p>
          </p:txBody>
        </p:sp>
        <p:cxnSp>
          <p:nvCxnSpPr>
            <p:cNvPr id="1017" name="Google Shape;1017;p114"/>
            <p:cNvCxnSpPr/>
            <p:nvPr/>
          </p:nvCxnSpPr>
          <p:spPr>
            <a:xfrm>
              <a:off x="3983424" y="3997512"/>
              <a:ext cx="936867" cy="0"/>
            </a:xfrm>
            <a:prstGeom prst="straightConnector1">
              <a:avLst/>
            </a:prstGeom>
            <a:noFill/>
            <a:ln w="25400" cap="rnd" cmpd="sng">
              <a:solidFill>
                <a:schemeClr val="dk1"/>
              </a:solidFill>
              <a:prstDash val="dot"/>
              <a:round/>
              <a:headEnd type="none" w="sm" len="sm"/>
              <a:tailEnd type="none" w="sm" len="sm"/>
            </a:ln>
          </p:spPr>
        </p:cxnSp>
        <p:cxnSp>
          <p:nvCxnSpPr>
            <p:cNvPr id="1018" name="Google Shape;1018;p114"/>
            <p:cNvCxnSpPr/>
            <p:nvPr/>
          </p:nvCxnSpPr>
          <p:spPr>
            <a:xfrm>
              <a:off x="3983424" y="4231163"/>
              <a:ext cx="936867" cy="0"/>
            </a:xfrm>
            <a:prstGeom prst="straightConnector1">
              <a:avLst/>
            </a:prstGeom>
            <a:noFill/>
            <a:ln w="25400" cap="rnd" cmpd="sng">
              <a:solidFill>
                <a:schemeClr val="dk1"/>
              </a:solidFill>
              <a:prstDash val="dot"/>
              <a:round/>
              <a:headEnd type="none" w="sm" len="sm"/>
              <a:tailEnd type="none" w="sm" len="sm"/>
            </a:ln>
          </p:spPr>
        </p:cxnSp>
        <p:cxnSp>
          <p:nvCxnSpPr>
            <p:cNvPr id="1019" name="Google Shape;1019;p114"/>
            <p:cNvCxnSpPr/>
            <p:nvPr/>
          </p:nvCxnSpPr>
          <p:spPr>
            <a:xfrm>
              <a:off x="3983424" y="4464814"/>
              <a:ext cx="936867" cy="0"/>
            </a:xfrm>
            <a:prstGeom prst="straightConnector1">
              <a:avLst/>
            </a:prstGeom>
            <a:noFill/>
            <a:ln w="25400" cap="rnd" cmpd="sng">
              <a:solidFill>
                <a:schemeClr val="dk1"/>
              </a:solidFill>
              <a:prstDash val="dot"/>
              <a:round/>
              <a:headEnd type="none" w="sm" len="sm"/>
              <a:tailEnd type="none" w="sm" len="sm"/>
            </a:ln>
          </p:spPr>
        </p:cxnSp>
        <p:cxnSp>
          <p:nvCxnSpPr>
            <p:cNvPr id="1020" name="Google Shape;1020;p114"/>
            <p:cNvCxnSpPr/>
            <p:nvPr/>
          </p:nvCxnSpPr>
          <p:spPr>
            <a:xfrm>
              <a:off x="3983424" y="4698464"/>
              <a:ext cx="936867" cy="0"/>
            </a:xfrm>
            <a:prstGeom prst="straightConnector1">
              <a:avLst/>
            </a:prstGeom>
            <a:noFill/>
            <a:ln w="25400" cap="rnd" cmpd="sng">
              <a:solidFill>
                <a:schemeClr val="dk1"/>
              </a:solidFill>
              <a:prstDash val="dot"/>
              <a:round/>
              <a:headEnd type="none" w="sm" len="sm"/>
              <a:tailEnd type="none" w="sm" len="sm"/>
            </a:ln>
          </p:spPr>
        </p:cxnSp>
        <p:cxnSp>
          <p:nvCxnSpPr>
            <p:cNvPr id="1021" name="Google Shape;1021;p114"/>
            <p:cNvCxnSpPr/>
            <p:nvPr/>
          </p:nvCxnSpPr>
          <p:spPr>
            <a:xfrm>
              <a:off x="6363762" y="3782368"/>
              <a:ext cx="936867" cy="0"/>
            </a:xfrm>
            <a:prstGeom prst="straightConnector1">
              <a:avLst/>
            </a:prstGeom>
            <a:noFill/>
            <a:ln w="25400" cap="rnd" cmpd="sng">
              <a:solidFill>
                <a:srgbClr val="9AC0A4"/>
              </a:solidFill>
              <a:prstDash val="dot"/>
              <a:round/>
              <a:headEnd type="none" w="sm" len="sm"/>
              <a:tailEnd type="none" w="sm" len="sm"/>
            </a:ln>
          </p:spPr>
        </p:cxnSp>
        <p:cxnSp>
          <p:nvCxnSpPr>
            <p:cNvPr id="1022" name="Google Shape;1022;p114"/>
            <p:cNvCxnSpPr/>
            <p:nvPr/>
          </p:nvCxnSpPr>
          <p:spPr>
            <a:xfrm rot="10800000" flipH="1">
              <a:off x="7384496" y="3433870"/>
              <a:ext cx="1" cy="347006"/>
            </a:xfrm>
            <a:prstGeom prst="straightConnector1">
              <a:avLst/>
            </a:prstGeom>
            <a:noFill/>
            <a:ln w="25400" cap="rnd" cmpd="sng">
              <a:solidFill>
                <a:srgbClr val="9AC0A4"/>
              </a:solidFill>
              <a:prstDash val="dot"/>
              <a:round/>
              <a:headEnd type="none" w="sm" len="sm"/>
              <a:tailEnd type="none" w="sm" len="sm"/>
            </a:ln>
          </p:spPr>
        </p:cxnSp>
      </p:grpSp>
      <p:grpSp>
        <p:nvGrpSpPr>
          <p:cNvPr id="1023" name="Google Shape;1023;p114"/>
          <p:cNvGrpSpPr/>
          <p:nvPr/>
        </p:nvGrpSpPr>
        <p:grpSpPr>
          <a:xfrm>
            <a:off x="656964" y="4497854"/>
            <a:ext cx="4589496" cy="1892193"/>
            <a:chOff x="492723" y="3433870"/>
            <a:chExt cx="3442122" cy="1419145"/>
          </a:xfrm>
        </p:grpSpPr>
        <p:sp>
          <p:nvSpPr>
            <p:cNvPr id="1024" name="Google Shape;1024;p114"/>
            <p:cNvSpPr txBox="1">
              <a:spLocks/>
            </p:cNvSpPr>
            <p:nvPr/>
          </p:nvSpPr>
          <p:spPr>
            <a:xfrm>
              <a:off x="492723" y="3579333"/>
              <a:ext cx="3442122" cy="1273682"/>
            </a:xfrm>
            <a:prstGeom prst="rect">
              <a:avLst/>
            </a:prstGeom>
            <a:noFill/>
            <a:ln>
              <a:noFill/>
            </a:ln>
          </p:spPr>
          <p:txBody>
            <a:bodyPr spcFirstLastPara="1" wrap="square" lIns="121900" tIns="60933" rIns="121900" bIns="60933" anchor="ctr" anchorCtr="0">
              <a:noAutofit/>
            </a:bodyPr>
            <a:lstStyle/>
            <a:p>
              <a:pPr algn="r" defTabSz="1219170" hangingPunct="1">
                <a:lnSpc>
                  <a:spcPct val="110000"/>
                </a:lnSpc>
                <a:buClr>
                  <a:srgbClr val="5B9BA9"/>
                </a:buClr>
                <a:buSzPts val="1400"/>
              </a:pPr>
              <a:r>
                <a:rPr lang="en" sz="1867" b="1">
                  <a:solidFill>
                    <a:srgbClr val="5B9BA9"/>
                  </a:solidFill>
                  <a:uFillTx/>
                  <a:latin typeface="Helvetica Neue"/>
                  <a:ea typeface="Helvetica Neue"/>
                  <a:cs typeface="Helvetica Neue"/>
                  <a:sym typeface="Helvetica Neue"/>
                </a:rPr>
                <a:t>Today</a:t>
              </a:r>
              <a:endParaRPr sz="1867">
                <a:solidFill>
                  <a:srgbClr val="5B9BA9"/>
                </a:solidFill>
                <a:uFillTx/>
                <a:latin typeface="Helvetica Neue"/>
                <a:ea typeface="Helvetica Neue"/>
                <a:cs typeface="Helvetica Neue"/>
                <a:sym typeface="Helvetica Neue"/>
              </a:endParaRPr>
            </a:p>
            <a:p>
              <a:pPr algn="r" defTabSz="1219170" hangingPunct="1">
                <a:lnSpc>
                  <a:spcPct val="110000"/>
                </a:lnSpc>
                <a:buClr>
                  <a:srgbClr val="000000"/>
                </a:buClr>
                <a:buSzPts val="1400"/>
              </a:pPr>
              <a:r>
                <a:rPr lang="en" sz="1867">
                  <a:uFillTx/>
                  <a:latin typeface="Helvetica Neue"/>
                  <a:ea typeface="Helvetica Neue"/>
                  <a:cs typeface="Helvetica Neue"/>
                  <a:sym typeface="Helvetica Neue"/>
                </a:rPr>
                <a:t>Young children</a:t>
              </a:r>
              <a:endParaRPr sz="1867">
                <a:uFillTx/>
                <a:latin typeface="Arial"/>
                <a:cs typeface="Arial"/>
                <a:sym typeface="Arial"/>
              </a:endParaRPr>
            </a:p>
            <a:p>
              <a:pPr algn="r" defTabSz="1219170" hangingPunct="1">
                <a:lnSpc>
                  <a:spcPct val="110000"/>
                </a:lnSpc>
                <a:buClr>
                  <a:srgbClr val="000000"/>
                </a:buClr>
                <a:buSzPts val="1400"/>
              </a:pPr>
              <a:r>
                <a:rPr lang="en" sz="1867">
                  <a:uFillTx/>
                  <a:latin typeface="Helvetica Neue"/>
                  <a:ea typeface="Helvetica Neue"/>
                  <a:cs typeface="Helvetica Neue"/>
                  <a:sym typeface="Helvetica Neue"/>
                </a:rPr>
                <a:t>High debt</a:t>
              </a:r>
              <a:endParaRPr sz="1867">
                <a:uFillTx/>
                <a:latin typeface="Arial"/>
                <a:cs typeface="Arial"/>
                <a:sym typeface="Arial"/>
              </a:endParaRPr>
            </a:p>
            <a:p>
              <a:pPr algn="r" defTabSz="1219170" hangingPunct="1">
                <a:lnSpc>
                  <a:spcPct val="110000"/>
                </a:lnSpc>
                <a:buClr>
                  <a:srgbClr val="000000"/>
                </a:buClr>
                <a:buSzPts val="1400"/>
              </a:pPr>
              <a:r>
                <a:rPr lang="en" sz="1867">
                  <a:uFillTx/>
                  <a:latin typeface="Helvetica Neue"/>
                  <a:ea typeface="Helvetica Neue"/>
                  <a:cs typeface="Helvetica Neue"/>
                  <a:sym typeface="Helvetica Neue"/>
                </a:rPr>
                <a:t>House mortgage</a:t>
              </a:r>
              <a:endParaRPr sz="1867">
                <a:uFillTx/>
                <a:latin typeface="Arial"/>
                <a:cs typeface="Arial"/>
                <a:sym typeface="Arial"/>
              </a:endParaRPr>
            </a:p>
            <a:p>
              <a:pPr algn="r" defTabSz="1219170" hangingPunct="1">
                <a:lnSpc>
                  <a:spcPct val="110000"/>
                </a:lnSpc>
                <a:buClr>
                  <a:srgbClr val="000000"/>
                </a:buClr>
                <a:buSzPts val="1400"/>
              </a:pPr>
              <a:r>
                <a:rPr lang="en" sz="1867" b="1">
                  <a:uFillTx/>
                  <a:latin typeface="Helvetica Neue"/>
                  <a:ea typeface="Helvetica Neue"/>
                  <a:cs typeface="Helvetica Neue"/>
                  <a:sym typeface="Helvetica Neue"/>
                </a:rPr>
                <a:t>Loss of income would be devastating</a:t>
              </a:r>
              <a:endParaRPr sz="1867">
                <a:uFillTx/>
                <a:latin typeface="Arial"/>
                <a:cs typeface="Arial"/>
                <a:sym typeface="Arial"/>
              </a:endParaRPr>
            </a:p>
          </p:txBody>
        </p:sp>
        <p:cxnSp>
          <p:nvCxnSpPr>
            <p:cNvPr id="1025" name="Google Shape;1025;p114"/>
            <p:cNvCxnSpPr/>
            <p:nvPr/>
          </p:nvCxnSpPr>
          <p:spPr>
            <a:xfrm>
              <a:off x="2297063" y="3782368"/>
              <a:ext cx="936867" cy="0"/>
            </a:xfrm>
            <a:prstGeom prst="straightConnector1">
              <a:avLst/>
            </a:prstGeom>
            <a:noFill/>
            <a:ln w="25400" cap="rnd" cmpd="sng">
              <a:solidFill>
                <a:srgbClr val="5B9BA9"/>
              </a:solidFill>
              <a:prstDash val="dot"/>
              <a:round/>
              <a:headEnd type="none" w="sm" len="sm"/>
              <a:tailEnd type="none" w="sm" len="sm"/>
            </a:ln>
          </p:spPr>
        </p:cxnSp>
        <p:cxnSp>
          <p:nvCxnSpPr>
            <p:cNvPr id="1026" name="Google Shape;1026;p114"/>
            <p:cNvCxnSpPr/>
            <p:nvPr/>
          </p:nvCxnSpPr>
          <p:spPr>
            <a:xfrm rot="10800000" flipH="1">
              <a:off x="2189593" y="3433870"/>
              <a:ext cx="1" cy="347006"/>
            </a:xfrm>
            <a:prstGeom prst="straightConnector1">
              <a:avLst/>
            </a:prstGeom>
            <a:noFill/>
            <a:ln w="25400" cap="rnd" cmpd="sng">
              <a:solidFill>
                <a:srgbClr val="5B9BA9"/>
              </a:solidFill>
              <a:prstDash val="dot"/>
              <a:round/>
              <a:headEnd type="none" w="sm" len="sm"/>
              <a:tailEnd type="none" w="sm" len="sm"/>
            </a:ln>
          </p:spPr>
        </p:cxnSp>
      </p:grpSp>
      <p:sp>
        <p:nvSpPr>
          <p:cNvPr id="1027" name="Google Shape;1027;p114"/>
          <p:cNvSpPr>
            <a:spLocks/>
          </p:cNvSpPr>
          <p:nvPr/>
        </p:nvSpPr>
        <p:spPr>
          <a:xfrm>
            <a:off x="1782032" y="5306829"/>
            <a:ext cx="8627936" cy="840316"/>
          </a:xfrm>
          <a:prstGeom prst="rect">
            <a:avLst/>
          </a:prstGeom>
          <a:noFill/>
          <a:ln>
            <a:noFill/>
          </a:ln>
        </p:spPr>
        <p:txBody>
          <a:bodyPr spcFirstLastPara="1" wrap="square" lIns="121900" tIns="60933" rIns="121900" bIns="60933" anchor="ctr" anchorCtr="0">
            <a:noAutofit/>
          </a:bodyPr>
          <a:lstStyle/>
          <a:p>
            <a:pPr algn="ctr" defTabSz="1219170" hangingPunct="1">
              <a:buClr>
                <a:srgbClr val="E4021D"/>
              </a:buClr>
              <a:buSzPts val="1800"/>
            </a:pPr>
            <a:r>
              <a:rPr lang="en" sz="2400">
                <a:solidFill>
                  <a:srgbClr val="E4021D"/>
                </a:solidFill>
                <a:uFillTx/>
                <a:latin typeface="Helvetica Neue"/>
                <a:ea typeface="Helvetica Neue"/>
                <a:cs typeface="Helvetica Neue"/>
                <a:sym typeface="Helvetica Neue"/>
              </a:rPr>
              <a:t>What </a:t>
            </a:r>
            <a:r>
              <a:rPr lang="en" sz="2400" b="1">
                <a:solidFill>
                  <a:srgbClr val="E4021D"/>
                </a:solidFill>
                <a:uFillTx/>
                <a:latin typeface="Helvetica Neue"/>
                <a:ea typeface="Helvetica Neue"/>
                <a:cs typeface="Helvetica Neue"/>
                <a:sym typeface="Helvetica Neue"/>
              </a:rPr>
              <a:t>life insurance company</a:t>
            </a:r>
            <a:r>
              <a:rPr lang="en" sz="2400">
                <a:solidFill>
                  <a:srgbClr val="E4021D"/>
                </a:solidFill>
                <a:uFillTx/>
                <a:latin typeface="Helvetica Neue"/>
                <a:ea typeface="Helvetica Neue"/>
                <a:cs typeface="Helvetica Neue"/>
                <a:sym typeface="Helvetica Neue"/>
              </a:rPr>
              <a:t> do you know of that </a:t>
            </a:r>
            <a:endParaRPr sz="1867">
              <a:uFillTx/>
              <a:latin typeface="Arial"/>
              <a:cs typeface="Arial"/>
              <a:sym typeface="Arial"/>
            </a:endParaRPr>
          </a:p>
          <a:p>
            <a:pPr algn="ctr" defTabSz="1219170" hangingPunct="1">
              <a:buClr>
                <a:srgbClr val="E4021D"/>
              </a:buClr>
              <a:buSzPts val="1800"/>
            </a:pPr>
            <a:r>
              <a:rPr lang="en" sz="2400" b="1">
                <a:solidFill>
                  <a:srgbClr val="E4021D"/>
                </a:solidFill>
                <a:uFillTx/>
                <a:latin typeface="Helvetica Neue"/>
                <a:ea typeface="Helvetica Neue"/>
                <a:cs typeface="Helvetica Neue"/>
                <a:sym typeface="Helvetica Neue"/>
              </a:rPr>
              <a:t>teaches people</a:t>
            </a:r>
            <a:r>
              <a:rPr lang="en" sz="2400">
                <a:solidFill>
                  <a:srgbClr val="E4021D"/>
                </a:solidFill>
                <a:uFillTx/>
                <a:latin typeface="Helvetica Neue"/>
                <a:ea typeface="Helvetica Neue"/>
                <a:cs typeface="Helvetica Neue"/>
                <a:sym typeface="Helvetica Neue"/>
              </a:rPr>
              <a:t> how to eliminate the need for life insurance?</a:t>
            </a:r>
            <a:endParaRPr sz="1867">
              <a:uFillTx/>
              <a:latin typeface="Arial"/>
              <a:cs typeface="Arial"/>
              <a:sym typeface="Arial"/>
            </a:endParaRPr>
          </a:p>
        </p:txBody>
      </p:sp>
      <p:sp>
        <p:nvSpPr>
          <p:cNvPr id="1028" name="Google Shape;1028;p114"/>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uFillTx/>
              </a:rPr>
              <a:pPr defTabSz="1219170" hangingPunct="1">
                <a:buClr>
                  <a:srgbClr val="A5A5A5"/>
                </a:buClr>
                <a:buSzPts val="1000"/>
              </a:pPr>
              <a:t>26</a:t>
            </a:fld>
            <a:endParaRPr>
              <a:uFillTx/>
            </a:endParaRPr>
          </a:p>
        </p:txBody>
      </p:sp>
      <p:pic>
        <p:nvPicPr>
          <p:cNvPr id="1029" name="Google Shape;1029;p114" descr="DecreasingResponsibility_youngfamily.eps"/>
          <p:cNvPicPr preferRelativeResize="0"/>
          <p:nvPr/>
        </p:nvPicPr>
        <p:blipFill rotWithShape="1">
          <a:blip r:embed="rId4"/>
          <a:srcRect/>
          <a:stretch/>
        </p:blipFill>
        <p:spPr>
          <a:xfrm>
            <a:off x="1959017" y="2398355"/>
            <a:ext cx="1430600" cy="1382219"/>
          </a:xfrm>
          <a:prstGeom prst="rect">
            <a:avLst/>
          </a:prstGeom>
          <a:noFill/>
          <a:ln>
            <a:noFill/>
          </a:ln>
        </p:spPr>
      </p:pic>
      <p:pic>
        <p:nvPicPr>
          <p:cNvPr id="1030" name="Google Shape;1030;p114" descr="DecreasingResponsibility_oldercouple.eps"/>
          <p:cNvPicPr preferRelativeResize="0"/>
          <p:nvPr/>
        </p:nvPicPr>
        <p:blipFill rotWithShape="1">
          <a:blip r:embed="rId5"/>
          <a:srcRect/>
          <a:stretch/>
        </p:blipFill>
        <p:spPr>
          <a:xfrm>
            <a:off x="9062020" y="2398127"/>
            <a:ext cx="1445563" cy="1377899"/>
          </a:xfrm>
          <a:prstGeom prst="rect">
            <a:avLst/>
          </a:prstGeom>
          <a:noFill/>
          <a:ln>
            <a:noFill/>
          </a:ln>
        </p:spPr>
      </p:pic>
      <p:sp>
        <p:nvSpPr>
          <p:cNvPr id="1031" name="Google Shape;1031;p114"/>
          <p:cNvSpPr txBox="1">
            <a:spLocks/>
          </p:cNvSpPr>
          <p:nvPr/>
        </p:nvSpPr>
        <p:spPr>
          <a:xfrm>
            <a:off x="2074209" y="2617801"/>
            <a:ext cx="1977083" cy="861775"/>
          </a:xfrm>
          <a:prstGeom prst="rect">
            <a:avLst/>
          </a:prstGeom>
          <a:noFill/>
          <a:ln>
            <a:noFill/>
          </a:ln>
        </p:spPr>
        <p:txBody>
          <a:bodyPr spcFirstLastPara="1" wrap="square" lIns="121900" tIns="60933" rIns="121900" bIns="60933" anchor="t" anchorCtr="0">
            <a:noAutofit/>
          </a:bodyPr>
          <a:lstStyle/>
          <a:p>
            <a:pPr algn="ctr" defTabSz="1219170" hangingPunct="1">
              <a:buClr>
                <a:srgbClr val="5B9BA9"/>
              </a:buClr>
              <a:buSzPts val="1800"/>
            </a:pPr>
            <a:r>
              <a:rPr lang="en" sz="2400" b="1">
                <a:solidFill>
                  <a:srgbClr val="5B9BA9"/>
                </a:solidFill>
                <a:uFillTx/>
                <a:latin typeface="Helvetica Neue"/>
                <a:ea typeface="Helvetica Neue"/>
                <a:cs typeface="Helvetica Neue"/>
                <a:sym typeface="Helvetica Neue"/>
              </a:rPr>
              <a:t>DYING</a:t>
            </a:r>
            <a:br>
              <a:rPr lang="en" sz="2400" b="1">
                <a:solidFill>
                  <a:srgbClr val="5B9BA9"/>
                </a:solidFill>
                <a:uFillTx/>
                <a:latin typeface="Helvetica Neue"/>
                <a:ea typeface="Helvetica Neue"/>
                <a:cs typeface="Helvetica Neue"/>
                <a:sym typeface="Helvetica Neue"/>
              </a:rPr>
            </a:br>
            <a:r>
              <a:rPr lang="en" sz="2400" b="1">
                <a:solidFill>
                  <a:srgbClr val="5B9BA9"/>
                </a:solidFill>
                <a:uFillTx/>
                <a:latin typeface="Helvetica Neue"/>
                <a:ea typeface="Helvetica Neue"/>
                <a:cs typeface="Helvetica Neue"/>
                <a:sym typeface="Helvetica Neue"/>
              </a:rPr>
              <a:t>TOO SOON</a:t>
            </a:r>
            <a:endParaRPr sz="1867">
              <a:uFillTx/>
              <a:latin typeface="Arial"/>
              <a:cs typeface="Arial"/>
              <a:sym typeface="Arial"/>
            </a:endParaRPr>
          </a:p>
        </p:txBody>
      </p:sp>
      <p:sp>
        <p:nvSpPr>
          <p:cNvPr id="1032" name="Google Shape;1032;p114"/>
          <p:cNvSpPr txBox="1">
            <a:spLocks/>
          </p:cNvSpPr>
          <p:nvPr/>
        </p:nvSpPr>
        <p:spPr>
          <a:xfrm>
            <a:off x="8530500" y="2617801"/>
            <a:ext cx="1977083" cy="861775"/>
          </a:xfrm>
          <a:prstGeom prst="rect">
            <a:avLst/>
          </a:prstGeom>
          <a:noFill/>
          <a:ln>
            <a:noFill/>
          </a:ln>
        </p:spPr>
        <p:txBody>
          <a:bodyPr spcFirstLastPara="1" wrap="square" lIns="121900" tIns="60933" rIns="121900" bIns="60933" anchor="t" anchorCtr="0">
            <a:noAutofit/>
          </a:bodyPr>
          <a:lstStyle/>
          <a:p>
            <a:pPr algn="ctr" defTabSz="1219170" hangingPunct="1">
              <a:buClr>
                <a:srgbClr val="9AC0A4"/>
              </a:buClr>
              <a:buSzPts val="1800"/>
            </a:pPr>
            <a:r>
              <a:rPr lang="en" sz="2400" b="1">
                <a:solidFill>
                  <a:srgbClr val="9AC0A4"/>
                </a:solidFill>
                <a:uFillTx/>
                <a:latin typeface="Helvetica Neue"/>
                <a:ea typeface="Helvetica Neue"/>
                <a:cs typeface="Helvetica Neue"/>
                <a:sym typeface="Helvetica Neue"/>
              </a:rPr>
              <a:t>LIVING TOO LONG</a:t>
            </a:r>
            <a:endParaRPr sz="1867">
              <a:uFillTx/>
              <a:latin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12"/>
                                        </p:tgtEl>
                                        <p:attrNameLst>
                                          <p:attrName>style.visibility</p:attrName>
                                        </p:attrNameLst>
                                      </p:cBhvr>
                                      <p:to>
                                        <p:strVal val="visible"/>
                                      </p:to>
                                    </p:set>
                                    <p:animEffect transition="in" filter="fade">
                                      <p:cBhvr>
                                        <p:cTn id="7" dur="400"/>
                                        <p:tgtEl>
                                          <p:spTgt spid="1012"/>
                                        </p:tgtEl>
                                      </p:cBhvr>
                                    </p:animEffect>
                                  </p:childTnLst>
                                </p:cTn>
                              </p:par>
                              <p:par>
                                <p:cTn id="8" presetID="10" presetClass="entr" presetSubtype="0" fill="hold" nodeType="withEffect">
                                  <p:stCondLst>
                                    <p:cond delay="0"/>
                                  </p:stCondLst>
                                  <p:childTnLst>
                                    <p:set>
                                      <p:cBhvr>
                                        <p:cTn id="9" dur="1" fill="hold">
                                          <p:stCondLst>
                                            <p:cond delay="0"/>
                                          </p:stCondLst>
                                        </p:cTn>
                                        <p:tgtEl>
                                          <p:spTgt spid="1013"/>
                                        </p:tgtEl>
                                        <p:attrNameLst>
                                          <p:attrName>style.visibility</p:attrName>
                                        </p:attrNameLst>
                                      </p:cBhvr>
                                      <p:to>
                                        <p:strVal val="visible"/>
                                      </p:to>
                                    </p:set>
                                    <p:animEffect transition="in" filter="fade">
                                      <p:cBhvr>
                                        <p:cTn id="10" dur="700"/>
                                        <p:tgtEl>
                                          <p:spTgt spid="10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14"/>
                                        </p:tgtEl>
                                        <p:attrNameLst>
                                          <p:attrName>style.visibility</p:attrName>
                                        </p:attrNameLst>
                                      </p:cBhvr>
                                      <p:to>
                                        <p:strVal val="visible"/>
                                      </p:to>
                                    </p:set>
                                    <p:animEffect transition="in" filter="fade">
                                      <p:cBhvr>
                                        <p:cTn id="15" dur="900"/>
                                        <p:tgtEl>
                                          <p:spTgt spid="1014"/>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1029"/>
                                        </p:tgtEl>
                                        <p:attrNameLst>
                                          <p:attrName>style.visibility</p:attrName>
                                        </p:attrNameLst>
                                      </p:cBhvr>
                                      <p:to>
                                        <p:strVal val="visible"/>
                                      </p:to>
                                    </p:set>
                                    <p:animEffect transition="in" filter="fade">
                                      <p:cBhvr>
                                        <p:cTn id="19" dur="300"/>
                                        <p:tgtEl>
                                          <p:spTgt spid="1029"/>
                                        </p:tgtEl>
                                      </p:cBhvr>
                                    </p:animEffect>
                                  </p:childTnLst>
                                </p:cTn>
                              </p:par>
                              <p:par>
                                <p:cTn id="20" presetID="10" presetClass="entr" presetSubtype="0" fill="hold" nodeType="withEffect">
                                  <p:stCondLst>
                                    <p:cond delay="0"/>
                                  </p:stCondLst>
                                  <p:childTnLst>
                                    <p:set>
                                      <p:cBhvr>
                                        <p:cTn id="21" dur="1" fill="hold">
                                          <p:stCondLst>
                                            <p:cond delay="0"/>
                                          </p:stCondLst>
                                        </p:cTn>
                                        <p:tgtEl>
                                          <p:spTgt spid="1030"/>
                                        </p:tgtEl>
                                        <p:attrNameLst>
                                          <p:attrName>style.visibility</p:attrName>
                                        </p:attrNameLst>
                                      </p:cBhvr>
                                      <p:to>
                                        <p:strVal val="visible"/>
                                      </p:to>
                                    </p:set>
                                    <p:animEffect transition="in" filter="fade">
                                      <p:cBhvr>
                                        <p:cTn id="22" dur="300"/>
                                        <p:tgtEl>
                                          <p:spTgt spid="10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23"/>
                                        </p:tgtEl>
                                        <p:attrNameLst>
                                          <p:attrName>style.visibility</p:attrName>
                                        </p:attrNameLst>
                                      </p:cBhvr>
                                      <p:to>
                                        <p:strVal val="visible"/>
                                      </p:to>
                                    </p:set>
                                    <p:animEffect transition="in" filter="fade">
                                      <p:cBhvr>
                                        <p:cTn id="27" dur="300"/>
                                        <p:tgtEl>
                                          <p:spTgt spid="102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15"/>
                                        </p:tgtEl>
                                        <p:attrNameLst>
                                          <p:attrName>style.visibility</p:attrName>
                                        </p:attrNameLst>
                                      </p:cBhvr>
                                      <p:to>
                                        <p:strVal val="visible"/>
                                      </p:to>
                                    </p:set>
                                    <p:animEffect transition="in" filter="fade">
                                      <p:cBhvr>
                                        <p:cTn id="32" dur="300"/>
                                        <p:tgtEl>
                                          <p:spTgt spid="101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300"/>
                                        <p:tgtEl>
                                          <p:spTgt spid="1029"/>
                                        </p:tgtEl>
                                      </p:cBhvr>
                                    </p:animEffect>
                                    <p:set>
                                      <p:cBhvr>
                                        <p:cTn id="37" dur="1" fill="hold">
                                          <p:stCondLst>
                                            <p:cond delay="300"/>
                                          </p:stCondLst>
                                        </p:cTn>
                                        <p:tgtEl>
                                          <p:spTgt spid="1029"/>
                                        </p:tgtEl>
                                        <p:attrNameLst>
                                          <p:attrName>style.visibility</p:attrName>
                                        </p:attrNameLst>
                                      </p:cBhvr>
                                      <p:to>
                                        <p:strVal val="hidden"/>
                                      </p:to>
                                    </p:set>
                                  </p:childTnLst>
                                </p:cTn>
                              </p:par>
                            </p:childTnLst>
                          </p:cTn>
                        </p:par>
                        <p:par>
                          <p:cTn id="38" fill="hold">
                            <p:stCondLst>
                              <p:cond delay="300"/>
                            </p:stCondLst>
                            <p:childTnLst>
                              <p:par>
                                <p:cTn id="39" presetID="10" presetClass="entr" presetSubtype="0" fill="hold" nodeType="afterEffect">
                                  <p:stCondLst>
                                    <p:cond delay="0"/>
                                  </p:stCondLst>
                                  <p:childTnLst>
                                    <p:set>
                                      <p:cBhvr>
                                        <p:cTn id="40" dur="1" fill="hold">
                                          <p:stCondLst>
                                            <p:cond delay="0"/>
                                          </p:stCondLst>
                                        </p:cTn>
                                        <p:tgtEl>
                                          <p:spTgt spid="1031"/>
                                        </p:tgtEl>
                                        <p:attrNameLst>
                                          <p:attrName>style.visibility</p:attrName>
                                        </p:attrNameLst>
                                      </p:cBhvr>
                                      <p:to>
                                        <p:strVal val="visible"/>
                                      </p:to>
                                    </p:set>
                                    <p:animEffect transition="in" filter="fade">
                                      <p:cBhvr>
                                        <p:cTn id="41" dur="300"/>
                                        <p:tgtEl>
                                          <p:spTgt spid="1031"/>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300"/>
                                        <p:tgtEl>
                                          <p:spTgt spid="1030"/>
                                        </p:tgtEl>
                                      </p:cBhvr>
                                    </p:animEffect>
                                    <p:set>
                                      <p:cBhvr>
                                        <p:cTn id="46" dur="1" fill="hold">
                                          <p:stCondLst>
                                            <p:cond delay="300"/>
                                          </p:stCondLst>
                                        </p:cTn>
                                        <p:tgtEl>
                                          <p:spTgt spid="1030"/>
                                        </p:tgtEl>
                                        <p:attrNameLst>
                                          <p:attrName>style.visibility</p:attrName>
                                        </p:attrNameLst>
                                      </p:cBhvr>
                                      <p:to>
                                        <p:strVal val="hidden"/>
                                      </p:to>
                                    </p:set>
                                  </p:childTnLst>
                                </p:cTn>
                              </p:par>
                            </p:childTnLst>
                          </p:cTn>
                        </p:par>
                        <p:par>
                          <p:cTn id="47" fill="hold">
                            <p:stCondLst>
                              <p:cond delay="300"/>
                            </p:stCondLst>
                            <p:childTnLst>
                              <p:par>
                                <p:cTn id="48" presetID="10" presetClass="entr" presetSubtype="0" fill="hold" nodeType="afterEffect">
                                  <p:stCondLst>
                                    <p:cond delay="0"/>
                                  </p:stCondLst>
                                  <p:childTnLst>
                                    <p:set>
                                      <p:cBhvr>
                                        <p:cTn id="49" dur="1" fill="hold">
                                          <p:stCondLst>
                                            <p:cond delay="0"/>
                                          </p:stCondLst>
                                        </p:cTn>
                                        <p:tgtEl>
                                          <p:spTgt spid="1032"/>
                                        </p:tgtEl>
                                        <p:attrNameLst>
                                          <p:attrName>style.visibility</p:attrName>
                                        </p:attrNameLst>
                                      </p:cBhvr>
                                      <p:to>
                                        <p:strVal val="visible"/>
                                      </p:to>
                                    </p:set>
                                    <p:animEffect transition="in" filter="fade">
                                      <p:cBhvr>
                                        <p:cTn id="50" dur="300"/>
                                        <p:tgtEl>
                                          <p:spTgt spid="1032"/>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xit" presetSubtype="0" fill="hold" nodeType="clickEffect">
                                  <p:stCondLst>
                                    <p:cond delay="0"/>
                                  </p:stCondLst>
                                  <p:childTnLst>
                                    <p:animEffect transition="out" filter="fade">
                                      <p:cBhvr>
                                        <p:cTn id="54" dur="300"/>
                                        <p:tgtEl>
                                          <p:spTgt spid="1015"/>
                                        </p:tgtEl>
                                      </p:cBhvr>
                                    </p:animEffect>
                                    <p:set>
                                      <p:cBhvr>
                                        <p:cTn id="55" dur="1" fill="hold">
                                          <p:stCondLst>
                                            <p:cond delay="300"/>
                                          </p:stCondLst>
                                        </p:cTn>
                                        <p:tgtEl>
                                          <p:spTgt spid="1015"/>
                                        </p:tgtEl>
                                        <p:attrNameLst>
                                          <p:attrName>style.visibility</p:attrName>
                                        </p:attrNameLst>
                                      </p:cBhvr>
                                      <p:to>
                                        <p:strVal val="hidden"/>
                                      </p:to>
                                    </p:set>
                                  </p:childTnLst>
                                </p:cTn>
                              </p:par>
                              <p:par>
                                <p:cTn id="56" presetID="10" presetClass="exit" presetSubtype="0" fill="hold" nodeType="withEffect">
                                  <p:stCondLst>
                                    <p:cond delay="0"/>
                                  </p:stCondLst>
                                  <p:childTnLst>
                                    <p:animEffect transition="out" filter="fade">
                                      <p:cBhvr>
                                        <p:cTn id="57" dur="300"/>
                                        <p:tgtEl>
                                          <p:spTgt spid="1023"/>
                                        </p:tgtEl>
                                      </p:cBhvr>
                                    </p:animEffect>
                                    <p:set>
                                      <p:cBhvr>
                                        <p:cTn id="58" dur="1" fill="hold">
                                          <p:stCondLst>
                                            <p:cond delay="300"/>
                                          </p:stCondLst>
                                        </p:cTn>
                                        <p:tgtEl>
                                          <p:spTgt spid="1023"/>
                                        </p:tgtEl>
                                        <p:attrNameLst>
                                          <p:attrName>style.visibility</p:attrName>
                                        </p:attrNameLst>
                                      </p:cBhvr>
                                      <p:to>
                                        <p:strVal val="hidden"/>
                                      </p:to>
                                    </p:set>
                                  </p:childTnLst>
                                </p:cTn>
                              </p:par>
                            </p:childTnLst>
                          </p:cTn>
                        </p:par>
                        <p:par>
                          <p:cTn id="59" fill="hold">
                            <p:stCondLst>
                              <p:cond delay="300"/>
                            </p:stCondLst>
                            <p:childTnLst>
                              <p:par>
                                <p:cTn id="60" presetID="10" presetClass="entr" presetSubtype="0" fill="hold" nodeType="afterEffect">
                                  <p:stCondLst>
                                    <p:cond delay="0"/>
                                  </p:stCondLst>
                                  <p:childTnLst>
                                    <p:set>
                                      <p:cBhvr>
                                        <p:cTn id="61" dur="1" fill="hold">
                                          <p:stCondLst>
                                            <p:cond delay="0"/>
                                          </p:stCondLst>
                                        </p:cTn>
                                        <p:tgtEl>
                                          <p:spTgt spid="1027"/>
                                        </p:tgtEl>
                                        <p:attrNameLst>
                                          <p:attrName>style.visibility</p:attrName>
                                        </p:attrNameLst>
                                      </p:cBhvr>
                                      <p:to>
                                        <p:strVal val="visible"/>
                                      </p:to>
                                    </p:set>
                                    <p:animEffect transition="in" filter="fade">
                                      <p:cBhvr>
                                        <p:cTn id="62" dur="3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1051"/>
        <p:cNvGrpSpPr/>
        <p:nvPr/>
      </p:nvGrpSpPr>
      <p:grpSpPr>
        <a:xfrm>
          <a:off x="0" y="0"/>
          <a:ext cx="0" cy="0"/>
          <a:chOff x="0" y="0"/>
          <a:chExt cx="0" cy="0"/>
        </a:xfrm>
      </p:grpSpPr>
      <p:sp>
        <p:nvSpPr>
          <p:cNvPr id="1052" name="Google Shape;1052;p116"/>
          <p:cNvSpPr txBox="1">
            <a:spLocks/>
          </p:cNvSpPr>
          <p:nvPr/>
        </p:nvSpPr>
        <p:spPr>
          <a:xfrm>
            <a:off x="958846" y="1215629"/>
            <a:ext cx="4626527" cy="641683"/>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600"/>
            </a:pPr>
            <a:r>
              <a:rPr lang="en" sz="2133" b="1">
                <a:solidFill>
                  <a:srgbClr val="E4021D"/>
                </a:solidFill>
                <a:uFillTx/>
                <a:latin typeface="Helvetica Neue"/>
                <a:ea typeface="Helvetica Neue"/>
                <a:cs typeface="Helvetica Neue"/>
                <a:sym typeface="Helvetica Neue"/>
              </a:rPr>
              <a:t>Cash Value Life Insurance</a:t>
            </a:r>
            <a:br>
              <a:rPr lang="en" sz="2133" b="1">
                <a:solidFill>
                  <a:srgbClr val="E4021D"/>
                </a:solidFill>
                <a:uFillTx/>
                <a:latin typeface="Helvetica Neue"/>
                <a:ea typeface="Helvetica Neue"/>
                <a:cs typeface="Helvetica Neue"/>
                <a:sym typeface="Helvetica Neue"/>
              </a:rPr>
            </a:br>
            <a:r>
              <a:rPr lang="en" sz="1733">
                <a:uFillTx/>
                <a:latin typeface="Helvetica Neue"/>
                <a:ea typeface="Helvetica Neue"/>
                <a:cs typeface="Helvetica Neue"/>
                <a:sym typeface="Helvetica Neue"/>
              </a:rPr>
              <a:t>Whole Life, Universal Life, Variable Life</a:t>
            </a:r>
            <a:endParaRPr sz="1867">
              <a:uFillTx/>
              <a:latin typeface="Arial"/>
              <a:cs typeface="Arial"/>
              <a:sym typeface="Arial"/>
            </a:endParaRPr>
          </a:p>
        </p:txBody>
      </p:sp>
      <p:cxnSp>
        <p:nvCxnSpPr>
          <p:cNvPr id="1053" name="Google Shape;1053;p116"/>
          <p:cNvCxnSpPr/>
          <p:nvPr/>
        </p:nvCxnSpPr>
        <p:spPr>
          <a:xfrm>
            <a:off x="5829172" y="1666770"/>
            <a:ext cx="0" cy="3208169"/>
          </a:xfrm>
          <a:prstGeom prst="straightConnector1">
            <a:avLst/>
          </a:prstGeom>
          <a:noFill/>
          <a:ln w="9525" cap="flat" cmpd="sng">
            <a:solidFill>
              <a:srgbClr val="BFBFBF"/>
            </a:solidFill>
            <a:prstDash val="solid"/>
            <a:round/>
            <a:headEnd type="none" w="med" len="med"/>
            <a:tailEnd type="none" w="med" len="med"/>
          </a:ln>
        </p:spPr>
      </p:cxnSp>
      <p:sp>
        <p:nvSpPr>
          <p:cNvPr id="1054" name="Google Shape;1054;p116"/>
          <p:cNvSpPr txBox="1">
            <a:spLocks/>
          </p:cNvSpPr>
          <p:nvPr/>
        </p:nvSpPr>
        <p:spPr>
          <a:xfrm>
            <a:off x="5531556" y="1215629"/>
            <a:ext cx="6190277" cy="641683"/>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600"/>
            </a:pPr>
            <a:r>
              <a:rPr lang="en" sz="2133" b="1">
                <a:solidFill>
                  <a:srgbClr val="0E669A"/>
                </a:solidFill>
                <a:uFillTx/>
                <a:latin typeface="Helvetica Neue"/>
                <a:ea typeface="Helvetica Neue"/>
                <a:cs typeface="Helvetica Neue"/>
                <a:sym typeface="Helvetica Neue"/>
              </a:rPr>
              <a:t>Buy Term and Invest the Difference</a:t>
            </a:r>
            <a:br>
              <a:rPr lang="en" sz="2133" b="1">
                <a:solidFill>
                  <a:srgbClr val="003366"/>
                </a:solidFill>
                <a:uFillTx/>
                <a:latin typeface="Helvetica Neue"/>
                <a:ea typeface="Helvetica Neue"/>
                <a:cs typeface="Helvetica Neue"/>
                <a:sym typeface="Helvetica Neue"/>
              </a:rPr>
            </a:br>
            <a:r>
              <a:rPr lang="en" sz="1733">
                <a:uFillTx/>
                <a:latin typeface="Helvetica Neue"/>
                <a:ea typeface="Helvetica Neue"/>
                <a:cs typeface="Helvetica Neue"/>
                <a:sym typeface="Helvetica Neue"/>
              </a:rPr>
              <a:t>30-year Level Term</a:t>
            </a:r>
            <a:endParaRPr sz="1733" b="1">
              <a:uFillTx/>
              <a:latin typeface="Helvetica Neue"/>
              <a:ea typeface="Helvetica Neue"/>
              <a:cs typeface="Helvetica Neue"/>
              <a:sym typeface="Helvetica Neue"/>
            </a:endParaRPr>
          </a:p>
        </p:txBody>
      </p:sp>
      <p:sp>
        <p:nvSpPr>
          <p:cNvPr id="1055" name="Google Shape;1055;p116"/>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uFillTx/>
              </a:rPr>
              <a:pPr defTabSz="1219170" hangingPunct="1">
                <a:buClr>
                  <a:srgbClr val="A5A5A5"/>
                </a:buClr>
                <a:buSzPts val="1000"/>
              </a:pPr>
              <a:t>27</a:t>
            </a:fld>
            <a:endParaRPr>
              <a:uFillTx/>
            </a:endParaRPr>
          </a:p>
        </p:txBody>
      </p:sp>
      <p:sp>
        <p:nvSpPr>
          <p:cNvPr id="1056" name="Google Shape;1056;p116"/>
          <p:cNvSpPr txBox="1">
            <a:spLocks/>
          </p:cNvSpPr>
          <p:nvPr/>
        </p:nvSpPr>
        <p:spPr>
          <a:xfrm>
            <a:off x="323557" y="5294838"/>
            <a:ext cx="11492523" cy="1343957"/>
          </a:xfrm>
          <a:prstGeom prst="rect">
            <a:avLst/>
          </a:prstGeom>
          <a:noFill/>
          <a:ln>
            <a:noFill/>
          </a:ln>
        </p:spPr>
        <p:txBody>
          <a:bodyPr spcFirstLastPara="1" wrap="square" lIns="121900" tIns="60933" rIns="121900" bIns="60933" anchor="t" anchorCtr="0">
            <a:noAutofit/>
          </a:bodyPr>
          <a:lstStyle/>
          <a:p>
            <a:pPr defTabSz="1219170" hangingPunct="1">
              <a:lnSpc>
                <a:spcPct val="85000"/>
              </a:lnSpc>
              <a:buClr>
                <a:srgbClr val="595959"/>
              </a:buClr>
              <a:buSzPts val="1000"/>
            </a:pPr>
            <a:r>
              <a:rPr lang="en" sz="1333">
                <a:solidFill>
                  <a:srgbClr val="595959"/>
                </a:solidFill>
                <a:uFillTx/>
                <a:latin typeface="Arial Narrow"/>
                <a:ea typeface="Arial Narrow"/>
                <a:cs typeface="Arial Narrow"/>
                <a:sym typeface="Arial Narrow"/>
              </a:rPr>
              <a:t>Monthly premium and accumulated cash value for cash value policies is an average of whole life policies from three major North American life insurance companies for male and female, both age 35 and standard risk. Cash value life insurance can be universal life, whole life, etc., and may contain features in addition to death protection, such as dividends, interest or cash value available for a loan or upon surrender of the policy. Cash value insurance usually has level premiums for the life of the policy. Term insurance provides a death benefit and its premiums increase after initial premium periods and at certain ages. Primerica monthly premium for 30-year Custom Advantage Policy: primary (17CJ0(30)) and spouse rider (17CK0(30)), both age 35, non-tobacco use, underwritten by Primerica Life Insurance Company, Executive Offices: Duluth, GA. The accumulation figure reflects continued investment at the same rate over 30 years at a 9% nominal rate of return compounded monthly and does not take into consideration taxes, fees or other factors, which would lower results. This example uses a constant rate of return, unlike actual investments, which will fluctuate in value. This is hypothetical and does not represent an actual investment.</a:t>
            </a:r>
            <a:endParaRPr sz="1333">
              <a:solidFill>
                <a:srgbClr val="595959"/>
              </a:solidFill>
              <a:uFillTx/>
              <a:latin typeface="Arial Narrow"/>
              <a:ea typeface="Arial Narrow"/>
              <a:cs typeface="Arial Narrow"/>
              <a:sym typeface="Arial Narrow"/>
            </a:endParaRPr>
          </a:p>
        </p:txBody>
      </p:sp>
      <p:sp>
        <p:nvSpPr>
          <p:cNvPr id="1057" name="Google Shape;1057;p116"/>
          <p:cNvSpPr txBox="1">
            <a:spLocks/>
          </p:cNvSpPr>
          <p:nvPr/>
        </p:nvSpPr>
        <p:spPr>
          <a:xfrm>
            <a:off x="3972991" y="6555754"/>
            <a:ext cx="4246020" cy="32367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595959"/>
              </a:buClr>
              <a:buSzPts val="1150"/>
            </a:pPr>
            <a:r>
              <a:rPr lang="en" sz="1533" b="1">
                <a:solidFill>
                  <a:srgbClr val="595959"/>
                </a:solidFill>
                <a:uFillTx/>
                <a:latin typeface="Arial Narrow"/>
                <a:ea typeface="Arial Narrow"/>
                <a:cs typeface="Arial Narrow"/>
                <a:sym typeface="Arial Narrow"/>
              </a:rPr>
              <a:t>Not for use in New York.</a:t>
            </a:r>
            <a:endParaRPr sz="1867">
              <a:uFillTx/>
              <a:latin typeface="Arial"/>
              <a:cs typeface="Arial"/>
              <a:sym typeface="Arial"/>
            </a:endParaRPr>
          </a:p>
        </p:txBody>
      </p:sp>
      <p:sp>
        <p:nvSpPr>
          <p:cNvPr id="1058" name="Google Shape;1058;p116"/>
          <p:cNvSpPr txBox="1">
            <a:spLocks/>
          </p:cNvSpPr>
          <p:nvPr/>
        </p:nvSpPr>
        <p:spPr>
          <a:xfrm>
            <a:off x="4233" y="4874937"/>
            <a:ext cx="12192000" cy="592667"/>
          </a:xfrm>
          <a:prstGeom prst="rect">
            <a:avLst/>
          </a:prstGeom>
          <a:noFill/>
          <a:ln>
            <a:noFill/>
          </a:ln>
        </p:spPr>
        <p:txBody>
          <a:bodyPr spcFirstLastPara="1" wrap="square" lIns="121900" tIns="60933" rIns="121900" bIns="60933" anchor="ctr" anchorCtr="0">
            <a:noAutofit/>
          </a:bodyPr>
          <a:lstStyle/>
          <a:p>
            <a:pPr algn="ctr" defTabSz="1219170" hangingPunct="1">
              <a:lnSpc>
                <a:spcPct val="85000"/>
              </a:lnSpc>
              <a:buClr>
                <a:srgbClr val="E4021D"/>
              </a:buClr>
              <a:buSzPts val="1800"/>
            </a:pPr>
            <a:r>
              <a:rPr lang="en" sz="2400" b="1">
                <a:solidFill>
                  <a:srgbClr val="E4021D"/>
                </a:solidFill>
                <a:uFillTx/>
                <a:latin typeface="Helvetica Neue"/>
                <a:ea typeface="Helvetica Neue"/>
                <a:cs typeface="Helvetica Neue"/>
                <a:sym typeface="Helvetica Neue"/>
              </a:rPr>
              <a:t>Which program would you want?</a:t>
            </a:r>
            <a:endParaRPr sz="2400">
              <a:solidFill>
                <a:srgbClr val="E4021D"/>
              </a:solidFill>
              <a:uFillTx/>
              <a:latin typeface="Helvetica Neue"/>
              <a:ea typeface="Helvetica Neue"/>
              <a:cs typeface="Helvetica Neue"/>
              <a:sym typeface="Helvetica Neue"/>
            </a:endParaRPr>
          </a:p>
        </p:txBody>
      </p:sp>
      <p:cxnSp>
        <p:nvCxnSpPr>
          <p:cNvPr id="1059" name="Google Shape;1059;p116"/>
          <p:cNvCxnSpPr/>
          <p:nvPr/>
        </p:nvCxnSpPr>
        <p:spPr>
          <a:xfrm>
            <a:off x="1202645" y="1185564"/>
            <a:ext cx="9786715" cy="0"/>
          </a:xfrm>
          <a:prstGeom prst="straightConnector1">
            <a:avLst/>
          </a:prstGeom>
          <a:noFill/>
          <a:ln w="9525" cap="flat" cmpd="sng">
            <a:solidFill>
              <a:srgbClr val="34526F"/>
            </a:solidFill>
            <a:prstDash val="solid"/>
            <a:round/>
            <a:headEnd type="none" w="sm" len="sm"/>
            <a:tailEnd type="none" w="sm" len="sm"/>
          </a:ln>
        </p:spPr>
      </p:cxnSp>
      <p:sp>
        <p:nvSpPr>
          <p:cNvPr id="1060" name="Google Shape;1060;p116"/>
          <p:cNvSpPr txBox="1">
            <a:spLocks/>
          </p:cNvSpPr>
          <p:nvPr/>
        </p:nvSpPr>
        <p:spPr>
          <a:xfrm>
            <a:off x="958844" y="442421"/>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 sz="3733">
                <a:solidFill>
                  <a:srgbClr val="34526F"/>
                </a:solidFill>
                <a:uFillTx/>
                <a:latin typeface="Helvetica Neue"/>
                <a:ea typeface="Helvetica Neue"/>
                <a:cs typeface="Helvetica Neue"/>
                <a:sym typeface="Helvetica Neue"/>
              </a:rPr>
              <a:t>Life Insurance: There Are Two Options</a:t>
            </a:r>
            <a:endParaRPr sz="1867">
              <a:uFillTx/>
              <a:latin typeface="Arial"/>
              <a:cs typeface="Arial"/>
              <a:sym typeface="Arial"/>
            </a:endParaRPr>
          </a:p>
        </p:txBody>
      </p:sp>
      <p:grpSp>
        <p:nvGrpSpPr>
          <p:cNvPr id="1061" name="Google Shape;1061;p116"/>
          <p:cNvGrpSpPr/>
          <p:nvPr/>
        </p:nvGrpSpPr>
        <p:grpSpPr>
          <a:xfrm>
            <a:off x="1000306" y="3351043"/>
            <a:ext cx="4480657" cy="1599343"/>
            <a:chOff x="750228" y="2513281"/>
            <a:chExt cx="3360493" cy="1199507"/>
          </a:xfrm>
        </p:grpSpPr>
        <p:sp>
          <p:nvSpPr>
            <p:cNvPr id="1062" name="Google Shape;1062;p116"/>
            <p:cNvSpPr>
              <a:spLocks/>
            </p:cNvSpPr>
            <p:nvPr/>
          </p:nvSpPr>
          <p:spPr>
            <a:xfrm>
              <a:off x="1000635" y="2749925"/>
              <a:ext cx="430181" cy="598142"/>
            </a:xfrm>
            <a:prstGeom prst="rect">
              <a:avLst/>
            </a:prstGeom>
            <a:solidFill>
              <a:srgbClr val="7F7F7F"/>
            </a:solid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Calibri"/>
                <a:ea typeface="Calibri"/>
                <a:cs typeface="Calibri"/>
                <a:sym typeface="Calibri"/>
              </a:endParaRPr>
            </a:p>
          </p:txBody>
        </p:sp>
        <p:sp>
          <p:nvSpPr>
            <p:cNvPr id="1063" name="Google Shape;1063;p116"/>
            <p:cNvSpPr>
              <a:spLocks/>
            </p:cNvSpPr>
            <p:nvPr/>
          </p:nvSpPr>
          <p:spPr>
            <a:xfrm>
              <a:off x="1772158" y="2749925"/>
              <a:ext cx="430181" cy="598142"/>
            </a:xfrm>
            <a:prstGeom prst="rect">
              <a:avLst/>
            </a:prstGeom>
            <a:solidFill>
              <a:srgbClr val="D8D8D8"/>
            </a:solid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Calibri"/>
                <a:ea typeface="Calibri"/>
                <a:cs typeface="Calibri"/>
                <a:sym typeface="Calibri"/>
              </a:endParaRPr>
            </a:p>
          </p:txBody>
        </p:sp>
        <p:sp>
          <p:nvSpPr>
            <p:cNvPr id="1064" name="Google Shape;1064;p116"/>
            <p:cNvSpPr>
              <a:spLocks/>
            </p:cNvSpPr>
            <p:nvPr/>
          </p:nvSpPr>
          <p:spPr>
            <a:xfrm>
              <a:off x="3424268" y="2850010"/>
              <a:ext cx="430181" cy="498057"/>
            </a:xfrm>
            <a:prstGeom prst="rect">
              <a:avLst/>
            </a:prstGeom>
            <a:solidFill>
              <a:srgbClr val="E4021D"/>
            </a:solid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Calibri"/>
                <a:ea typeface="Calibri"/>
                <a:cs typeface="Calibri"/>
                <a:sym typeface="Calibri"/>
              </a:endParaRPr>
            </a:p>
          </p:txBody>
        </p:sp>
        <p:sp>
          <p:nvSpPr>
            <p:cNvPr id="1065" name="Google Shape;1065;p116"/>
            <p:cNvSpPr txBox="1">
              <a:spLocks/>
            </p:cNvSpPr>
            <p:nvPr/>
          </p:nvSpPr>
          <p:spPr>
            <a:xfrm>
              <a:off x="750228" y="2513281"/>
              <a:ext cx="922342" cy="23742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uFillTx/>
                  <a:latin typeface="Helvetica Neue"/>
                  <a:ea typeface="Helvetica Neue"/>
                  <a:cs typeface="Helvetica Neue"/>
                  <a:sym typeface="Helvetica Neue"/>
                </a:rPr>
                <a:t>$200,000</a:t>
              </a:r>
              <a:endParaRPr sz="1467" b="1">
                <a:uFillTx/>
                <a:latin typeface="Helvetica Neue"/>
                <a:ea typeface="Helvetica Neue"/>
                <a:cs typeface="Helvetica Neue"/>
                <a:sym typeface="Helvetica Neue"/>
              </a:endParaRPr>
            </a:p>
          </p:txBody>
        </p:sp>
        <p:sp>
          <p:nvSpPr>
            <p:cNvPr id="1066" name="Google Shape;1066;p116"/>
            <p:cNvSpPr txBox="1">
              <a:spLocks/>
            </p:cNvSpPr>
            <p:nvPr/>
          </p:nvSpPr>
          <p:spPr>
            <a:xfrm>
              <a:off x="1524928" y="2514502"/>
              <a:ext cx="922342" cy="23742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uFillTx/>
                  <a:latin typeface="Helvetica Neue"/>
                  <a:ea typeface="Helvetica Neue"/>
                  <a:cs typeface="Helvetica Neue"/>
                  <a:sym typeface="Helvetica Neue"/>
                </a:rPr>
                <a:t>$200,000</a:t>
              </a:r>
              <a:endParaRPr sz="1467" b="1">
                <a:uFillTx/>
                <a:latin typeface="Helvetica Neue"/>
                <a:ea typeface="Helvetica Neue"/>
                <a:cs typeface="Helvetica Neue"/>
                <a:sym typeface="Helvetica Neue"/>
              </a:endParaRPr>
            </a:p>
          </p:txBody>
        </p:sp>
        <p:sp>
          <p:nvSpPr>
            <p:cNvPr id="1067" name="Google Shape;1067;p116"/>
            <p:cNvSpPr txBox="1">
              <a:spLocks/>
            </p:cNvSpPr>
            <p:nvPr/>
          </p:nvSpPr>
          <p:spPr>
            <a:xfrm>
              <a:off x="753403" y="3343703"/>
              <a:ext cx="922342" cy="369085"/>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050"/>
              </a:pPr>
              <a:r>
                <a:rPr lang="en" sz="1400">
                  <a:uFillTx/>
                  <a:latin typeface="Helvetica Neue"/>
                  <a:ea typeface="Helvetica Neue"/>
                  <a:cs typeface="Helvetica Neue"/>
                  <a:sym typeface="Helvetica Neue"/>
                </a:rPr>
                <a:t>Primary</a:t>
              </a:r>
              <a:br>
                <a:rPr lang="en" sz="1400">
                  <a:uFillTx/>
                  <a:latin typeface="Helvetica Neue"/>
                  <a:ea typeface="Helvetica Neue"/>
                  <a:cs typeface="Helvetica Neue"/>
                  <a:sym typeface="Helvetica Neue"/>
                </a:rPr>
              </a:br>
              <a:r>
                <a:rPr lang="en" sz="1400">
                  <a:uFillTx/>
                  <a:latin typeface="Helvetica Neue"/>
                  <a:ea typeface="Helvetica Neue"/>
                  <a:cs typeface="Helvetica Neue"/>
                  <a:sym typeface="Helvetica Neue"/>
                </a:rPr>
                <a:t>age 35</a:t>
              </a:r>
              <a:endParaRPr sz="1400" b="1">
                <a:uFillTx/>
                <a:latin typeface="Helvetica Neue"/>
                <a:ea typeface="Helvetica Neue"/>
                <a:cs typeface="Helvetica Neue"/>
                <a:sym typeface="Helvetica Neue"/>
              </a:endParaRPr>
            </a:p>
          </p:txBody>
        </p:sp>
        <p:sp>
          <p:nvSpPr>
            <p:cNvPr id="1068" name="Google Shape;1068;p116"/>
            <p:cNvSpPr txBox="1">
              <a:spLocks/>
            </p:cNvSpPr>
            <p:nvPr/>
          </p:nvSpPr>
          <p:spPr>
            <a:xfrm>
              <a:off x="1524928" y="3344924"/>
              <a:ext cx="922342" cy="367863"/>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050"/>
              </a:pPr>
              <a:r>
                <a:rPr lang="en" sz="1400">
                  <a:uFillTx/>
                  <a:latin typeface="Helvetica Neue"/>
                  <a:ea typeface="Helvetica Neue"/>
                  <a:cs typeface="Helvetica Neue"/>
                  <a:sym typeface="Helvetica Neue"/>
                </a:rPr>
                <a:t>Spouse</a:t>
              </a:r>
              <a:br>
                <a:rPr lang="en" sz="1400">
                  <a:uFillTx/>
                  <a:latin typeface="Helvetica Neue"/>
                  <a:ea typeface="Helvetica Neue"/>
                  <a:cs typeface="Helvetica Neue"/>
                  <a:sym typeface="Helvetica Neue"/>
                </a:rPr>
              </a:br>
              <a:r>
                <a:rPr lang="en" sz="1400">
                  <a:uFillTx/>
                  <a:latin typeface="Helvetica Neue"/>
                  <a:ea typeface="Helvetica Neue"/>
                  <a:cs typeface="Helvetica Neue"/>
                  <a:sym typeface="Helvetica Neue"/>
                </a:rPr>
                <a:t>age 35</a:t>
              </a:r>
              <a:endParaRPr sz="1400" b="1">
                <a:uFillTx/>
                <a:latin typeface="Helvetica Neue"/>
                <a:ea typeface="Helvetica Neue"/>
                <a:cs typeface="Helvetica Neue"/>
                <a:sym typeface="Helvetica Neue"/>
              </a:endParaRPr>
            </a:p>
          </p:txBody>
        </p:sp>
        <p:sp>
          <p:nvSpPr>
            <p:cNvPr id="1069" name="Google Shape;1069;p116"/>
            <p:cNvSpPr txBox="1">
              <a:spLocks/>
            </p:cNvSpPr>
            <p:nvPr/>
          </p:nvSpPr>
          <p:spPr>
            <a:xfrm>
              <a:off x="2350179" y="3343359"/>
              <a:ext cx="922342" cy="369428"/>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050"/>
              </a:pPr>
              <a:r>
                <a:rPr lang="en" sz="1400">
                  <a:uFillTx/>
                  <a:latin typeface="Helvetica Neue"/>
                  <a:ea typeface="Helvetica Neue"/>
                  <a:cs typeface="Helvetica Neue"/>
                  <a:sym typeface="Helvetica Neue"/>
                </a:rPr>
                <a:t>Monthly</a:t>
              </a:r>
              <a:br>
                <a:rPr lang="en" sz="1400">
                  <a:uFillTx/>
                  <a:latin typeface="Helvetica Neue"/>
                  <a:ea typeface="Helvetica Neue"/>
                  <a:cs typeface="Helvetica Neue"/>
                  <a:sym typeface="Helvetica Neue"/>
                </a:rPr>
              </a:br>
              <a:r>
                <a:rPr lang="en" sz="1400">
                  <a:uFillTx/>
                  <a:latin typeface="Helvetica Neue"/>
                  <a:ea typeface="Helvetica Neue"/>
                  <a:cs typeface="Helvetica Neue"/>
                  <a:sym typeface="Helvetica Neue"/>
                </a:rPr>
                <a:t>Premium</a:t>
              </a:r>
              <a:endParaRPr sz="1400" b="1">
                <a:uFillTx/>
                <a:latin typeface="Helvetica Neue"/>
                <a:ea typeface="Helvetica Neue"/>
                <a:cs typeface="Helvetica Neue"/>
                <a:sym typeface="Helvetica Neue"/>
              </a:endParaRPr>
            </a:p>
          </p:txBody>
        </p:sp>
        <p:sp>
          <p:nvSpPr>
            <p:cNvPr id="1070" name="Google Shape;1070;p116"/>
            <p:cNvSpPr txBox="1">
              <a:spLocks/>
            </p:cNvSpPr>
            <p:nvPr/>
          </p:nvSpPr>
          <p:spPr>
            <a:xfrm>
              <a:off x="3178854" y="3344580"/>
              <a:ext cx="922342" cy="368208"/>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050"/>
              </a:pPr>
              <a:r>
                <a:rPr lang="en" sz="1400">
                  <a:uFillTx/>
                  <a:latin typeface="Helvetica Neue"/>
                  <a:ea typeface="Helvetica Neue"/>
                  <a:cs typeface="Helvetica Neue"/>
                  <a:sym typeface="Helvetica Neue"/>
                </a:rPr>
                <a:t>Cash Value</a:t>
              </a:r>
              <a:br>
                <a:rPr lang="en" sz="1400">
                  <a:uFillTx/>
                  <a:latin typeface="Helvetica Neue"/>
                  <a:ea typeface="Helvetica Neue"/>
                  <a:cs typeface="Helvetica Neue"/>
                  <a:sym typeface="Helvetica Neue"/>
                </a:rPr>
              </a:br>
              <a:r>
                <a:rPr lang="en" sz="1400">
                  <a:uFillTx/>
                  <a:latin typeface="Helvetica Neue"/>
                  <a:ea typeface="Helvetica Neue"/>
                  <a:cs typeface="Helvetica Neue"/>
                  <a:sym typeface="Helvetica Neue"/>
                </a:rPr>
                <a:t>at age 65</a:t>
              </a:r>
              <a:endParaRPr sz="1400" b="1">
                <a:uFillTx/>
                <a:latin typeface="Helvetica Neue"/>
                <a:ea typeface="Helvetica Neue"/>
                <a:cs typeface="Helvetica Neue"/>
                <a:sym typeface="Helvetica Neue"/>
              </a:endParaRPr>
            </a:p>
          </p:txBody>
        </p:sp>
        <p:sp>
          <p:nvSpPr>
            <p:cNvPr id="1071" name="Google Shape;1071;p116"/>
            <p:cNvSpPr txBox="1">
              <a:spLocks/>
            </p:cNvSpPr>
            <p:nvPr/>
          </p:nvSpPr>
          <p:spPr>
            <a:xfrm>
              <a:off x="3188379" y="2614087"/>
              <a:ext cx="922342" cy="23742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uFillTx/>
                  <a:latin typeface="Helvetica Neue"/>
                  <a:ea typeface="Helvetica Neue"/>
                  <a:cs typeface="Helvetica Neue"/>
                  <a:sym typeface="Helvetica Neue"/>
                </a:rPr>
                <a:t>$153,760	</a:t>
              </a:r>
              <a:endParaRPr sz="1467" b="1">
                <a:uFillTx/>
                <a:latin typeface="Helvetica Neue"/>
                <a:ea typeface="Helvetica Neue"/>
                <a:cs typeface="Helvetica Neue"/>
                <a:sym typeface="Helvetica Neue"/>
              </a:endParaRPr>
            </a:p>
          </p:txBody>
        </p:sp>
        <p:sp>
          <p:nvSpPr>
            <p:cNvPr id="1072" name="Google Shape;1072;p116"/>
            <p:cNvSpPr txBox="1">
              <a:spLocks/>
            </p:cNvSpPr>
            <p:nvPr/>
          </p:nvSpPr>
          <p:spPr>
            <a:xfrm>
              <a:off x="1984194" y="2885730"/>
              <a:ext cx="1638285" cy="23742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600"/>
              </a:pPr>
              <a:r>
                <a:rPr lang="en" sz="2133">
                  <a:solidFill>
                    <a:srgbClr val="0E669A"/>
                  </a:solidFill>
                  <a:uFillTx/>
                  <a:latin typeface="Trebuchet MS"/>
                  <a:ea typeface="Trebuchet MS"/>
                  <a:cs typeface="Trebuchet MS"/>
                  <a:sym typeface="Trebuchet MS"/>
                </a:rPr>
                <a:t>.........................</a:t>
              </a:r>
              <a:endParaRPr sz="2133" b="1">
                <a:solidFill>
                  <a:srgbClr val="0E669A"/>
                </a:solidFill>
                <a:uFillTx/>
                <a:latin typeface="Trebuchet MS"/>
                <a:ea typeface="Trebuchet MS"/>
                <a:cs typeface="Trebuchet MS"/>
                <a:sym typeface="Trebuchet MS"/>
              </a:endParaRPr>
            </a:p>
          </p:txBody>
        </p:sp>
        <p:grpSp>
          <p:nvGrpSpPr>
            <p:cNvPr id="1073" name="Google Shape;1073;p116"/>
            <p:cNvGrpSpPr/>
            <p:nvPr/>
          </p:nvGrpSpPr>
          <p:grpSpPr>
            <a:xfrm>
              <a:off x="2543525" y="2869562"/>
              <a:ext cx="535239" cy="415925"/>
              <a:chOff x="-1676050" y="2983705"/>
              <a:chExt cx="535239" cy="415925"/>
            </a:xfrm>
          </p:grpSpPr>
          <p:sp>
            <p:nvSpPr>
              <p:cNvPr id="1074" name="Google Shape;1074;p116"/>
              <p:cNvSpPr>
                <a:spLocks/>
              </p:cNvSpPr>
              <p:nvPr/>
            </p:nvSpPr>
            <p:spPr>
              <a:xfrm>
                <a:off x="-1613891" y="2983705"/>
                <a:ext cx="415925" cy="415925"/>
              </a:xfrm>
              <a:prstGeom prst="ellipse">
                <a:avLst/>
              </a:prstGeom>
              <a:solidFill>
                <a:schemeClr val="lt1"/>
              </a:solidFill>
              <a:ln w="38100" cap="flat" cmpd="sng">
                <a:solidFill>
                  <a:srgbClr val="0E669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Calibri"/>
                  <a:ea typeface="Calibri"/>
                  <a:cs typeface="Calibri"/>
                  <a:sym typeface="Calibri"/>
                </a:endParaRPr>
              </a:p>
            </p:txBody>
          </p:sp>
          <p:sp>
            <p:nvSpPr>
              <p:cNvPr id="1075" name="Google Shape;1075;p116"/>
              <p:cNvSpPr txBox="1">
                <a:spLocks/>
              </p:cNvSpPr>
              <p:nvPr/>
            </p:nvSpPr>
            <p:spPr>
              <a:xfrm>
                <a:off x="-1676050" y="3092218"/>
                <a:ext cx="535239" cy="23742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uFillTx/>
                    <a:latin typeface="Helvetica Neue"/>
                    <a:ea typeface="Helvetica Neue"/>
                    <a:cs typeface="Helvetica Neue"/>
                    <a:sym typeface="Helvetica Neue"/>
                  </a:rPr>
                  <a:t>$450</a:t>
                </a:r>
                <a:endParaRPr sz="1467" b="1">
                  <a:uFillTx/>
                  <a:latin typeface="Helvetica Neue"/>
                  <a:ea typeface="Helvetica Neue"/>
                  <a:cs typeface="Helvetica Neue"/>
                  <a:sym typeface="Helvetica Neue"/>
                </a:endParaRPr>
              </a:p>
            </p:txBody>
          </p:sp>
        </p:grpSp>
      </p:grpSp>
      <p:grpSp>
        <p:nvGrpSpPr>
          <p:cNvPr id="1076" name="Google Shape;1076;p116"/>
          <p:cNvGrpSpPr/>
          <p:nvPr/>
        </p:nvGrpSpPr>
        <p:grpSpPr>
          <a:xfrm>
            <a:off x="5255194" y="2000401"/>
            <a:ext cx="1147959" cy="989536"/>
            <a:chOff x="5016275" y="1590345"/>
            <a:chExt cx="860969" cy="742152"/>
          </a:xfrm>
        </p:grpSpPr>
        <p:sp>
          <p:nvSpPr>
            <p:cNvPr id="1077" name="Google Shape;1077;p116"/>
            <p:cNvSpPr>
              <a:spLocks/>
            </p:cNvSpPr>
            <p:nvPr/>
          </p:nvSpPr>
          <p:spPr>
            <a:xfrm>
              <a:off x="5080097" y="1590345"/>
              <a:ext cx="742152" cy="742152"/>
            </a:xfrm>
            <a:prstGeom prst="ellipse">
              <a:avLst/>
            </a:prstGeom>
            <a:solidFill>
              <a:schemeClr val="lt1"/>
            </a:solidFill>
            <a:ln w="38100" cap="flat" cmpd="sng">
              <a:solidFill>
                <a:srgbClr val="E4021D"/>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Calibri"/>
                <a:ea typeface="Calibri"/>
                <a:cs typeface="Calibri"/>
                <a:sym typeface="Calibri"/>
              </a:endParaRPr>
            </a:p>
          </p:txBody>
        </p:sp>
        <p:sp>
          <p:nvSpPr>
            <p:cNvPr id="1078" name="Google Shape;1078;p116"/>
            <p:cNvSpPr>
              <a:spLocks/>
            </p:cNvSpPr>
            <p:nvPr/>
          </p:nvSpPr>
          <p:spPr>
            <a:xfrm>
              <a:off x="5130897" y="1641145"/>
              <a:ext cx="641680" cy="641680"/>
            </a:xfrm>
            <a:prstGeom prst="ellipse">
              <a:avLst/>
            </a:prstGeom>
            <a:solidFill>
              <a:srgbClr val="E4021D"/>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Calibri"/>
                <a:ea typeface="Calibri"/>
                <a:cs typeface="Calibri"/>
                <a:sym typeface="Calibri"/>
              </a:endParaRPr>
            </a:p>
          </p:txBody>
        </p:sp>
        <p:sp>
          <p:nvSpPr>
            <p:cNvPr id="1079" name="Google Shape;1079;p116"/>
            <p:cNvSpPr txBox="1">
              <a:spLocks/>
            </p:cNvSpPr>
            <p:nvPr/>
          </p:nvSpPr>
          <p:spPr>
            <a:xfrm rot="-1073600">
              <a:off x="5057774" y="1771416"/>
              <a:ext cx="777971" cy="392611"/>
            </a:xfrm>
            <a:prstGeom prst="rect">
              <a:avLst/>
            </a:prstGeom>
            <a:noFill/>
            <a:ln>
              <a:noFill/>
            </a:ln>
          </p:spPr>
          <p:txBody>
            <a:bodyPr spcFirstLastPara="1" wrap="square" lIns="121900" tIns="60933" rIns="121900" bIns="60933" anchor="t" anchorCtr="0">
              <a:noAutofit/>
            </a:bodyPr>
            <a:lstStyle/>
            <a:p>
              <a:pPr algn="ctr" defTabSz="1219170" hangingPunct="1">
                <a:lnSpc>
                  <a:spcPct val="75000"/>
                </a:lnSpc>
                <a:buClr>
                  <a:srgbClr val="003366"/>
                </a:buClr>
                <a:buSzPts val="1400"/>
              </a:pPr>
              <a:r>
                <a:rPr lang="en" sz="1867" b="1">
                  <a:solidFill>
                    <a:srgbClr val="FFFFFF"/>
                  </a:solidFill>
                  <a:uFillTx/>
                  <a:latin typeface="Helvetica Neue"/>
                  <a:ea typeface="Helvetica Neue"/>
                  <a:cs typeface="Helvetica Neue"/>
                  <a:sym typeface="Helvetica Neue"/>
                </a:rPr>
                <a:t>SAME</a:t>
              </a:r>
              <a:br>
                <a:rPr lang="en" sz="1867" b="1">
                  <a:solidFill>
                    <a:srgbClr val="FFFFFF"/>
                  </a:solidFill>
                  <a:uFillTx/>
                  <a:latin typeface="Helvetica Neue"/>
                  <a:ea typeface="Helvetica Neue"/>
                  <a:cs typeface="Helvetica Neue"/>
                  <a:sym typeface="Helvetica Neue"/>
                </a:rPr>
              </a:br>
              <a:r>
                <a:rPr lang="en" sz="2400" b="1">
                  <a:solidFill>
                    <a:srgbClr val="FFFFFF"/>
                  </a:solidFill>
                  <a:uFillTx/>
                  <a:latin typeface="Helvetica Neue"/>
                  <a:ea typeface="Helvetica Neue"/>
                  <a:cs typeface="Helvetica Neue"/>
                  <a:sym typeface="Helvetica Neue"/>
                </a:rPr>
                <a:t>$450</a:t>
              </a:r>
              <a:endParaRPr sz="1867">
                <a:uFillTx/>
                <a:latin typeface="Arial"/>
                <a:cs typeface="Arial"/>
                <a:sym typeface="Arial"/>
              </a:endParaRPr>
            </a:p>
          </p:txBody>
        </p:sp>
      </p:grpSp>
      <p:grpSp>
        <p:nvGrpSpPr>
          <p:cNvPr id="1080" name="Google Shape;1080;p116"/>
          <p:cNvGrpSpPr/>
          <p:nvPr/>
        </p:nvGrpSpPr>
        <p:grpSpPr>
          <a:xfrm>
            <a:off x="8499295" y="1719860"/>
            <a:ext cx="2376868" cy="3235465"/>
            <a:chOff x="6374470" y="1289893"/>
            <a:chExt cx="1782651" cy="2426599"/>
          </a:xfrm>
        </p:grpSpPr>
        <p:sp>
          <p:nvSpPr>
            <p:cNvPr id="1081" name="Google Shape;1081;p116"/>
            <p:cNvSpPr txBox="1">
              <a:spLocks/>
            </p:cNvSpPr>
            <p:nvPr/>
          </p:nvSpPr>
          <p:spPr>
            <a:xfrm>
              <a:off x="6759423" y="2899100"/>
              <a:ext cx="852296" cy="237422"/>
            </a:xfrm>
            <a:prstGeom prst="rect">
              <a:avLst/>
            </a:prstGeom>
            <a:noFill/>
            <a:ln>
              <a:noFill/>
            </a:ln>
          </p:spPr>
          <p:txBody>
            <a:bodyPr spcFirstLastPara="1" wrap="square" lIns="121900" tIns="60933" rIns="121900" bIns="60933" anchor="t" anchorCtr="0">
              <a:noAutofit/>
            </a:bodyPr>
            <a:lstStyle/>
            <a:p>
              <a:pPr algn="r" defTabSz="1219170" hangingPunct="1">
                <a:lnSpc>
                  <a:spcPct val="85000"/>
                </a:lnSpc>
                <a:buClr>
                  <a:srgbClr val="003366"/>
                </a:buClr>
                <a:buSzPts val="1600"/>
              </a:pPr>
              <a:r>
                <a:rPr lang="en" sz="2133">
                  <a:solidFill>
                    <a:srgbClr val="0E669A"/>
                  </a:solidFill>
                  <a:uFillTx/>
                  <a:latin typeface="Trebuchet MS"/>
                  <a:ea typeface="Trebuchet MS"/>
                  <a:cs typeface="Trebuchet MS"/>
                  <a:sym typeface="Trebuchet MS"/>
                </a:rPr>
                <a:t>........</a:t>
              </a:r>
              <a:endParaRPr sz="2133" b="1">
                <a:solidFill>
                  <a:srgbClr val="0E669A"/>
                </a:solidFill>
                <a:uFillTx/>
                <a:latin typeface="Trebuchet MS"/>
                <a:ea typeface="Trebuchet MS"/>
                <a:cs typeface="Trebuchet MS"/>
                <a:sym typeface="Trebuchet MS"/>
              </a:endParaRPr>
            </a:p>
          </p:txBody>
        </p:sp>
        <p:sp>
          <p:nvSpPr>
            <p:cNvPr id="1082" name="Google Shape;1082;p116"/>
            <p:cNvSpPr txBox="1">
              <a:spLocks/>
            </p:cNvSpPr>
            <p:nvPr/>
          </p:nvSpPr>
          <p:spPr>
            <a:xfrm>
              <a:off x="6694907" y="1289893"/>
              <a:ext cx="1201201" cy="237422"/>
            </a:xfrm>
            <a:prstGeom prst="rect">
              <a:avLst/>
            </a:prstGeom>
            <a:noFill/>
            <a:ln>
              <a:noFill/>
            </a:ln>
          </p:spPr>
          <p:txBody>
            <a:bodyPr spcFirstLastPara="1" wrap="square" lIns="0" tIns="0" rIns="0" bIns="0" anchor="t" anchorCtr="0">
              <a:noAutofit/>
            </a:bodyPr>
            <a:lstStyle/>
            <a:p>
              <a:pPr algn="ctr" defTabSz="1219170" hangingPunct="1">
                <a:lnSpc>
                  <a:spcPct val="85000"/>
                </a:lnSpc>
                <a:buClr>
                  <a:srgbClr val="003366"/>
                </a:buClr>
                <a:buSzPts val="1600"/>
              </a:pPr>
              <a:r>
                <a:rPr lang="en" sz="2133">
                  <a:solidFill>
                    <a:srgbClr val="0E669A"/>
                  </a:solidFill>
                  <a:uFillTx/>
                  <a:latin typeface="Trebuchet MS"/>
                  <a:ea typeface="Trebuchet MS"/>
                  <a:cs typeface="Trebuchet MS"/>
                  <a:sym typeface="Trebuchet MS"/>
                </a:rPr>
                <a:t>................</a:t>
              </a:r>
              <a:endParaRPr sz="2133" b="1">
                <a:solidFill>
                  <a:srgbClr val="0E669A"/>
                </a:solidFill>
                <a:uFillTx/>
                <a:latin typeface="Trebuchet MS"/>
                <a:ea typeface="Trebuchet MS"/>
                <a:cs typeface="Trebuchet MS"/>
                <a:sym typeface="Trebuchet MS"/>
              </a:endParaRPr>
            </a:p>
          </p:txBody>
        </p:sp>
        <p:sp>
          <p:nvSpPr>
            <p:cNvPr id="1083" name="Google Shape;1083;p116"/>
            <p:cNvSpPr>
              <a:spLocks/>
            </p:cNvSpPr>
            <p:nvPr/>
          </p:nvSpPr>
          <p:spPr>
            <a:xfrm>
              <a:off x="7481167" y="1329686"/>
              <a:ext cx="430181" cy="2021169"/>
            </a:xfrm>
            <a:prstGeom prst="rect">
              <a:avLst/>
            </a:prstGeom>
            <a:solidFill>
              <a:srgbClr val="E4021D"/>
            </a:solid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Calibri"/>
                <a:ea typeface="Calibri"/>
                <a:cs typeface="Calibri"/>
                <a:sym typeface="Calibri"/>
              </a:endParaRPr>
            </a:p>
          </p:txBody>
        </p:sp>
        <p:sp>
          <p:nvSpPr>
            <p:cNvPr id="1084" name="Google Shape;1084;p116"/>
            <p:cNvSpPr txBox="1">
              <a:spLocks/>
            </p:cNvSpPr>
            <p:nvPr/>
          </p:nvSpPr>
          <p:spPr>
            <a:xfrm>
              <a:off x="7234779" y="3355575"/>
              <a:ext cx="922342" cy="36091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uFillTx/>
                  <a:latin typeface="Helvetica Neue"/>
                  <a:ea typeface="Helvetica Neue"/>
                  <a:cs typeface="Helvetica Neue"/>
                  <a:sym typeface="Helvetica Neue"/>
                </a:rPr>
                <a:t>Investmentat age 65</a:t>
              </a:r>
              <a:endParaRPr sz="1467" b="1">
                <a:uFillTx/>
                <a:latin typeface="Helvetica Neue"/>
                <a:ea typeface="Helvetica Neue"/>
                <a:cs typeface="Helvetica Neue"/>
                <a:sym typeface="Helvetica Neue"/>
              </a:endParaRPr>
            </a:p>
          </p:txBody>
        </p:sp>
        <p:sp>
          <p:nvSpPr>
            <p:cNvPr id="1085" name="Google Shape;1085;p116"/>
            <p:cNvSpPr txBox="1">
              <a:spLocks/>
            </p:cNvSpPr>
            <p:nvPr/>
          </p:nvSpPr>
          <p:spPr>
            <a:xfrm rot="-5400000">
              <a:off x="6901264" y="1925520"/>
              <a:ext cx="1598293" cy="391395"/>
            </a:xfrm>
            <a:prstGeom prst="rect">
              <a:avLst/>
            </a:prstGeom>
            <a:noFill/>
            <a:ln>
              <a:noFill/>
            </a:ln>
          </p:spPr>
          <p:txBody>
            <a:bodyPr spcFirstLastPara="1" wrap="square" lIns="121900" tIns="60933" rIns="121900" bIns="60933" anchor="t" anchorCtr="0">
              <a:noAutofit/>
            </a:bodyPr>
            <a:lstStyle/>
            <a:p>
              <a:pPr algn="r" defTabSz="1219170" hangingPunct="1">
                <a:lnSpc>
                  <a:spcPct val="85000"/>
                </a:lnSpc>
                <a:buClr>
                  <a:srgbClr val="003366"/>
                </a:buClr>
                <a:buSzPts val="2400"/>
              </a:pPr>
              <a:r>
                <a:rPr lang="en" sz="3200" b="1">
                  <a:solidFill>
                    <a:srgbClr val="FFFFFF"/>
                  </a:solidFill>
                  <a:uFillTx/>
                  <a:latin typeface="Helvetica Neue"/>
                  <a:ea typeface="Helvetica Neue"/>
                  <a:cs typeface="Helvetica Neue"/>
                  <a:sym typeface="Helvetica Neue"/>
                </a:rPr>
                <a:t>$699,841</a:t>
              </a:r>
              <a:endParaRPr sz="1867">
                <a:uFillTx/>
                <a:latin typeface="Arial"/>
                <a:cs typeface="Arial"/>
                <a:sym typeface="Arial"/>
              </a:endParaRPr>
            </a:p>
          </p:txBody>
        </p:sp>
        <p:sp>
          <p:nvSpPr>
            <p:cNvPr id="1086" name="Google Shape;1086;p116"/>
            <p:cNvSpPr txBox="1">
              <a:spLocks/>
            </p:cNvSpPr>
            <p:nvPr/>
          </p:nvSpPr>
          <p:spPr>
            <a:xfrm rot="-5400000">
              <a:off x="6021755" y="2035260"/>
              <a:ext cx="1650472" cy="237422"/>
            </a:xfrm>
            <a:prstGeom prst="rect">
              <a:avLst/>
            </a:prstGeom>
            <a:noFill/>
            <a:ln>
              <a:noFill/>
            </a:ln>
          </p:spPr>
          <p:txBody>
            <a:bodyPr spcFirstLastPara="1" wrap="square" lIns="0" tIns="0" rIns="0" bIns="0" anchor="t" anchorCtr="0">
              <a:noAutofit/>
            </a:bodyPr>
            <a:lstStyle/>
            <a:p>
              <a:pPr algn="ctr" defTabSz="1219170" hangingPunct="1">
                <a:lnSpc>
                  <a:spcPct val="85000"/>
                </a:lnSpc>
                <a:buClr>
                  <a:srgbClr val="003366"/>
                </a:buClr>
                <a:buSzPts val="1600"/>
              </a:pPr>
              <a:r>
                <a:rPr lang="en" sz="2133">
                  <a:solidFill>
                    <a:srgbClr val="0E669A"/>
                  </a:solidFill>
                  <a:uFillTx/>
                  <a:latin typeface="Trebuchet MS"/>
                  <a:ea typeface="Trebuchet MS"/>
                  <a:cs typeface="Trebuchet MS"/>
                  <a:sym typeface="Trebuchet MS"/>
                </a:rPr>
                <a:t>......................... .... </a:t>
              </a:r>
              <a:endParaRPr sz="2133" b="1">
                <a:solidFill>
                  <a:srgbClr val="0E669A"/>
                </a:solidFill>
                <a:uFillTx/>
                <a:latin typeface="Trebuchet MS"/>
                <a:ea typeface="Trebuchet MS"/>
                <a:cs typeface="Trebuchet MS"/>
                <a:sym typeface="Trebuchet MS"/>
              </a:endParaRPr>
            </a:p>
          </p:txBody>
        </p:sp>
        <p:grpSp>
          <p:nvGrpSpPr>
            <p:cNvPr id="1087" name="Google Shape;1087;p116"/>
            <p:cNvGrpSpPr/>
            <p:nvPr/>
          </p:nvGrpSpPr>
          <p:grpSpPr>
            <a:xfrm>
              <a:off x="6374470" y="2449498"/>
              <a:ext cx="1023937" cy="268680"/>
              <a:chOff x="11293423" y="2605088"/>
              <a:chExt cx="1023937" cy="268680"/>
            </a:xfrm>
          </p:grpSpPr>
          <p:sp>
            <p:nvSpPr>
              <p:cNvPr id="1088" name="Google Shape;1088;p116"/>
              <p:cNvSpPr>
                <a:spLocks/>
              </p:cNvSpPr>
              <p:nvPr/>
            </p:nvSpPr>
            <p:spPr>
              <a:xfrm>
                <a:off x="11392473" y="2605088"/>
                <a:ext cx="810959" cy="259483"/>
              </a:xfrm>
              <a:prstGeom prst="roundRect">
                <a:avLst>
                  <a:gd name="adj" fmla="val 50000"/>
                </a:avLst>
              </a:prstGeom>
              <a:solidFill>
                <a:schemeClr val="lt1"/>
              </a:solidFill>
              <a:ln w="38100" cap="flat" cmpd="sng">
                <a:solidFill>
                  <a:srgbClr val="0E669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Calibri"/>
                  <a:ea typeface="Calibri"/>
                  <a:cs typeface="Calibri"/>
                  <a:sym typeface="Calibri"/>
                </a:endParaRPr>
              </a:p>
            </p:txBody>
          </p:sp>
          <p:sp>
            <p:nvSpPr>
              <p:cNvPr id="1089" name="Google Shape;1089;p116"/>
              <p:cNvSpPr txBox="1">
                <a:spLocks/>
              </p:cNvSpPr>
              <p:nvPr/>
            </p:nvSpPr>
            <p:spPr>
              <a:xfrm>
                <a:off x="11293423" y="2636346"/>
                <a:ext cx="1023937" cy="23742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uFillTx/>
                    <a:latin typeface="Helvetica Neue"/>
                    <a:ea typeface="Helvetica Neue"/>
                    <a:cs typeface="Helvetica Neue"/>
                    <a:sym typeface="Helvetica Neue"/>
                  </a:rPr>
                  <a:t>$261 @ 9%</a:t>
                </a:r>
                <a:endParaRPr sz="1467" b="1">
                  <a:uFillTx/>
                  <a:latin typeface="Helvetica Neue"/>
                  <a:ea typeface="Helvetica Neue"/>
                  <a:cs typeface="Helvetica Neue"/>
                  <a:sym typeface="Helvetica Neue"/>
                </a:endParaRPr>
              </a:p>
            </p:txBody>
          </p:sp>
        </p:grpSp>
        <p:sp>
          <p:nvSpPr>
            <p:cNvPr id="1090" name="Google Shape;1090;p116"/>
            <p:cNvSpPr txBox="1">
              <a:spLocks/>
            </p:cNvSpPr>
            <p:nvPr/>
          </p:nvSpPr>
          <p:spPr>
            <a:xfrm rot="-5400000">
              <a:off x="6483053" y="1820743"/>
              <a:ext cx="782604" cy="237422"/>
            </a:xfrm>
            <a:prstGeom prst="rect">
              <a:avLst/>
            </a:prstGeom>
            <a:solidFill>
              <a:srgbClr val="F2F2F2"/>
            </a:solidFill>
            <a:ln>
              <a:noFill/>
            </a:ln>
          </p:spPr>
          <p:txBody>
            <a:bodyPr spcFirstLastPara="1" wrap="square" lIns="0" tIns="0" rIns="0" bIns="0" anchor="ctr" anchorCtr="0">
              <a:noAutofit/>
            </a:bodyPr>
            <a:lstStyle/>
            <a:p>
              <a:pPr algn="ctr" defTabSz="1219170" hangingPunct="1">
                <a:lnSpc>
                  <a:spcPct val="85000"/>
                </a:lnSpc>
                <a:buClr>
                  <a:srgbClr val="003366"/>
                </a:buClr>
                <a:buSzPts val="1200"/>
              </a:pPr>
              <a:r>
                <a:rPr lang="en" sz="1600" b="1">
                  <a:solidFill>
                    <a:srgbClr val="0E669A"/>
                  </a:solidFill>
                  <a:uFillTx/>
                  <a:latin typeface="Helvetica Neue"/>
                  <a:ea typeface="Helvetica Neue"/>
                  <a:cs typeface="Helvetica Neue"/>
                  <a:sym typeface="Helvetica Neue"/>
                </a:rPr>
                <a:t>SAVINGS</a:t>
              </a:r>
              <a:endParaRPr sz="1867">
                <a:uFillTx/>
                <a:latin typeface="Arial"/>
                <a:cs typeface="Arial"/>
                <a:sym typeface="Arial"/>
              </a:endParaRPr>
            </a:p>
          </p:txBody>
        </p:sp>
      </p:grpSp>
      <p:grpSp>
        <p:nvGrpSpPr>
          <p:cNvPr id="1091" name="Google Shape;1091;p116"/>
          <p:cNvGrpSpPr/>
          <p:nvPr/>
        </p:nvGrpSpPr>
        <p:grpSpPr>
          <a:xfrm>
            <a:off x="6450537" y="2037177"/>
            <a:ext cx="3333424" cy="2918151"/>
            <a:chOff x="4837903" y="1527881"/>
            <a:chExt cx="2500068" cy="2188613"/>
          </a:xfrm>
        </p:grpSpPr>
        <p:sp>
          <p:nvSpPr>
            <p:cNvPr id="1092" name="Google Shape;1092;p116"/>
            <p:cNvSpPr txBox="1">
              <a:spLocks/>
            </p:cNvSpPr>
            <p:nvPr/>
          </p:nvSpPr>
          <p:spPr>
            <a:xfrm>
              <a:off x="6037707" y="2892750"/>
              <a:ext cx="832993" cy="237422"/>
            </a:xfrm>
            <a:prstGeom prst="rect">
              <a:avLst/>
            </a:prstGeom>
            <a:noFill/>
            <a:ln>
              <a:noFill/>
            </a:ln>
          </p:spPr>
          <p:txBody>
            <a:bodyPr spcFirstLastPara="1" wrap="square" lIns="121900" tIns="60933" rIns="121900" bIns="60933" anchor="t" anchorCtr="0">
              <a:noAutofit/>
            </a:bodyPr>
            <a:lstStyle/>
            <a:p>
              <a:pPr defTabSz="1219170" hangingPunct="1">
                <a:lnSpc>
                  <a:spcPct val="85000"/>
                </a:lnSpc>
                <a:buClr>
                  <a:srgbClr val="003366"/>
                </a:buClr>
                <a:buSzPts val="1600"/>
              </a:pPr>
              <a:r>
                <a:rPr lang="en" sz="2133">
                  <a:solidFill>
                    <a:srgbClr val="0E669A"/>
                  </a:solidFill>
                  <a:uFillTx/>
                  <a:latin typeface="Trebuchet MS"/>
                  <a:ea typeface="Trebuchet MS"/>
                  <a:cs typeface="Trebuchet MS"/>
                  <a:sym typeface="Trebuchet MS"/>
                </a:rPr>
                <a:t>...............</a:t>
              </a:r>
              <a:endParaRPr sz="2133" b="1">
                <a:solidFill>
                  <a:srgbClr val="0E669A"/>
                </a:solidFill>
                <a:uFillTx/>
                <a:latin typeface="Trebuchet MS"/>
                <a:ea typeface="Trebuchet MS"/>
                <a:cs typeface="Trebuchet MS"/>
                <a:sym typeface="Trebuchet MS"/>
              </a:endParaRPr>
            </a:p>
          </p:txBody>
        </p:sp>
        <p:sp>
          <p:nvSpPr>
            <p:cNvPr id="1093" name="Google Shape;1093;p116"/>
            <p:cNvSpPr>
              <a:spLocks/>
            </p:cNvSpPr>
            <p:nvPr/>
          </p:nvSpPr>
          <p:spPr>
            <a:xfrm>
              <a:off x="5083174" y="1765301"/>
              <a:ext cx="430181" cy="1585554"/>
            </a:xfrm>
            <a:prstGeom prst="rect">
              <a:avLst/>
            </a:prstGeom>
            <a:solidFill>
              <a:srgbClr val="5B9BA9"/>
            </a:solid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Calibri"/>
                <a:ea typeface="Calibri"/>
                <a:cs typeface="Calibri"/>
                <a:sym typeface="Calibri"/>
              </a:endParaRPr>
            </a:p>
          </p:txBody>
        </p:sp>
        <p:sp>
          <p:nvSpPr>
            <p:cNvPr id="1094" name="Google Shape;1094;p116"/>
            <p:cNvSpPr>
              <a:spLocks/>
            </p:cNvSpPr>
            <p:nvPr/>
          </p:nvSpPr>
          <p:spPr>
            <a:xfrm>
              <a:off x="5843814" y="1765301"/>
              <a:ext cx="430181" cy="1585554"/>
            </a:xfrm>
            <a:prstGeom prst="rect">
              <a:avLst/>
            </a:prstGeom>
            <a:solidFill>
              <a:srgbClr val="97C4A4"/>
            </a:solidFill>
            <a:ln>
              <a:noFill/>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Calibri"/>
                <a:ea typeface="Calibri"/>
                <a:cs typeface="Calibri"/>
                <a:sym typeface="Calibri"/>
              </a:endParaRPr>
            </a:p>
          </p:txBody>
        </p:sp>
        <p:sp>
          <p:nvSpPr>
            <p:cNvPr id="1095" name="Google Shape;1095;p116"/>
            <p:cNvSpPr txBox="1">
              <a:spLocks/>
            </p:cNvSpPr>
            <p:nvPr/>
          </p:nvSpPr>
          <p:spPr>
            <a:xfrm>
              <a:off x="4852368" y="1527881"/>
              <a:ext cx="922342" cy="23742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uFillTx/>
                  <a:latin typeface="Helvetica Neue"/>
                  <a:ea typeface="Helvetica Neue"/>
                  <a:cs typeface="Helvetica Neue"/>
                  <a:sym typeface="Helvetica Neue"/>
                </a:rPr>
                <a:t>$800,000</a:t>
              </a:r>
              <a:endParaRPr sz="1467" b="1">
                <a:uFillTx/>
                <a:latin typeface="Helvetica Neue"/>
                <a:ea typeface="Helvetica Neue"/>
                <a:cs typeface="Helvetica Neue"/>
                <a:sym typeface="Helvetica Neue"/>
              </a:endParaRPr>
            </a:p>
          </p:txBody>
        </p:sp>
        <p:sp>
          <p:nvSpPr>
            <p:cNvPr id="1096" name="Google Shape;1096;p116"/>
            <p:cNvSpPr txBox="1">
              <a:spLocks/>
            </p:cNvSpPr>
            <p:nvPr/>
          </p:nvSpPr>
          <p:spPr>
            <a:xfrm>
              <a:off x="5597223" y="1529102"/>
              <a:ext cx="922342" cy="23742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uFillTx/>
                  <a:latin typeface="Helvetica Neue"/>
                  <a:ea typeface="Helvetica Neue"/>
                  <a:cs typeface="Helvetica Neue"/>
                  <a:sym typeface="Helvetica Neue"/>
                </a:rPr>
                <a:t>$400,000</a:t>
              </a:r>
              <a:endParaRPr sz="1467" b="1">
                <a:uFillTx/>
                <a:latin typeface="Helvetica Neue"/>
                <a:ea typeface="Helvetica Neue"/>
                <a:cs typeface="Helvetica Neue"/>
                <a:sym typeface="Helvetica Neue"/>
              </a:endParaRPr>
            </a:p>
          </p:txBody>
        </p:sp>
        <p:sp>
          <p:nvSpPr>
            <p:cNvPr id="1097" name="Google Shape;1097;p116"/>
            <p:cNvSpPr txBox="1">
              <a:spLocks/>
            </p:cNvSpPr>
            <p:nvPr/>
          </p:nvSpPr>
          <p:spPr>
            <a:xfrm>
              <a:off x="4837903" y="3354699"/>
              <a:ext cx="922342" cy="361795"/>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uFillTx/>
                  <a:latin typeface="Helvetica Neue"/>
                  <a:ea typeface="Helvetica Neue"/>
                  <a:cs typeface="Helvetica Neue"/>
                  <a:sym typeface="Helvetica Neue"/>
                </a:rPr>
                <a:t>Primary</a:t>
              </a:r>
              <a:br>
                <a:rPr lang="en" sz="1467">
                  <a:uFillTx/>
                  <a:latin typeface="Helvetica Neue"/>
                  <a:ea typeface="Helvetica Neue"/>
                  <a:cs typeface="Helvetica Neue"/>
                  <a:sym typeface="Helvetica Neue"/>
                </a:rPr>
              </a:br>
              <a:r>
                <a:rPr lang="en" sz="1467">
                  <a:uFillTx/>
                  <a:latin typeface="Helvetica Neue"/>
                  <a:ea typeface="Helvetica Neue"/>
                  <a:cs typeface="Helvetica Neue"/>
                  <a:sym typeface="Helvetica Neue"/>
                </a:rPr>
                <a:t>age 35</a:t>
              </a:r>
              <a:endParaRPr sz="1467" b="1">
                <a:uFillTx/>
                <a:latin typeface="Helvetica Neue"/>
                <a:ea typeface="Helvetica Neue"/>
                <a:cs typeface="Helvetica Neue"/>
                <a:sym typeface="Helvetica Neue"/>
              </a:endParaRPr>
            </a:p>
          </p:txBody>
        </p:sp>
        <p:sp>
          <p:nvSpPr>
            <p:cNvPr id="1098" name="Google Shape;1098;p116"/>
            <p:cNvSpPr txBox="1">
              <a:spLocks/>
            </p:cNvSpPr>
            <p:nvPr/>
          </p:nvSpPr>
          <p:spPr>
            <a:xfrm>
              <a:off x="5599903" y="3355920"/>
              <a:ext cx="922342" cy="360573"/>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uFillTx/>
                  <a:latin typeface="Helvetica Neue"/>
                  <a:ea typeface="Helvetica Neue"/>
                  <a:cs typeface="Helvetica Neue"/>
                  <a:sym typeface="Helvetica Neue"/>
                </a:rPr>
                <a:t>Spouse</a:t>
              </a:r>
              <a:br>
                <a:rPr lang="en" sz="1467">
                  <a:uFillTx/>
                  <a:latin typeface="Helvetica Neue"/>
                  <a:ea typeface="Helvetica Neue"/>
                  <a:cs typeface="Helvetica Neue"/>
                  <a:sym typeface="Helvetica Neue"/>
                </a:rPr>
              </a:br>
              <a:r>
                <a:rPr lang="en" sz="1467">
                  <a:uFillTx/>
                  <a:latin typeface="Helvetica Neue"/>
                  <a:ea typeface="Helvetica Neue"/>
                  <a:cs typeface="Helvetica Neue"/>
                  <a:sym typeface="Helvetica Neue"/>
                </a:rPr>
                <a:t>age 35</a:t>
              </a:r>
              <a:endParaRPr sz="1467" b="1">
                <a:uFillTx/>
                <a:latin typeface="Helvetica Neue"/>
                <a:ea typeface="Helvetica Neue"/>
                <a:cs typeface="Helvetica Neue"/>
                <a:sym typeface="Helvetica Neue"/>
              </a:endParaRPr>
            </a:p>
          </p:txBody>
        </p:sp>
        <p:sp>
          <p:nvSpPr>
            <p:cNvPr id="1099" name="Google Shape;1099;p116"/>
            <p:cNvSpPr txBox="1">
              <a:spLocks/>
            </p:cNvSpPr>
            <p:nvPr/>
          </p:nvSpPr>
          <p:spPr>
            <a:xfrm>
              <a:off x="6415629" y="3354354"/>
              <a:ext cx="922342" cy="36213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uFillTx/>
                  <a:latin typeface="Helvetica Neue"/>
                  <a:ea typeface="Helvetica Neue"/>
                  <a:cs typeface="Helvetica Neue"/>
                  <a:sym typeface="Helvetica Neue"/>
                </a:rPr>
                <a:t>Monthly</a:t>
              </a:r>
              <a:br>
                <a:rPr lang="en" sz="1467">
                  <a:uFillTx/>
                  <a:latin typeface="Helvetica Neue"/>
                  <a:ea typeface="Helvetica Neue"/>
                  <a:cs typeface="Helvetica Neue"/>
                  <a:sym typeface="Helvetica Neue"/>
                </a:rPr>
              </a:br>
              <a:r>
                <a:rPr lang="en" sz="1467">
                  <a:uFillTx/>
                  <a:latin typeface="Helvetica Neue"/>
                  <a:ea typeface="Helvetica Neue"/>
                  <a:cs typeface="Helvetica Neue"/>
                  <a:sym typeface="Helvetica Neue"/>
                </a:rPr>
                <a:t>Premium</a:t>
              </a:r>
              <a:endParaRPr sz="1467" b="1">
                <a:uFillTx/>
                <a:latin typeface="Helvetica Neue"/>
                <a:ea typeface="Helvetica Neue"/>
                <a:cs typeface="Helvetica Neue"/>
                <a:sym typeface="Helvetica Neue"/>
              </a:endParaRPr>
            </a:p>
          </p:txBody>
        </p:sp>
        <p:grpSp>
          <p:nvGrpSpPr>
            <p:cNvPr id="1100" name="Google Shape;1100;p116"/>
            <p:cNvGrpSpPr/>
            <p:nvPr/>
          </p:nvGrpSpPr>
          <p:grpSpPr>
            <a:xfrm>
              <a:off x="6607655" y="2862810"/>
              <a:ext cx="535239" cy="415925"/>
              <a:chOff x="11525413" y="3027592"/>
              <a:chExt cx="535239" cy="415925"/>
            </a:xfrm>
          </p:grpSpPr>
          <p:sp>
            <p:nvSpPr>
              <p:cNvPr id="1101" name="Google Shape;1101;p116"/>
              <p:cNvSpPr>
                <a:spLocks/>
              </p:cNvSpPr>
              <p:nvPr/>
            </p:nvSpPr>
            <p:spPr>
              <a:xfrm>
                <a:off x="11587572" y="3027592"/>
                <a:ext cx="415925" cy="415925"/>
              </a:xfrm>
              <a:prstGeom prst="ellipse">
                <a:avLst/>
              </a:prstGeom>
              <a:solidFill>
                <a:schemeClr val="lt1"/>
              </a:solidFill>
              <a:ln w="38100" cap="flat" cmpd="sng">
                <a:solidFill>
                  <a:srgbClr val="0E669A"/>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Calibri"/>
                  <a:ea typeface="Calibri"/>
                  <a:cs typeface="Calibri"/>
                  <a:sym typeface="Calibri"/>
                </a:endParaRPr>
              </a:p>
            </p:txBody>
          </p:sp>
          <p:sp>
            <p:nvSpPr>
              <p:cNvPr id="1102" name="Google Shape;1102;p116"/>
              <p:cNvSpPr txBox="1">
                <a:spLocks/>
              </p:cNvSpPr>
              <p:nvPr/>
            </p:nvSpPr>
            <p:spPr>
              <a:xfrm>
                <a:off x="11525413" y="3136105"/>
                <a:ext cx="535239" cy="23742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1100"/>
                </a:pPr>
                <a:r>
                  <a:rPr lang="en" sz="1467">
                    <a:uFillTx/>
                    <a:latin typeface="Helvetica Neue"/>
                    <a:ea typeface="Helvetica Neue"/>
                    <a:cs typeface="Helvetica Neue"/>
                    <a:sym typeface="Helvetica Neue"/>
                  </a:rPr>
                  <a:t>$189</a:t>
                </a:r>
                <a:endParaRPr sz="1467" b="1">
                  <a:uFillTx/>
                  <a:latin typeface="Helvetica Neue"/>
                  <a:ea typeface="Helvetica Neue"/>
                  <a:cs typeface="Helvetica Neue"/>
                  <a:sym typeface="Helvetica Neue"/>
                </a:endParaRPr>
              </a:p>
            </p:txBody>
          </p:sp>
        </p:gr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60"/>
                                        </p:tgtEl>
                                        <p:attrNameLst>
                                          <p:attrName>style.visibility</p:attrName>
                                        </p:attrNameLst>
                                      </p:cBhvr>
                                      <p:to>
                                        <p:strVal val="visible"/>
                                      </p:to>
                                    </p:set>
                                    <p:animEffect transition="in" filter="fade">
                                      <p:cBhvr>
                                        <p:cTn id="7" dur="400"/>
                                        <p:tgtEl>
                                          <p:spTgt spid="1060"/>
                                        </p:tgtEl>
                                      </p:cBhvr>
                                    </p:animEffect>
                                  </p:childTnLst>
                                </p:cTn>
                              </p:par>
                              <p:par>
                                <p:cTn id="8" presetID="10" presetClass="entr" presetSubtype="0" fill="hold" nodeType="withEffect">
                                  <p:stCondLst>
                                    <p:cond delay="0"/>
                                  </p:stCondLst>
                                  <p:childTnLst>
                                    <p:set>
                                      <p:cBhvr>
                                        <p:cTn id="9" dur="1" fill="hold">
                                          <p:stCondLst>
                                            <p:cond delay="0"/>
                                          </p:stCondLst>
                                        </p:cTn>
                                        <p:tgtEl>
                                          <p:spTgt spid="1059"/>
                                        </p:tgtEl>
                                        <p:attrNameLst>
                                          <p:attrName>style.visibility</p:attrName>
                                        </p:attrNameLst>
                                      </p:cBhvr>
                                      <p:to>
                                        <p:strVal val="visible"/>
                                      </p:to>
                                    </p:set>
                                    <p:animEffect transition="in" filter="fade">
                                      <p:cBhvr>
                                        <p:cTn id="10" dur="700"/>
                                        <p:tgtEl>
                                          <p:spTgt spid="105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52"/>
                                        </p:tgtEl>
                                        <p:attrNameLst>
                                          <p:attrName>style.visibility</p:attrName>
                                        </p:attrNameLst>
                                      </p:cBhvr>
                                      <p:to>
                                        <p:strVal val="visible"/>
                                      </p:to>
                                    </p:set>
                                    <p:animEffect transition="in" filter="fade">
                                      <p:cBhvr>
                                        <p:cTn id="15" dur="500"/>
                                        <p:tgtEl>
                                          <p:spTgt spid="1052"/>
                                        </p:tgtEl>
                                      </p:cBhvr>
                                    </p:animEffect>
                                  </p:childTnLst>
                                </p:cTn>
                              </p:par>
                              <p:par>
                                <p:cTn id="16" presetID="10" presetClass="entr" presetSubtype="0" fill="hold" nodeType="withEffect">
                                  <p:stCondLst>
                                    <p:cond delay="0"/>
                                  </p:stCondLst>
                                  <p:childTnLst>
                                    <p:set>
                                      <p:cBhvr>
                                        <p:cTn id="17" dur="1" fill="hold">
                                          <p:stCondLst>
                                            <p:cond delay="0"/>
                                          </p:stCondLst>
                                        </p:cTn>
                                        <p:tgtEl>
                                          <p:spTgt spid="1061"/>
                                        </p:tgtEl>
                                        <p:attrNameLst>
                                          <p:attrName>style.visibility</p:attrName>
                                        </p:attrNameLst>
                                      </p:cBhvr>
                                      <p:to>
                                        <p:strVal val="visible"/>
                                      </p:to>
                                    </p:set>
                                    <p:animEffect transition="in" filter="fade">
                                      <p:cBhvr>
                                        <p:cTn id="18" dur="500"/>
                                        <p:tgtEl>
                                          <p:spTgt spid="1061"/>
                                        </p:tgtEl>
                                      </p:cBhvr>
                                    </p:animEffect>
                                  </p:childTnLst>
                                </p:cTn>
                              </p:par>
                              <p:par>
                                <p:cTn id="19" presetID="10" presetClass="entr" presetSubtype="0" fill="hold" nodeType="withEffect">
                                  <p:stCondLst>
                                    <p:cond delay="0"/>
                                  </p:stCondLst>
                                  <p:childTnLst>
                                    <p:set>
                                      <p:cBhvr>
                                        <p:cTn id="20" dur="1" fill="hold">
                                          <p:stCondLst>
                                            <p:cond delay="0"/>
                                          </p:stCondLst>
                                        </p:cTn>
                                        <p:tgtEl>
                                          <p:spTgt spid="1053"/>
                                        </p:tgtEl>
                                        <p:attrNameLst>
                                          <p:attrName>style.visibility</p:attrName>
                                        </p:attrNameLst>
                                      </p:cBhvr>
                                      <p:to>
                                        <p:strVal val="visible"/>
                                      </p:to>
                                    </p:set>
                                    <p:animEffect transition="in" filter="fade">
                                      <p:cBhvr>
                                        <p:cTn id="21" dur="300"/>
                                        <p:tgtEl>
                                          <p:spTgt spid="1053"/>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076"/>
                                        </p:tgtEl>
                                        <p:attrNameLst>
                                          <p:attrName>style.visibility</p:attrName>
                                        </p:attrNameLst>
                                      </p:cBhvr>
                                      <p:to>
                                        <p:strVal val="visible"/>
                                      </p:to>
                                    </p:set>
                                    <p:animEffect transition="in" filter="fade">
                                      <p:cBhvr>
                                        <p:cTn id="26" dur="500"/>
                                        <p:tgtEl>
                                          <p:spTgt spid="1076"/>
                                        </p:tgtEl>
                                      </p:cBhvr>
                                    </p:animEffect>
                                  </p:childTnLst>
                                </p:cTn>
                              </p:par>
                              <p:par>
                                <p:cTn id="27" presetID="10" presetClass="entr" presetSubtype="0" fill="hold" nodeType="withEffect">
                                  <p:stCondLst>
                                    <p:cond delay="0"/>
                                  </p:stCondLst>
                                  <p:childTnLst>
                                    <p:set>
                                      <p:cBhvr>
                                        <p:cTn id="28" dur="1" fill="hold">
                                          <p:stCondLst>
                                            <p:cond delay="0"/>
                                          </p:stCondLst>
                                        </p:cTn>
                                        <p:tgtEl>
                                          <p:spTgt spid="1054"/>
                                        </p:tgtEl>
                                        <p:attrNameLst>
                                          <p:attrName>style.visibility</p:attrName>
                                        </p:attrNameLst>
                                      </p:cBhvr>
                                      <p:to>
                                        <p:strVal val="visible"/>
                                      </p:to>
                                    </p:set>
                                    <p:animEffect transition="in" filter="fade">
                                      <p:cBhvr>
                                        <p:cTn id="29" dur="500"/>
                                        <p:tgtEl>
                                          <p:spTgt spid="1054"/>
                                        </p:tgtEl>
                                      </p:cBhvr>
                                    </p:animEffect>
                                  </p:childTnLst>
                                </p:cTn>
                              </p:par>
                              <p:par>
                                <p:cTn id="30" presetID="10" presetClass="entr" presetSubtype="0" fill="hold" nodeType="withEffect">
                                  <p:stCondLst>
                                    <p:cond delay="0"/>
                                  </p:stCondLst>
                                  <p:childTnLst>
                                    <p:set>
                                      <p:cBhvr>
                                        <p:cTn id="31" dur="1" fill="hold">
                                          <p:stCondLst>
                                            <p:cond delay="0"/>
                                          </p:stCondLst>
                                        </p:cTn>
                                        <p:tgtEl>
                                          <p:spTgt spid="1091"/>
                                        </p:tgtEl>
                                        <p:attrNameLst>
                                          <p:attrName>style.visibility</p:attrName>
                                        </p:attrNameLst>
                                      </p:cBhvr>
                                      <p:to>
                                        <p:strVal val="visible"/>
                                      </p:to>
                                    </p:set>
                                    <p:animEffect transition="in" filter="fade">
                                      <p:cBhvr>
                                        <p:cTn id="32" dur="500"/>
                                        <p:tgtEl>
                                          <p:spTgt spid="1091"/>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80"/>
                                        </p:tgtEl>
                                        <p:attrNameLst>
                                          <p:attrName>style.visibility</p:attrName>
                                        </p:attrNameLst>
                                      </p:cBhvr>
                                      <p:to>
                                        <p:strVal val="visible"/>
                                      </p:to>
                                    </p:set>
                                    <p:animEffect transition="in" filter="fade">
                                      <p:cBhvr>
                                        <p:cTn id="37" dur="500"/>
                                        <p:tgtEl>
                                          <p:spTgt spid="108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58"/>
                                        </p:tgtEl>
                                        <p:attrNameLst>
                                          <p:attrName>style.visibility</p:attrName>
                                        </p:attrNameLst>
                                      </p:cBhvr>
                                      <p:to>
                                        <p:strVal val="visible"/>
                                      </p:to>
                                    </p:set>
                                    <p:animEffect transition="in" filter="fade">
                                      <p:cBhvr>
                                        <p:cTn id="42" dur="300"/>
                                        <p:tgtEl>
                                          <p:spTgt spid="1058"/>
                                        </p:tgtEl>
                                      </p:cBhvr>
                                    </p:animEffect>
                                  </p:childTnLst>
                                </p:cTn>
                              </p:par>
                            </p:childTnLst>
                          </p:cTn>
                        </p:par>
                        <p:par>
                          <p:cTn id="43" fill="hold">
                            <p:stCondLst>
                              <p:cond delay="300"/>
                            </p:stCondLst>
                            <p:childTnLst>
                              <p:par>
                                <p:cTn id="44" presetID="1" presetClass="entr" presetSubtype="0" fill="hold" nodeType="afterEffect">
                                  <p:stCondLst>
                                    <p:cond delay="250"/>
                                  </p:stCondLst>
                                  <p:childTnLst>
                                    <p:set>
                                      <p:cBhvr>
                                        <p:cTn id="45" dur="1" fill="hold">
                                          <p:stCondLst>
                                            <p:cond delay="0"/>
                                          </p:stCondLst>
                                        </p:cTn>
                                        <p:tgtEl>
                                          <p:spTgt spid="1056"/>
                                        </p:tgtEl>
                                        <p:attrNameLst>
                                          <p:attrName>style.visibility</p:attrName>
                                        </p:attrNameLst>
                                      </p:cBhvr>
                                      <p:to>
                                        <p:strVal val="visible"/>
                                      </p:to>
                                    </p:set>
                                  </p:childTnLst>
                                </p:cTn>
                              </p:par>
                            </p:childTnLst>
                          </p:cTn>
                        </p:par>
                        <p:par>
                          <p:cTn id="46" fill="hold">
                            <p:stCondLst>
                              <p:cond delay="301"/>
                            </p:stCondLst>
                            <p:childTnLst>
                              <p:par>
                                <p:cTn id="47" presetID="1" presetClass="entr" presetSubtype="0" fill="hold" nodeType="afterEffect">
                                  <p:stCondLst>
                                    <p:cond delay="0"/>
                                  </p:stCondLst>
                                  <p:childTnLst>
                                    <p:set>
                                      <p:cBhvr>
                                        <p:cTn id="48" dur="1" fill="hold">
                                          <p:stCondLst>
                                            <p:cond delay="0"/>
                                          </p:stCondLst>
                                        </p:cTn>
                                        <p:tgtEl>
                                          <p:spTgt spid="10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pic>
        <p:nvPicPr>
          <p:cNvPr id="13" name="Picture 12"/>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 name="Title 1"/>
          <p:cNvSpPr>
            <a:spLocks noGrp="1"/>
          </p:cNvSpPr>
          <p:nvPr>
            <p:ph type="title"/>
          </p:nvPr>
        </p:nvSpPr>
        <p:spPr>
          <a:xfrm>
            <a:off x="6617740" y="802955"/>
            <a:ext cx="4766330" cy="1454051"/>
          </a:xfrm>
        </p:spPr>
        <p:txBody>
          <a:bodyPr vert="horz" lIns="91440" tIns="45720" rIns="91440" bIns="45720" rtlCol="0" anchor="ctr">
            <a:normAutofit/>
          </a:bodyPr>
          <a:lstStyle/>
          <a:p>
            <a:r>
              <a:rPr lang="en-US" sz="3600" kern="1200">
                <a:solidFill>
                  <a:srgbClr val="000000"/>
                </a:solidFill>
                <a:uFillTx/>
                <a:latin typeface="+mj-lt"/>
                <a:ea typeface="+mj-ea"/>
                <a:cs typeface="+mj-cs"/>
              </a:rPr>
              <a:t>Term Life Insurance is Income Protection</a:t>
            </a:r>
          </a:p>
        </p:txBody>
      </p:sp>
      <p:sp>
        <p:nvSpPr>
          <p:cNvPr id="15" name="Freeform 50"/>
          <p:cNvSpPr>
            <a:spLocks noGrp="1" noRot="1" noChangeAspect="1" noMove="1" noResize="1" noEditPoints="1" noAdjustHandles="1" noChangeArrowheads="1" noChangeShapeType="1" noTextEdit="1"/>
          </p:cNvSpPr>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uFillTx/>
            </a:endParaRPr>
          </a:p>
        </p:txBody>
      </p:sp>
      <p:pic>
        <p:nvPicPr>
          <p:cNvPr id="5" name="Content Placeholder 4" descr="A screenshot of a cell phone  Description automatically generated"/>
          <p:cNvPicPr>
            <a:picLocks noGrp="1" noChangeAspect="1"/>
          </p:cNvPicPr>
          <p:nvPr>
            <p:ph sz="half" idx="1"/>
          </p:nvPr>
        </p:nvPicPr>
        <p:blipFill>
          <a:blip r:embed="rId3"/>
          <a:stretch>
            <a:fillRect/>
          </a:stretch>
        </p:blipFill>
        <p:spPr>
          <a:xfrm>
            <a:off x="411080" y="1700784"/>
            <a:ext cx="3996727" cy="4379976"/>
          </a:xfrm>
          <a:prstGeom prst="rect">
            <a:avLst/>
          </a:prstGeom>
        </p:spPr>
      </p:pic>
      <p:sp>
        <p:nvSpPr>
          <p:cNvPr id="6" name="Content Placeholder 5"/>
          <p:cNvSpPr>
            <a:spLocks noGrp="1"/>
          </p:cNvSpPr>
          <p:nvPr>
            <p:ph sz="half" idx="2"/>
          </p:nvPr>
        </p:nvSpPr>
        <p:spPr>
          <a:xfrm>
            <a:off x="6621072" y="2421683"/>
            <a:ext cx="4765949" cy="3353476"/>
          </a:xfrm>
        </p:spPr>
        <p:txBody>
          <a:bodyPr vert="horz" lIns="91440" tIns="45720" rIns="91440" bIns="45720" rtlCol="0" anchor="t">
            <a:normAutofit/>
          </a:bodyPr>
          <a:lstStyle/>
          <a:p>
            <a:r>
              <a:rPr lang="en-US" sz="1800" dirty="0">
                <a:solidFill>
                  <a:srgbClr val="000000"/>
                </a:solidFill>
                <a:uFillTx/>
              </a:rPr>
              <a:t>Age 35</a:t>
            </a:r>
          </a:p>
          <a:p>
            <a:r>
              <a:rPr lang="en-US" sz="1800" dirty="0">
                <a:solidFill>
                  <a:srgbClr val="000000"/>
                </a:solidFill>
                <a:uFillTx/>
              </a:rPr>
              <a:t>30 Year level premium</a:t>
            </a:r>
          </a:p>
          <a:p>
            <a:r>
              <a:rPr lang="en-US" sz="1800" dirty="0">
                <a:solidFill>
                  <a:srgbClr val="000000"/>
                </a:solidFill>
                <a:uFillTx/>
              </a:rPr>
              <a:t>$1,000,000 Death Benefit</a:t>
            </a:r>
          </a:p>
          <a:p>
            <a:r>
              <a:rPr lang="en-US" sz="1800" dirty="0">
                <a:solidFill>
                  <a:srgbClr val="000000"/>
                </a:solidFill>
                <a:uFillTx/>
              </a:rPr>
              <a:t>Monthly Cost $99.29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119"/>
          <p:cNvSpPr txBox="1">
            <a:spLocks/>
          </p:cNvSpPr>
          <p:nvPr/>
        </p:nvSpPr>
        <p:spPr>
          <a:xfrm>
            <a:off x="1437933" y="1370933"/>
            <a:ext cx="9316139" cy="730191"/>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2000"/>
            </a:pPr>
            <a:r>
              <a:rPr lang="en" sz="2667" b="1">
                <a:uFillTx/>
                <a:latin typeface="Helvetica Neue"/>
                <a:ea typeface="Helvetica Neue"/>
                <a:cs typeface="Helvetica Neue"/>
                <a:sym typeface="Helvetica Neue"/>
              </a:rPr>
              <a:t>Divide your interest rate into 72 to find the approximate number of years it takes for money to double.</a:t>
            </a:r>
            <a:endParaRPr sz="1867">
              <a:uFillTx/>
              <a:latin typeface="Arial"/>
              <a:cs typeface="Arial"/>
              <a:sym typeface="Arial"/>
            </a:endParaRPr>
          </a:p>
        </p:txBody>
      </p:sp>
      <p:sp>
        <p:nvSpPr>
          <p:cNvPr id="1202" name="Google Shape;1202;p119"/>
          <p:cNvSpPr txBox="1">
            <a:spLocks/>
          </p:cNvSpPr>
          <p:nvPr/>
        </p:nvSpPr>
        <p:spPr>
          <a:xfrm>
            <a:off x="886564" y="6168290"/>
            <a:ext cx="10346592" cy="704284"/>
          </a:xfrm>
          <a:prstGeom prst="rect">
            <a:avLst/>
          </a:prstGeom>
          <a:noFill/>
          <a:ln>
            <a:noFill/>
          </a:ln>
        </p:spPr>
        <p:txBody>
          <a:bodyPr spcFirstLastPara="1" wrap="square" lIns="121900" tIns="60933" rIns="121900" bIns="60933" anchor="t" anchorCtr="0">
            <a:noAutofit/>
          </a:bodyPr>
          <a:lstStyle/>
          <a:p>
            <a:pPr defTabSz="1219170" hangingPunct="1">
              <a:lnSpc>
                <a:spcPct val="85000"/>
              </a:lnSpc>
              <a:buClr>
                <a:srgbClr val="595959"/>
              </a:buClr>
              <a:buSzPts val="1100"/>
            </a:pPr>
            <a:r>
              <a:rPr lang="en" sz="1467">
                <a:solidFill>
                  <a:srgbClr val="595959"/>
                </a:solidFill>
                <a:uFillTx/>
                <a:latin typeface="Arial Narrow"/>
                <a:ea typeface="Arial Narrow"/>
                <a:cs typeface="Arial Narrow"/>
                <a:sym typeface="Arial Narrow"/>
              </a:rPr>
              <a:t>This table serves as a demonstration of how the Rule of 72 concept works from a mathematical standpoint. It is not intended to represent an investment. The chart uses constant rates of return, unlike actual investments which will fluctuate in value. It does not include fees or taxes, which would lower performance. It is unlikely that an investment would grow 10% or greater on a consistent basis, given current market conditions.</a:t>
            </a:r>
            <a:endParaRPr sz="1867">
              <a:uFillTx/>
              <a:latin typeface="Arial"/>
              <a:cs typeface="Arial"/>
              <a:sym typeface="Arial"/>
            </a:endParaRPr>
          </a:p>
        </p:txBody>
      </p:sp>
      <p:grpSp>
        <p:nvGrpSpPr>
          <p:cNvPr id="1203" name="Google Shape;1203;p119"/>
          <p:cNvGrpSpPr/>
          <p:nvPr/>
        </p:nvGrpSpPr>
        <p:grpSpPr>
          <a:xfrm>
            <a:off x="7265118" y="2990320"/>
            <a:ext cx="1870729" cy="2826784"/>
            <a:chOff x="3924903" y="2304947"/>
            <a:chExt cx="1403047" cy="2120087"/>
          </a:xfrm>
        </p:grpSpPr>
        <p:sp>
          <p:nvSpPr>
            <p:cNvPr id="1204" name="Google Shape;1204;p119"/>
            <p:cNvSpPr txBox="1">
              <a:spLocks/>
            </p:cNvSpPr>
            <p:nvPr/>
          </p:nvSpPr>
          <p:spPr>
            <a:xfrm>
              <a:off x="3924903" y="2304947"/>
              <a:ext cx="1403047" cy="276999"/>
            </a:xfrm>
            <a:prstGeom prst="rect">
              <a:avLst/>
            </a:prstGeom>
            <a:solidFill>
              <a:srgbClr val="9AC0A4"/>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uFillTx/>
                  <a:latin typeface="Helvetica Neue"/>
                  <a:ea typeface="Helvetica Neue"/>
                  <a:cs typeface="Helvetica Neue"/>
                  <a:sym typeface="Helvetica Neue"/>
                </a:rPr>
                <a:t>$20,000</a:t>
              </a:r>
              <a:endParaRPr sz="1867">
                <a:uFillTx/>
                <a:latin typeface="Arial"/>
                <a:cs typeface="Arial"/>
                <a:sym typeface="Arial"/>
              </a:endParaRPr>
            </a:p>
          </p:txBody>
        </p:sp>
        <p:sp>
          <p:nvSpPr>
            <p:cNvPr id="1205" name="Google Shape;1205;p119"/>
            <p:cNvSpPr txBox="1">
              <a:spLocks/>
            </p:cNvSpPr>
            <p:nvPr/>
          </p:nvSpPr>
          <p:spPr>
            <a:xfrm>
              <a:off x="3924903" y="2570457"/>
              <a:ext cx="1403047" cy="276999"/>
            </a:xfrm>
            <a:prstGeom prst="rect">
              <a:avLst/>
            </a:prstGeom>
            <a:solidFill>
              <a:srgbClr val="9AC0A4"/>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uFillTx/>
                  <a:latin typeface="Helvetica Neue"/>
                  <a:ea typeface="Helvetica Neue"/>
                  <a:cs typeface="Helvetica Neue"/>
                  <a:sym typeface="Helvetica Neue"/>
                </a:rPr>
                <a:t>$40,000</a:t>
              </a:r>
              <a:endParaRPr sz="1867">
                <a:uFillTx/>
                <a:latin typeface="Arial"/>
                <a:cs typeface="Arial"/>
                <a:sym typeface="Arial"/>
              </a:endParaRPr>
            </a:p>
          </p:txBody>
        </p:sp>
        <p:sp>
          <p:nvSpPr>
            <p:cNvPr id="1206" name="Google Shape;1206;p119"/>
            <p:cNvSpPr txBox="1">
              <a:spLocks/>
            </p:cNvSpPr>
            <p:nvPr/>
          </p:nvSpPr>
          <p:spPr>
            <a:xfrm>
              <a:off x="3924903" y="2835966"/>
              <a:ext cx="1403047" cy="276999"/>
            </a:xfrm>
            <a:prstGeom prst="rect">
              <a:avLst/>
            </a:prstGeom>
            <a:solidFill>
              <a:srgbClr val="9AC0A4"/>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uFillTx/>
                  <a:latin typeface="Helvetica Neue"/>
                  <a:ea typeface="Helvetica Neue"/>
                  <a:cs typeface="Helvetica Neue"/>
                  <a:sym typeface="Helvetica Neue"/>
                </a:rPr>
                <a:t>$80,000</a:t>
              </a:r>
              <a:endParaRPr sz="1867">
                <a:uFillTx/>
                <a:latin typeface="Arial"/>
                <a:cs typeface="Arial"/>
                <a:sym typeface="Arial"/>
              </a:endParaRPr>
            </a:p>
          </p:txBody>
        </p:sp>
        <p:sp>
          <p:nvSpPr>
            <p:cNvPr id="1207" name="Google Shape;1207;p119"/>
            <p:cNvSpPr txBox="1">
              <a:spLocks/>
            </p:cNvSpPr>
            <p:nvPr/>
          </p:nvSpPr>
          <p:spPr>
            <a:xfrm>
              <a:off x="3924903" y="3102666"/>
              <a:ext cx="1403047" cy="276999"/>
            </a:xfrm>
            <a:prstGeom prst="rect">
              <a:avLst/>
            </a:prstGeom>
            <a:solidFill>
              <a:srgbClr val="9AC0A4"/>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uFillTx/>
                  <a:latin typeface="Helvetica Neue"/>
                  <a:ea typeface="Helvetica Neue"/>
                  <a:cs typeface="Helvetica Neue"/>
                  <a:sym typeface="Helvetica Neue"/>
                </a:rPr>
                <a:t>$160,000</a:t>
              </a:r>
              <a:endParaRPr sz="1867">
                <a:uFillTx/>
                <a:latin typeface="Arial"/>
                <a:cs typeface="Arial"/>
                <a:sym typeface="Arial"/>
              </a:endParaRPr>
            </a:p>
          </p:txBody>
        </p:sp>
        <p:sp>
          <p:nvSpPr>
            <p:cNvPr id="1208" name="Google Shape;1208;p119"/>
            <p:cNvSpPr txBox="1">
              <a:spLocks/>
            </p:cNvSpPr>
            <p:nvPr/>
          </p:nvSpPr>
          <p:spPr>
            <a:xfrm>
              <a:off x="3924903" y="3370557"/>
              <a:ext cx="1403047" cy="276999"/>
            </a:xfrm>
            <a:prstGeom prst="rect">
              <a:avLst/>
            </a:prstGeom>
            <a:solidFill>
              <a:srgbClr val="9AC0A4"/>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uFillTx/>
                  <a:latin typeface="Helvetica Neue"/>
                  <a:ea typeface="Helvetica Neue"/>
                  <a:cs typeface="Helvetica Neue"/>
                  <a:sym typeface="Helvetica Neue"/>
                </a:rPr>
                <a:t>$320,000</a:t>
              </a:r>
              <a:endParaRPr sz="1867">
                <a:uFillTx/>
                <a:latin typeface="Arial"/>
                <a:cs typeface="Arial"/>
                <a:sym typeface="Arial"/>
              </a:endParaRPr>
            </a:p>
          </p:txBody>
        </p:sp>
        <p:sp>
          <p:nvSpPr>
            <p:cNvPr id="1209" name="Google Shape;1209;p119"/>
            <p:cNvSpPr txBox="1">
              <a:spLocks/>
            </p:cNvSpPr>
            <p:nvPr/>
          </p:nvSpPr>
          <p:spPr>
            <a:xfrm>
              <a:off x="3924903" y="3637257"/>
              <a:ext cx="1403047" cy="276999"/>
            </a:xfrm>
            <a:prstGeom prst="rect">
              <a:avLst/>
            </a:prstGeom>
            <a:solidFill>
              <a:srgbClr val="9AC0A4"/>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uFillTx/>
                  <a:latin typeface="Helvetica Neue"/>
                  <a:ea typeface="Helvetica Neue"/>
                  <a:cs typeface="Helvetica Neue"/>
                  <a:sym typeface="Helvetica Neue"/>
                </a:rPr>
                <a:t>$640,000</a:t>
              </a:r>
              <a:endParaRPr sz="1867">
                <a:uFillTx/>
                <a:latin typeface="Arial"/>
                <a:cs typeface="Arial"/>
                <a:sym typeface="Arial"/>
              </a:endParaRPr>
            </a:p>
          </p:txBody>
        </p:sp>
        <p:sp>
          <p:nvSpPr>
            <p:cNvPr id="1210" name="Google Shape;1210;p119"/>
            <p:cNvSpPr txBox="1">
              <a:spLocks/>
            </p:cNvSpPr>
            <p:nvPr/>
          </p:nvSpPr>
          <p:spPr>
            <a:xfrm>
              <a:off x="3924903" y="3896813"/>
              <a:ext cx="1403047" cy="276999"/>
            </a:xfrm>
            <a:prstGeom prst="rect">
              <a:avLst/>
            </a:prstGeom>
            <a:solidFill>
              <a:srgbClr val="9AC0A4"/>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uFillTx/>
                  <a:latin typeface="Helvetica Neue"/>
                  <a:ea typeface="Helvetica Neue"/>
                  <a:cs typeface="Helvetica Neue"/>
                  <a:sym typeface="Helvetica Neue"/>
                </a:rPr>
                <a:t>$1,280,000</a:t>
              </a:r>
              <a:endParaRPr sz="1867">
                <a:uFillTx/>
                <a:latin typeface="Arial"/>
                <a:cs typeface="Arial"/>
                <a:sym typeface="Arial"/>
              </a:endParaRPr>
            </a:p>
          </p:txBody>
        </p:sp>
        <p:sp>
          <p:nvSpPr>
            <p:cNvPr id="1211" name="Google Shape;1211;p119"/>
            <p:cNvSpPr txBox="1">
              <a:spLocks/>
            </p:cNvSpPr>
            <p:nvPr/>
          </p:nvSpPr>
          <p:spPr>
            <a:xfrm>
              <a:off x="3924903" y="4148035"/>
              <a:ext cx="1403047" cy="276999"/>
            </a:xfrm>
            <a:prstGeom prst="rect">
              <a:avLst/>
            </a:prstGeom>
            <a:solidFill>
              <a:srgbClr val="9AC0A4"/>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uFillTx/>
                  <a:latin typeface="Helvetica Neue"/>
                  <a:ea typeface="Helvetica Neue"/>
                  <a:cs typeface="Helvetica Neue"/>
                  <a:sym typeface="Helvetica Neue"/>
                </a:rPr>
                <a:t>$2,560,000</a:t>
              </a:r>
              <a:endParaRPr sz="1867">
                <a:uFillTx/>
                <a:latin typeface="Arial"/>
                <a:cs typeface="Arial"/>
                <a:sym typeface="Arial"/>
              </a:endParaRPr>
            </a:p>
          </p:txBody>
        </p:sp>
      </p:grpSp>
      <p:sp>
        <p:nvSpPr>
          <p:cNvPr id="1212" name="Google Shape;1212;p119"/>
          <p:cNvSpPr txBox="1">
            <a:spLocks/>
          </p:cNvSpPr>
          <p:nvPr/>
        </p:nvSpPr>
        <p:spPr>
          <a:xfrm>
            <a:off x="3852033" y="4053950"/>
            <a:ext cx="1647824" cy="369321"/>
          </a:xfrm>
          <a:prstGeom prst="rect">
            <a:avLst/>
          </a:prstGeom>
          <a:solidFill>
            <a:srgbClr val="A5A5A5"/>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uFillTx/>
                <a:latin typeface="Helvetica Neue"/>
                <a:ea typeface="Helvetica Neue"/>
                <a:cs typeface="Helvetica Neue"/>
                <a:sym typeface="Helvetica Neue"/>
              </a:rPr>
              <a:t>$20,000</a:t>
            </a:r>
            <a:endParaRPr sz="1867">
              <a:uFillTx/>
              <a:latin typeface="Arial"/>
              <a:cs typeface="Arial"/>
              <a:sym typeface="Arial"/>
            </a:endParaRPr>
          </a:p>
        </p:txBody>
      </p:sp>
      <p:sp>
        <p:nvSpPr>
          <p:cNvPr id="1213" name="Google Shape;1213;p119"/>
          <p:cNvSpPr txBox="1">
            <a:spLocks/>
          </p:cNvSpPr>
          <p:nvPr/>
        </p:nvSpPr>
        <p:spPr>
          <a:xfrm>
            <a:off x="3852033" y="5448582"/>
            <a:ext cx="1647824" cy="369321"/>
          </a:xfrm>
          <a:prstGeom prst="rect">
            <a:avLst/>
          </a:prstGeom>
          <a:solidFill>
            <a:srgbClr val="A5A5A5"/>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uFillTx/>
                <a:latin typeface="Helvetica Neue"/>
                <a:ea typeface="Helvetica Neue"/>
                <a:cs typeface="Helvetica Neue"/>
                <a:sym typeface="Helvetica Neue"/>
              </a:rPr>
              <a:t>$40,000</a:t>
            </a:r>
            <a:endParaRPr sz="1867">
              <a:uFillTx/>
              <a:latin typeface="Arial"/>
              <a:cs typeface="Arial"/>
              <a:sym typeface="Arial"/>
            </a:endParaRPr>
          </a:p>
        </p:txBody>
      </p:sp>
      <p:grpSp>
        <p:nvGrpSpPr>
          <p:cNvPr id="1214" name="Google Shape;1214;p119"/>
          <p:cNvGrpSpPr/>
          <p:nvPr/>
        </p:nvGrpSpPr>
        <p:grpSpPr>
          <a:xfrm>
            <a:off x="5504629" y="3344335"/>
            <a:ext cx="1751012" cy="2473580"/>
            <a:chOff x="2604540" y="2570457"/>
            <a:chExt cx="1313259" cy="1855184"/>
          </a:xfrm>
        </p:grpSpPr>
        <p:sp>
          <p:nvSpPr>
            <p:cNvPr id="1215" name="Google Shape;1215;p119"/>
            <p:cNvSpPr txBox="1">
              <a:spLocks/>
            </p:cNvSpPr>
            <p:nvPr/>
          </p:nvSpPr>
          <p:spPr>
            <a:xfrm>
              <a:off x="2604540" y="2570457"/>
              <a:ext cx="1313259" cy="276999"/>
            </a:xfrm>
            <a:prstGeom prst="rect">
              <a:avLst/>
            </a:prstGeom>
            <a:solidFill>
              <a:srgbClr val="5FA6B5"/>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uFillTx/>
                  <a:latin typeface="Helvetica Neue"/>
                  <a:ea typeface="Helvetica Neue"/>
                  <a:cs typeface="Helvetica Neue"/>
                  <a:sym typeface="Helvetica Neue"/>
                </a:rPr>
                <a:t>$20,000</a:t>
              </a:r>
              <a:endParaRPr sz="1867">
                <a:uFillTx/>
                <a:latin typeface="Arial"/>
                <a:cs typeface="Arial"/>
                <a:sym typeface="Arial"/>
              </a:endParaRPr>
            </a:p>
          </p:txBody>
        </p:sp>
        <p:sp>
          <p:nvSpPr>
            <p:cNvPr id="1216" name="Google Shape;1216;p119"/>
            <p:cNvSpPr txBox="1">
              <a:spLocks/>
            </p:cNvSpPr>
            <p:nvPr/>
          </p:nvSpPr>
          <p:spPr>
            <a:xfrm>
              <a:off x="2604540" y="3102667"/>
              <a:ext cx="1313259" cy="276999"/>
            </a:xfrm>
            <a:prstGeom prst="rect">
              <a:avLst/>
            </a:prstGeom>
            <a:solidFill>
              <a:srgbClr val="5FA6B5"/>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uFillTx/>
                  <a:latin typeface="Helvetica Neue"/>
                  <a:ea typeface="Helvetica Neue"/>
                  <a:cs typeface="Helvetica Neue"/>
                  <a:sym typeface="Helvetica Neue"/>
                </a:rPr>
                <a:t>$40,000</a:t>
              </a:r>
              <a:endParaRPr sz="1867">
                <a:uFillTx/>
                <a:latin typeface="Arial"/>
                <a:cs typeface="Arial"/>
                <a:sym typeface="Arial"/>
              </a:endParaRPr>
            </a:p>
          </p:txBody>
        </p:sp>
        <p:sp>
          <p:nvSpPr>
            <p:cNvPr id="1217" name="Google Shape;1217;p119"/>
            <p:cNvSpPr txBox="1">
              <a:spLocks/>
            </p:cNvSpPr>
            <p:nvPr/>
          </p:nvSpPr>
          <p:spPr>
            <a:xfrm>
              <a:off x="2604540" y="3637257"/>
              <a:ext cx="1313259" cy="276999"/>
            </a:xfrm>
            <a:prstGeom prst="rect">
              <a:avLst/>
            </a:prstGeom>
            <a:solidFill>
              <a:srgbClr val="5FA6B5"/>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uFillTx/>
                  <a:latin typeface="Helvetica Neue"/>
                  <a:ea typeface="Helvetica Neue"/>
                  <a:cs typeface="Helvetica Neue"/>
                  <a:sym typeface="Helvetica Neue"/>
                </a:rPr>
                <a:t>$80,000</a:t>
              </a:r>
              <a:endParaRPr sz="1867">
                <a:uFillTx/>
                <a:latin typeface="Arial"/>
                <a:cs typeface="Arial"/>
                <a:sym typeface="Arial"/>
              </a:endParaRPr>
            </a:p>
          </p:txBody>
        </p:sp>
        <p:sp>
          <p:nvSpPr>
            <p:cNvPr id="1218" name="Google Shape;1218;p119"/>
            <p:cNvSpPr txBox="1">
              <a:spLocks/>
            </p:cNvSpPr>
            <p:nvPr/>
          </p:nvSpPr>
          <p:spPr>
            <a:xfrm>
              <a:off x="2604540" y="4148642"/>
              <a:ext cx="1313259" cy="276999"/>
            </a:xfrm>
            <a:prstGeom prst="rect">
              <a:avLst/>
            </a:prstGeom>
            <a:solidFill>
              <a:srgbClr val="5FA6B5"/>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uFillTx/>
                  <a:latin typeface="Helvetica Neue"/>
                  <a:ea typeface="Helvetica Neue"/>
                  <a:cs typeface="Helvetica Neue"/>
                  <a:sym typeface="Helvetica Neue"/>
                </a:rPr>
                <a:t>$160,000</a:t>
              </a:r>
              <a:endParaRPr sz="1867">
                <a:uFillTx/>
                <a:latin typeface="Arial"/>
                <a:cs typeface="Arial"/>
                <a:sym typeface="Arial"/>
              </a:endParaRPr>
            </a:p>
          </p:txBody>
        </p:sp>
      </p:grpSp>
      <p:sp>
        <p:nvSpPr>
          <p:cNvPr id="1219" name="Google Shape;1219;p119"/>
          <p:cNvSpPr txBox="1">
            <a:spLocks/>
          </p:cNvSpPr>
          <p:nvPr/>
        </p:nvSpPr>
        <p:spPr>
          <a:xfrm>
            <a:off x="958844" y="442427"/>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 sz="3733" dirty="0">
                <a:solidFill>
                  <a:srgbClr val="34526F"/>
                </a:solidFill>
                <a:uFillTx/>
                <a:latin typeface="Helvetica Neue"/>
                <a:ea typeface="Helvetica Neue"/>
                <a:cs typeface="Helvetica Neue"/>
                <a:sym typeface="Helvetica Neue"/>
              </a:rPr>
              <a:t>Investing Education  -The Rule of 72</a:t>
            </a:r>
            <a:endParaRPr sz="1867" dirty="0">
              <a:uFillTx/>
              <a:latin typeface="Arial"/>
              <a:cs typeface="Arial"/>
              <a:sym typeface="Arial"/>
            </a:endParaRPr>
          </a:p>
        </p:txBody>
      </p:sp>
      <p:cxnSp>
        <p:nvCxnSpPr>
          <p:cNvPr id="1220" name="Google Shape;1220;p119"/>
          <p:cNvCxnSpPr/>
          <p:nvPr/>
        </p:nvCxnSpPr>
        <p:spPr>
          <a:xfrm>
            <a:off x="996441" y="1239892"/>
            <a:ext cx="10199132" cy="0"/>
          </a:xfrm>
          <a:prstGeom prst="straightConnector1">
            <a:avLst/>
          </a:prstGeom>
          <a:noFill/>
          <a:ln w="9525" cap="flat" cmpd="sng">
            <a:solidFill>
              <a:srgbClr val="34526F"/>
            </a:solidFill>
            <a:prstDash val="solid"/>
            <a:round/>
            <a:headEnd type="none" w="sm" len="sm"/>
            <a:tailEnd type="none" w="sm" len="sm"/>
          </a:ln>
        </p:spPr>
      </p:cxnSp>
      <p:grpSp>
        <p:nvGrpSpPr>
          <p:cNvPr id="1221" name="Google Shape;1221;p119"/>
          <p:cNvGrpSpPr/>
          <p:nvPr/>
        </p:nvGrpSpPr>
        <p:grpSpPr>
          <a:xfrm>
            <a:off x="3051935" y="2269900"/>
            <a:ext cx="6086496" cy="3574245"/>
            <a:chOff x="2288951" y="1764632"/>
            <a:chExt cx="4564872" cy="2680684"/>
          </a:xfrm>
        </p:grpSpPr>
        <p:grpSp>
          <p:nvGrpSpPr>
            <p:cNvPr id="1222" name="Google Shape;1222;p119"/>
            <p:cNvGrpSpPr/>
            <p:nvPr/>
          </p:nvGrpSpPr>
          <p:grpSpPr>
            <a:xfrm>
              <a:off x="2889034" y="2041823"/>
              <a:ext cx="3960019" cy="276999"/>
              <a:chOff x="1365107" y="2041823"/>
              <a:chExt cx="3960019" cy="276999"/>
            </a:xfrm>
          </p:grpSpPr>
          <p:sp>
            <p:nvSpPr>
              <p:cNvPr id="1223" name="Google Shape;1223;p119"/>
              <p:cNvSpPr txBox="1">
                <a:spLocks/>
              </p:cNvSpPr>
              <p:nvPr/>
            </p:nvSpPr>
            <p:spPr>
              <a:xfrm>
                <a:off x="1365107" y="2041823"/>
                <a:ext cx="1235869" cy="276999"/>
              </a:xfrm>
              <a:prstGeom prst="rect">
                <a:avLst/>
              </a:prstGeom>
              <a:solidFill>
                <a:srgbClr val="A5A5A5"/>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uFillTx/>
                    <a:latin typeface="Helvetica Neue"/>
                    <a:ea typeface="Helvetica Neue"/>
                    <a:cs typeface="Helvetica Neue"/>
                    <a:sym typeface="Helvetica Neue"/>
                  </a:rPr>
                  <a:t>$10,000</a:t>
                </a:r>
                <a:endParaRPr sz="1867">
                  <a:uFillTx/>
                  <a:latin typeface="Arial"/>
                  <a:cs typeface="Arial"/>
                  <a:sym typeface="Arial"/>
                </a:endParaRPr>
              </a:p>
            </p:txBody>
          </p:sp>
          <p:sp>
            <p:nvSpPr>
              <p:cNvPr id="1224" name="Google Shape;1224;p119"/>
              <p:cNvSpPr txBox="1">
                <a:spLocks/>
              </p:cNvSpPr>
              <p:nvPr/>
            </p:nvSpPr>
            <p:spPr>
              <a:xfrm>
                <a:off x="2604548" y="2041823"/>
                <a:ext cx="1313259" cy="276999"/>
              </a:xfrm>
              <a:prstGeom prst="rect">
                <a:avLst/>
              </a:prstGeom>
              <a:solidFill>
                <a:srgbClr val="5FA6B5"/>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uFillTx/>
                    <a:latin typeface="Helvetica Neue"/>
                    <a:ea typeface="Helvetica Neue"/>
                    <a:cs typeface="Helvetica Neue"/>
                    <a:sym typeface="Helvetica Neue"/>
                  </a:rPr>
                  <a:t>$10,000</a:t>
                </a:r>
                <a:endParaRPr sz="1867">
                  <a:uFillTx/>
                  <a:latin typeface="Arial"/>
                  <a:cs typeface="Arial"/>
                  <a:sym typeface="Arial"/>
                </a:endParaRPr>
              </a:p>
            </p:txBody>
          </p:sp>
          <p:sp>
            <p:nvSpPr>
              <p:cNvPr id="1225" name="Google Shape;1225;p119"/>
              <p:cNvSpPr txBox="1">
                <a:spLocks/>
              </p:cNvSpPr>
              <p:nvPr/>
            </p:nvSpPr>
            <p:spPr>
              <a:xfrm>
                <a:off x="3923760" y="2041823"/>
                <a:ext cx="1401366" cy="276999"/>
              </a:xfrm>
              <a:prstGeom prst="rect">
                <a:avLst/>
              </a:prstGeom>
              <a:solidFill>
                <a:srgbClr val="9AC0A4"/>
              </a:solid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uFillTx/>
                    <a:latin typeface="Helvetica Neue"/>
                    <a:ea typeface="Helvetica Neue"/>
                    <a:cs typeface="Helvetica Neue"/>
                    <a:sym typeface="Helvetica Neue"/>
                  </a:rPr>
                  <a:t>$10,000</a:t>
                </a:r>
                <a:endParaRPr sz="1867">
                  <a:uFillTx/>
                  <a:latin typeface="Arial"/>
                  <a:cs typeface="Arial"/>
                  <a:sym typeface="Arial"/>
                </a:endParaRPr>
              </a:p>
            </p:txBody>
          </p:sp>
        </p:grpSp>
        <p:grpSp>
          <p:nvGrpSpPr>
            <p:cNvPr id="1226" name="Google Shape;1226;p119"/>
            <p:cNvGrpSpPr/>
            <p:nvPr/>
          </p:nvGrpSpPr>
          <p:grpSpPr>
            <a:xfrm>
              <a:off x="2288951" y="1764632"/>
              <a:ext cx="4564872" cy="2680684"/>
              <a:chOff x="765024" y="1764632"/>
              <a:chExt cx="4564872" cy="2680684"/>
            </a:xfrm>
          </p:grpSpPr>
          <p:sp>
            <p:nvSpPr>
              <p:cNvPr id="1227" name="Google Shape;1227;p119"/>
              <p:cNvSpPr>
                <a:spLocks/>
              </p:cNvSpPr>
              <p:nvPr/>
            </p:nvSpPr>
            <p:spPr>
              <a:xfrm>
                <a:off x="767421" y="1773039"/>
                <a:ext cx="4562475" cy="261862"/>
              </a:xfrm>
              <a:prstGeom prst="rect">
                <a:avLst/>
              </a:prstGeom>
              <a:solidFill>
                <a:srgbClr val="34526F"/>
              </a:solidFill>
              <a:ln>
                <a:noFill/>
              </a:ln>
            </p:spPr>
            <p:txBody>
              <a:bodyPr spcFirstLastPara="1" wrap="square" lIns="121900" tIns="60933" rIns="121900" bIns="60933" anchor="ctr" anchorCtr="0">
                <a:noAutofit/>
              </a:bodyPr>
              <a:lstStyle/>
              <a:p>
                <a:pPr defTabSz="1219170" hangingPunct="1">
                  <a:buClr>
                    <a:srgbClr val="000000"/>
                  </a:buClr>
                  <a:buSzPts val="1200"/>
                </a:pPr>
                <a:endParaRPr sz="1600">
                  <a:uFillTx/>
                  <a:latin typeface="Helvetica Neue"/>
                  <a:ea typeface="Helvetica Neue"/>
                  <a:cs typeface="Helvetica Neue"/>
                  <a:sym typeface="Helvetica Neue"/>
                </a:endParaRPr>
              </a:p>
            </p:txBody>
          </p:sp>
          <p:sp>
            <p:nvSpPr>
              <p:cNvPr id="1228" name="Google Shape;1228;p119"/>
              <p:cNvSpPr txBox="1">
                <a:spLocks/>
              </p:cNvSpPr>
              <p:nvPr/>
            </p:nvSpPr>
            <p:spPr>
              <a:xfrm>
                <a:off x="772808" y="2056110"/>
                <a:ext cx="594679" cy="276999"/>
              </a:xfrm>
              <a:prstGeom prst="rect">
                <a:avLst/>
              </a:prstGeom>
              <a:no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uFillTx/>
                    <a:latin typeface="Helvetica Neue"/>
                    <a:ea typeface="Helvetica Neue"/>
                    <a:cs typeface="Helvetica Neue"/>
                    <a:sym typeface="Helvetica Neue"/>
                  </a:rPr>
                  <a:t>0</a:t>
                </a:r>
                <a:endParaRPr sz="1867">
                  <a:uFillTx/>
                  <a:latin typeface="Arial"/>
                  <a:cs typeface="Arial"/>
                  <a:sym typeface="Arial"/>
                </a:endParaRPr>
              </a:p>
            </p:txBody>
          </p:sp>
          <p:cxnSp>
            <p:nvCxnSpPr>
              <p:cNvPr id="1229" name="Google Shape;1229;p119"/>
              <p:cNvCxnSpPr/>
              <p:nvPr/>
            </p:nvCxnSpPr>
            <p:spPr>
              <a:xfrm>
                <a:off x="2602159" y="2041785"/>
                <a:ext cx="0" cy="2381439"/>
              </a:xfrm>
              <a:prstGeom prst="straightConnector1">
                <a:avLst/>
              </a:prstGeom>
              <a:noFill/>
              <a:ln w="9525" cap="flat" cmpd="sng">
                <a:solidFill>
                  <a:srgbClr val="7F7F7F"/>
                </a:solidFill>
                <a:prstDash val="solid"/>
                <a:round/>
                <a:headEnd type="none" w="med" len="med"/>
                <a:tailEnd type="none" w="med" len="med"/>
              </a:ln>
            </p:spPr>
          </p:cxnSp>
          <p:cxnSp>
            <p:nvCxnSpPr>
              <p:cNvPr id="1230" name="Google Shape;1230;p119"/>
              <p:cNvCxnSpPr/>
              <p:nvPr/>
            </p:nvCxnSpPr>
            <p:spPr>
              <a:xfrm>
                <a:off x="1363909" y="1769914"/>
                <a:ext cx="0" cy="2652239"/>
              </a:xfrm>
              <a:prstGeom prst="straightConnector1">
                <a:avLst/>
              </a:prstGeom>
              <a:noFill/>
              <a:ln w="9525" cap="flat" cmpd="sng">
                <a:solidFill>
                  <a:srgbClr val="7F7F7F"/>
                </a:solidFill>
                <a:prstDash val="solid"/>
                <a:round/>
                <a:headEnd type="none" w="med" len="med"/>
                <a:tailEnd type="none" w="med" len="med"/>
              </a:ln>
            </p:spPr>
          </p:cxnSp>
          <p:sp>
            <p:nvSpPr>
              <p:cNvPr id="1231" name="Google Shape;1231;p119"/>
              <p:cNvSpPr>
                <a:spLocks/>
              </p:cNvSpPr>
              <p:nvPr/>
            </p:nvSpPr>
            <p:spPr>
              <a:xfrm>
                <a:off x="765025" y="1770631"/>
                <a:ext cx="4562475" cy="2651521"/>
              </a:xfrm>
              <a:prstGeom prst="rect">
                <a:avLst/>
              </a:prstGeom>
              <a:noFill/>
              <a:ln w="9525" cap="flat" cmpd="sng">
                <a:solidFill>
                  <a:srgbClr val="7F7F7F"/>
                </a:solidFill>
                <a:prstDash val="solid"/>
                <a:miter lim="800000"/>
                <a:headEnd type="none" w="sm" len="sm"/>
                <a:tailEnd type="none" w="sm" len="sm"/>
              </a:ln>
            </p:spPr>
            <p:txBody>
              <a:bodyPr spcFirstLastPara="1" wrap="square" lIns="121900" tIns="60933" rIns="121900" bIns="60933" anchor="ctr" anchorCtr="0">
                <a:noAutofit/>
              </a:bodyPr>
              <a:lstStyle/>
              <a:p>
                <a:pPr defTabSz="1219170" hangingPunct="1">
                  <a:buClr>
                    <a:srgbClr val="000000"/>
                  </a:buClr>
                  <a:buSzPts val="1200"/>
                </a:pPr>
                <a:endParaRPr sz="1600">
                  <a:uFillTx/>
                  <a:latin typeface="Helvetica Neue"/>
                  <a:ea typeface="Helvetica Neue"/>
                  <a:cs typeface="Helvetica Neue"/>
                  <a:sym typeface="Helvetica Neue"/>
                </a:endParaRPr>
              </a:p>
            </p:txBody>
          </p:sp>
          <p:sp>
            <p:nvSpPr>
              <p:cNvPr id="1232" name="Google Shape;1232;p119"/>
              <p:cNvSpPr txBox="1">
                <a:spLocks/>
              </p:cNvSpPr>
              <p:nvPr/>
            </p:nvSpPr>
            <p:spPr>
              <a:xfrm>
                <a:off x="1363912" y="1764633"/>
                <a:ext cx="1237654" cy="272132"/>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1200"/>
                </a:pPr>
                <a:r>
                  <a:rPr lang="en" sz="1600" b="1">
                    <a:solidFill>
                      <a:srgbClr val="FFFFFF"/>
                    </a:solidFill>
                    <a:uFillTx/>
                    <a:latin typeface="Helvetica Neue"/>
                    <a:ea typeface="Helvetica Neue"/>
                    <a:cs typeface="Helvetica Neue"/>
                    <a:sym typeface="Helvetica Neue"/>
                  </a:rPr>
                  <a:t>3%</a:t>
                </a:r>
                <a:endParaRPr sz="1867">
                  <a:uFillTx/>
                  <a:latin typeface="Arial"/>
                  <a:cs typeface="Arial"/>
                  <a:sym typeface="Arial"/>
                </a:endParaRPr>
              </a:p>
            </p:txBody>
          </p:sp>
          <p:sp>
            <p:nvSpPr>
              <p:cNvPr id="1233" name="Google Shape;1233;p119"/>
              <p:cNvSpPr txBox="1">
                <a:spLocks/>
              </p:cNvSpPr>
              <p:nvPr/>
            </p:nvSpPr>
            <p:spPr>
              <a:xfrm>
                <a:off x="2601565" y="1764634"/>
                <a:ext cx="1319808" cy="272132"/>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1200"/>
                </a:pPr>
                <a:r>
                  <a:rPr lang="en" sz="1600" b="1">
                    <a:solidFill>
                      <a:srgbClr val="FFFFFF"/>
                    </a:solidFill>
                    <a:uFillTx/>
                    <a:latin typeface="Helvetica Neue"/>
                    <a:ea typeface="Helvetica Neue"/>
                    <a:cs typeface="Helvetica Neue"/>
                    <a:sym typeface="Helvetica Neue"/>
                  </a:rPr>
                  <a:t>6%</a:t>
                </a:r>
                <a:endParaRPr sz="1867">
                  <a:uFillTx/>
                  <a:latin typeface="Arial"/>
                  <a:cs typeface="Arial"/>
                  <a:sym typeface="Arial"/>
                </a:endParaRPr>
              </a:p>
            </p:txBody>
          </p:sp>
          <p:sp>
            <p:nvSpPr>
              <p:cNvPr id="1234" name="Google Shape;1234;p119"/>
              <p:cNvSpPr txBox="1">
                <a:spLocks/>
              </p:cNvSpPr>
              <p:nvPr/>
            </p:nvSpPr>
            <p:spPr>
              <a:xfrm>
                <a:off x="4201284" y="1764635"/>
                <a:ext cx="843922" cy="272132"/>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1200"/>
                </a:pPr>
                <a:r>
                  <a:rPr lang="en" sz="1600" b="1">
                    <a:solidFill>
                      <a:srgbClr val="FFFFFF"/>
                    </a:solidFill>
                    <a:uFillTx/>
                    <a:latin typeface="Helvetica Neue"/>
                    <a:ea typeface="Helvetica Neue"/>
                    <a:cs typeface="Helvetica Neue"/>
                    <a:sym typeface="Helvetica Neue"/>
                  </a:rPr>
                  <a:t>12%</a:t>
                </a:r>
                <a:endParaRPr sz="1867">
                  <a:uFillTx/>
                  <a:latin typeface="Arial"/>
                  <a:cs typeface="Arial"/>
                  <a:sym typeface="Arial"/>
                </a:endParaRPr>
              </a:p>
            </p:txBody>
          </p:sp>
          <p:sp>
            <p:nvSpPr>
              <p:cNvPr id="1235" name="Google Shape;1235;p119"/>
              <p:cNvSpPr txBox="1">
                <a:spLocks/>
              </p:cNvSpPr>
              <p:nvPr/>
            </p:nvSpPr>
            <p:spPr>
              <a:xfrm>
                <a:off x="765024" y="1764632"/>
                <a:ext cx="598887" cy="272132"/>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1200"/>
                </a:pPr>
                <a:r>
                  <a:rPr lang="en" sz="1600" b="1">
                    <a:solidFill>
                      <a:srgbClr val="FFFFFF"/>
                    </a:solidFill>
                    <a:uFillTx/>
                    <a:latin typeface="Helvetica Neue"/>
                    <a:ea typeface="Helvetica Neue"/>
                    <a:cs typeface="Helvetica Neue"/>
                    <a:sym typeface="Helvetica Neue"/>
                  </a:rPr>
                  <a:t>Years</a:t>
                </a:r>
                <a:endParaRPr sz="1867">
                  <a:uFillTx/>
                  <a:latin typeface="Arial"/>
                  <a:cs typeface="Arial"/>
                  <a:sym typeface="Arial"/>
                </a:endParaRPr>
              </a:p>
            </p:txBody>
          </p:sp>
          <p:cxnSp>
            <p:nvCxnSpPr>
              <p:cNvPr id="1236" name="Google Shape;1236;p119"/>
              <p:cNvCxnSpPr/>
              <p:nvPr/>
            </p:nvCxnSpPr>
            <p:spPr>
              <a:xfrm rot="10800000">
                <a:off x="767407" y="2039942"/>
                <a:ext cx="4560544" cy="0"/>
              </a:xfrm>
              <a:prstGeom prst="straightConnector1">
                <a:avLst/>
              </a:prstGeom>
              <a:noFill/>
              <a:ln w="9525" cap="flat" cmpd="sng">
                <a:solidFill>
                  <a:srgbClr val="7F7F7F"/>
                </a:solidFill>
                <a:prstDash val="solid"/>
                <a:round/>
                <a:headEnd type="none" w="sm" len="sm"/>
                <a:tailEnd type="none" w="sm" len="sm"/>
              </a:ln>
            </p:spPr>
          </p:cxnSp>
          <p:sp>
            <p:nvSpPr>
              <p:cNvPr id="1237" name="Google Shape;1237;p119"/>
              <p:cNvSpPr txBox="1">
                <a:spLocks/>
              </p:cNvSpPr>
              <p:nvPr/>
            </p:nvSpPr>
            <p:spPr>
              <a:xfrm>
                <a:off x="772809" y="2293958"/>
                <a:ext cx="583659" cy="2151358"/>
              </a:xfrm>
              <a:prstGeom prst="rect">
                <a:avLst/>
              </a:prstGeom>
              <a:noFill/>
              <a:ln>
                <a:noFill/>
              </a:ln>
            </p:spPr>
            <p:txBody>
              <a:bodyPr spcFirstLastPara="1" wrap="square" lIns="121900" tIns="60933" rIns="121900" bIns="60933" anchor="t" anchorCtr="0">
                <a:noAutofit/>
              </a:bodyPr>
              <a:lstStyle/>
              <a:p>
                <a:pPr algn="r" defTabSz="1219170" hangingPunct="1">
                  <a:buClr>
                    <a:srgbClr val="000000"/>
                  </a:buClr>
                  <a:buSzPts val="1200"/>
                </a:pPr>
                <a:r>
                  <a:rPr lang="en" sz="1600" b="1">
                    <a:uFillTx/>
                    <a:latin typeface="Helvetica Neue"/>
                    <a:ea typeface="Helvetica Neue"/>
                    <a:cs typeface="Helvetica Neue"/>
                    <a:sym typeface="Helvetica Neue"/>
                  </a:rPr>
                  <a:t>6</a:t>
                </a:r>
                <a:endParaRPr sz="1867">
                  <a:uFillTx/>
                  <a:latin typeface="Arial"/>
                  <a:cs typeface="Arial"/>
                  <a:sym typeface="Arial"/>
                </a:endParaRPr>
              </a:p>
              <a:p>
                <a:pPr algn="r" defTabSz="1219170" hangingPunct="1">
                  <a:spcBef>
                    <a:spcPts val="720"/>
                  </a:spcBef>
                  <a:buClr>
                    <a:srgbClr val="000000"/>
                  </a:buClr>
                  <a:buSzPts val="1200"/>
                </a:pPr>
                <a:r>
                  <a:rPr lang="en" sz="1600" b="1">
                    <a:uFillTx/>
                    <a:latin typeface="Helvetica Neue"/>
                    <a:ea typeface="Helvetica Neue"/>
                    <a:cs typeface="Helvetica Neue"/>
                    <a:sym typeface="Helvetica Neue"/>
                  </a:rPr>
                  <a:t>12</a:t>
                </a:r>
                <a:endParaRPr sz="1867">
                  <a:uFillTx/>
                  <a:latin typeface="Arial"/>
                  <a:cs typeface="Arial"/>
                  <a:sym typeface="Arial"/>
                </a:endParaRPr>
              </a:p>
              <a:p>
                <a:pPr algn="r" defTabSz="1219170" hangingPunct="1">
                  <a:spcBef>
                    <a:spcPts val="720"/>
                  </a:spcBef>
                  <a:buClr>
                    <a:srgbClr val="000000"/>
                  </a:buClr>
                  <a:buSzPts val="1200"/>
                </a:pPr>
                <a:r>
                  <a:rPr lang="en" sz="1600" b="1">
                    <a:uFillTx/>
                    <a:latin typeface="Helvetica Neue"/>
                    <a:ea typeface="Helvetica Neue"/>
                    <a:cs typeface="Helvetica Neue"/>
                    <a:sym typeface="Helvetica Neue"/>
                  </a:rPr>
                  <a:t>18</a:t>
                </a:r>
                <a:endParaRPr sz="1867">
                  <a:uFillTx/>
                  <a:latin typeface="Arial"/>
                  <a:cs typeface="Arial"/>
                  <a:sym typeface="Arial"/>
                </a:endParaRPr>
              </a:p>
              <a:p>
                <a:pPr algn="r" defTabSz="1219170" hangingPunct="1">
                  <a:spcBef>
                    <a:spcPts val="720"/>
                  </a:spcBef>
                  <a:buClr>
                    <a:srgbClr val="000000"/>
                  </a:buClr>
                  <a:buSzPts val="1200"/>
                </a:pPr>
                <a:r>
                  <a:rPr lang="en" sz="1600" b="1">
                    <a:uFillTx/>
                    <a:latin typeface="Helvetica Neue"/>
                    <a:ea typeface="Helvetica Neue"/>
                    <a:cs typeface="Helvetica Neue"/>
                    <a:sym typeface="Helvetica Neue"/>
                  </a:rPr>
                  <a:t>24</a:t>
                </a:r>
                <a:endParaRPr sz="1867">
                  <a:uFillTx/>
                  <a:latin typeface="Arial"/>
                  <a:cs typeface="Arial"/>
                  <a:sym typeface="Arial"/>
                </a:endParaRPr>
              </a:p>
              <a:p>
                <a:pPr algn="r" defTabSz="1219170" hangingPunct="1">
                  <a:spcBef>
                    <a:spcPts val="720"/>
                  </a:spcBef>
                  <a:buClr>
                    <a:srgbClr val="000000"/>
                  </a:buClr>
                  <a:buSzPts val="1200"/>
                </a:pPr>
                <a:r>
                  <a:rPr lang="en" sz="1600" b="1">
                    <a:uFillTx/>
                    <a:latin typeface="Helvetica Neue"/>
                    <a:ea typeface="Helvetica Neue"/>
                    <a:cs typeface="Helvetica Neue"/>
                    <a:sym typeface="Helvetica Neue"/>
                  </a:rPr>
                  <a:t>30</a:t>
                </a:r>
                <a:endParaRPr sz="1867">
                  <a:uFillTx/>
                  <a:latin typeface="Arial"/>
                  <a:cs typeface="Arial"/>
                  <a:sym typeface="Arial"/>
                </a:endParaRPr>
              </a:p>
              <a:p>
                <a:pPr algn="r" defTabSz="1219170" hangingPunct="1">
                  <a:spcBef>
                    <a:spcPts val="720"/>
                  </a:spcBef>
                  <a:buClr>
                    <a:srgbClr val="000000"/>
                  </a:buClr>
                  <a:buSzPts val="1200"/>
                </a:pPr>
                <a:r>
                  <a:rPr lang="en" sz="1600" b="1">
                    <a:uFillTx/>
                    <a:latin typeface="Helvetica Neue"/>
                    <a:ea typeface="Helvetica Neue"/>
                    <a:cs typeface="Helvetica Neue"/>
                    <a:sym typeface="Helvetica Neue"/>
                  </a:rPr>
                  <a:t>36</a:t>
                </a:r>
                <a:endParaRPr sz="1867">
                  <a:uFillTx/>
                  <a:latin typeface="Arial"/>
                  <a:cs typeface="Arial"/>
                  <a:sym typeface="Arial"/>
                </a:endParaRPr>
              </a:p>
              <a:p>
                <a:pPr algn="r" defTabSz="1219170" hangingPunct="1">
                  <a:spcBef>
                    <a:spcPts val="720"/>
                  </a:spcBef>
                  <a:buClr>
                    <a:srgbClr val="000000"/>
                  </a:buClr>
                  <a:buSzPts val="1200"/>
                </a:pPr>
                <a:r>
                  <a:rPr lang="en" sz="1600" b="1">
                    <a:uFillTx/>
                    <a:latin typeface="Helvetica Neue"/>
                    <a:ea typeface="Helvetica Neue"/>
                    <a:cs typeface="Helvetica Neue"/>
                    <a:sym typeface="Helvetica Neue"/>
                  </a:rPr>
                  <a:t>42</a:t>
                </a:r>
                <a:endParaRPr sz="1867">
                  <a:uFillTx/>
                  <a:latin typeface="Arial"/>
                  <a:cs typeface="Arial"/>
                  <a:sym typeface="Arial"/>
                </a:endParaRPr>
              </a:p>
              <a:p>
                <a:pPr algn="r" defTabSz="1219170" hangingPunct="1">
                  <a:spcBef>
                    <a:spcPts val="720"/>
                  </a:spcBef>
                  <a:buClr>
                    <a:srgbClr val="000000"/>
                  </a:buClr>
                  <a:buSzPts val="1200"/>
                </a:pPr>
                <a:r>
                  <a:rPr lang="en" sz="1600" b="1">
                    <a:uFillTx/>
                    <a:latin typeface="Helvetica Neue"/>
                    <a:ea typeface="Helvetica Neue"/>
                    <a:cs typeface="Helvetica Neue"/>
                    <a:sym typeface="Helvetica Neue"/>
                  </a:rPr>
                  <a:t>48</a:t>
                </a:r>
                <a:endParaRPr sz="1867">
                  <a:uFillTx/>
                  <a:latin typeface="Arial"/>
                  <a:cs typeface="Arial"/>
                  <a:sym typeface="Arial"/>
                </a:endParaRPr>
              </a:p>
            </p:txBody>
          </p:sp>
          <p:cxnSp>
            <p:nvCxnSpPr>
              <p:cNvPr id="1238" name="Google Shape;1238;p119"/>
              <p:cNvCxnSpPr/>
              <p:nvPr/>
            </p:nvCxnSpPr>
            <p:spPr>
              <a:xfrm>
                <a:off x="3919784" y="2041785"/>
                <a:ext cx="0" cy="2381439"/>
              </a:xfrm>
              <a:prstGeom prst="straightConnector1">
                <a:avLst/>
              </a:prstGeom>
              <a:noFill/>
              <a:ln w="9525" cap="flat" cmpd="sng">
                <a:solidFill>
                  <a:srgbClr val="7F7F7F"/>
                </a:solidFill>
                <a:prstDash val="solid"/>
                <a:round/>
                <a:headEnd type="none" w="med" len="med"/>
                <a:tailEnd type="none" w="med" len="med"/>
              </a:ln>
            </p:spPr>
          </p:cxnSp>
        </p:grpSp>
      </p:grpSp>
      <p:sp>
        <p:nvSpPr>
          <p:cNvPr id="1239" name="Google Shape;1239;p119"/>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uFillTx/>
              </a:rPr>
              <a:pPr defTabSz="1219170" hangingPunct="1">
                <a:buClr>
                  <a:srgbClr val="A5A5A5"/>
                </a:buClr>
                <a:buSzPts val="1000"/>
              </a:pPr>
              <a:t>29</a:t>
            </a:fld>
            <a:endParaRPr>
              <a:uFillTx/>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19"/>
                                        </p:tgtEl>
                                        <p:attrNameLst>
                                          <p:attrName>style.visibility</p:attrName>
                                        </p:attrNameLst>
                                      </p:cBhvr>
                                      <p:to>
                                        <p:strVal val="visible"/>
                                      </p:to>
                                    </p:set>
                                    <p:animEffect transition="in" filter="fade">
                                      <p:cBhvr>
                                        <p:cTn id="7" dur="400"/>
                                        <p:tgtEl>
                                          <p:spTgt spid="1219"/>
                                        </p:tgtEl>
                                      </p:cBhvr>
                                    </p:animEffect>
                                  </p:childTnLst>
                                </p:cTn>
                              </p:par>
                              <p:par>
                                <p:cTn id="8" presetID="10" presetClass="entr" presetSubtype="0" fill="hold" nodeType="withEffect">
                                  <p:stCondLst>
                                    <p:cond delay="0"/>
                                  </p:stCondLst>
                                  <p:childTnLst>
                                    <p:set>
                                      <p:cBhvr>
                                        <p:cTn id="9" dur="1" fill="hold">
                                          <p:stCondLst>
                                            <p:cond delay="0"/>
                                          </p:stCondLst>
                                        </p:cTn>
                                        <p:tgtEl>
                                          <p:spTgt spid="1220"/>
                                        </p:tgtEl>
                                        <p:attrNameLst>
                                          <p:attrName>style.visibility</p:attrName>
                                        </p:attrNameLst>
                                      </p:cBhvr>
                                      <p:to>
                                        <p:strVal val="visible"/>
                                      </p:to>
                                    </p:set>
                                    <p:animEffect transition="in" filter="fade">
                                      <p:cBhvr>
                                        <p:cTn id="10" dur="700"/>
                                        <p:tgtEl>
                                          <p:spTgt spid="122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21"/>
                                        </p:tgtEl>
                                        <p:attrNameLst>
                                          <p:attrName>style.visibility</p:attrName>
                                        </p:attrNameLst>
                                      </p:cBhvr>
                                      <p:to>
                                        <p:strVal val="visible"/>
                                      </p:to>
                                    </p:set>
                                    <p:animEffect transition="in" filter="fade">
                                      <p:cBhvr>
                                        <p:cTn id="15" dur="700"/>
                                        <p:tgtEl>
                                          <p:spTgt spid="122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01"/>
                                        </p:tgtEl>
                                        <p:attrNameLst>
                                          <p:attrName>style.visibility</p:attrName>
                                        </p:attrNameLst>
                                      </p:cBhvr>
                                      <p:to>
                                        <p:strVal val="visible"/>
                                      </p:to>
                                    </p:set>
                                    <p:animEffect transition="in" filter="fade">
                                      <p:cBhvr>
                                        <p:cTn id="20" dur="300"/>
                                        <p:tgtEl>
                                          <p:spTgt spid="120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212"/>
                                        </p:tgtEl>
                                        <p:attrNameLst>
                                          <p:attrName>style.visibility</p:attrName>
                                        </p:attrNameLst>
                                      </p:cBhvr>
                                      <p:to>
                                        <p:strVal val="visible"/>
                                      </p:to>
                                    </p:set>
                                    <p:animEffect transition="in" filter="fade">
                                      <p:cBhvr>
                                        <p:cTn id="25" dur="300"/>
                                        <p:tgtEl>
                                          <p:spTgt spid="1212"/>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213"/>
                                        </p:tgtEl>
                                        <p:attrNameLst>
                                          <p:attrName>style.visibility</p:attrName>
                                        </p:attrNameLst>
                                      </p:cBhvr>
                                      <p:to>
                                        <p:strVal val="visible"/>
                                      </p:to>
                                    </p:set>
                                    <p:animEffect transition="in" filter="fade">
                                      <p:cBhvr>
                                        <p:cTn id="30" dur="300"/>
                                        <p:tgtEl>
                                          <p:spTgt spid="1213"/>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214"/>
                                        </p:tgtEl>
                                        <p:attrNameLst>
                                          <p:attrName>style.visibility</p:attrName>
                                        </p:attrNameLst>
                                      </p:cBhvr>
                                      <p:to>
                                        <p:strVal val="visible"/>
                                      </p:to>
                                    </p:set>
                                    <p:animEffect transition="in" filter="fade">
                                      <p:cBhvr>
                                        <p:cTn id="35" dur="300"/>
                                        <p:tgtEl>
                                          <p:spTgt spid="121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03"/>
                                        </p:tgtEl>
                                        <p:attrNameLst>
                                          <p:attrName>style.visibility</p:attrName>
                                        </p:attrNameLst>
                                      </p:cBhvr>
                                      <p:to>
                                        <p:strVal val="visible"/>
                                      </p:to>
                                    </p:set>
                                    <p:animEffect transition="in" filter="fade">
                                      <p:cBhvr>
                                        <p:cTn id="40" dur="300"/>
                                        <p:tgtEl>
                                          <p:spTgt spid="12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233"/>
            <a:ext cx="12192000" cy="975789"/>
          </a:xfrm>
          <a:solidFill>
            <a:srgbClr val="0070C0"/>
          </a:solidFill>
        </p:spPr>
        <p:txBody>
          <a:bodyPr/>
          <a:lstStyle/>
          <a:p>
            <a:r>
              <a:rPr lang="en-US" dirty="0">
                <a:solidFill>
                  <a:schemeClr val="bg1"/>
                </a:solidFill>
                <a:uFillTx/>
              </a:rPr>
              <a:t>CHANGING INNOVATION</a:t>
            </a:r>
          </a:p>
        </p:txBody>
      </p:sp>
      <p:pic>
        <p:nvPicPr>
          <p:cNvPr id="6" name="Picture 5"/>
          <p:cNvPicPr>
            <a:picLocks noChangeAspect="1"/>
          </p:cNvPicPr>
          <p:nvPr/>
        </p:nvPicPr>
        <p:blipFill>
          <a:blip r:embed="rId3" cstate="email"/>
          <a:stretch>
            <a:fillRect/>
          </a:stretch>
        </p:blipFill>
        <p:spPr>
          <a:xfrm>
            <a:off x="506546" y="1860975"/>
            <a:ext cx="10863949" cy="4997025"/>
          </a:xfrm>
          <a:prstGeom prst="rect">
            <a:avLst/>
          </a:prstGeom>
        </p:spPr>
      </p:pic>
      <p:cxnSp>
        <p:nvCxnSpPr>
          <p:cNvPr id="7" name="Straight Connector 6"/>
          <p:cNvCxnSpPr/>
          <p:nvPr/>
        </p:nvCxnSpPr>
        <p:spPr>
          <a:xfrm>
            <a:off x="6085840" y="1509485"/>
            <a:ext cx="0" cy="451104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3" name="TextBox 2"/>
          <p:cNvSpPr txBox="1">
            <a:spLocks/>
          </p:cNvSpPr>
          <p:nvPr/>
        </p:nvSpPr>
        <p:spPr>
          <a:xfrm>
            <a:off x="801186" y="1072421"/>
            <a:ext cx="4990014" cy="1107996"/>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0" tIns="0" rIns="0" bIns="0" numCol="1" rtlCol="0" anchor="t">
            <a:spAutoFit/>
          </a:bodyPr>
          <a:lstStyle/>
          <a:p>
            <a:pPr marL="0" marR="0" indent="0" algn="l" defTabSz="914400" rtl="0" fontAlgn="auto" latinLnBrk="0" hangingPunct="0">
              <a:lnSpc>
                <a:spcPct val="100000"/>
              </a:lnSpc>
              <a:spcBef>
                <a:spcPts val="0"/>
              </a:spcBef>
              <a:spcAft>
                <a:spcPts val="0"/>
              </a:spcAft>
              <a:buFontTx/>
              <a:buNone/>
            </a:pPr>
            <a:r>
              <a:rPr kumimoji="0" lang="en-US" sz="2400" b="1" i="0" u="none" strike="noStrike" cap="none" spc="0" normalizeH="0" baseline="0" dirty="0">
                <a:ln>
                  <a:noFill/>
                </a:ln>
                <a:solidFill>
                  <a:srgbClr val="000000"/>
                </a:solidFill>
                <a:effectLst/>
                <a:uFillTx/>
                <a:latin typeface="Avenir Book"/>
                <a:ea typeface="Avenir Book"/>
                <a:cs typeface="Avenir Book"/>
                <a:sym typeface="Avenir Book"/>
              </a:rPr>
              <a:t>100 year old Company</a:t>
            </a:r>
          </a:p>
          <a:p>
            <a:pPr marL="0" marR="0" indent="0" algn="l" defTabSz="914400" rtl="0" fontAlgn="auto" latinLnBrk="0" hangingPunct="0">
              <a:lnSpc>
                <a:spcPct val="100000"/>
              </a:lnSpc>
              <a:spcBef>
                <a:spcPts val="0"/>
              </a:spcBef>
              <a:spcAft>
                <a:spcPts val="0"/>
              </a:spcAft>
              <a:buFontTx/>
              <a:buNone/>
            </a:pPr>
            <a:r>
              <a:rPr kumimoji="0" lang="en-US" sz="2400" b="1" i="0" u="none" strike="noStrike" cap="none" spc="0" normalizeH="0" baseline="0" dirty="0">
                <a:ln>
                  <a:noFill/>
                </a:ln>
                <a:solidFill>
                  <a:srgbClr val="000000"/>
                </a:solidFill>
                <a:effectLst/>
                <a:uFillTx/>
                <a:latin typeface="Avenir Book"/>
                <a:ea typeface="Avenir Book"/>
                <a:cs typeface="Avenir Book"/>
                <a:sym typeface="Avenir Book"/>
              </a:rPr>
              <a:t> Industry</a:t>
            </a:r>
            <a:r>
              <a:rPr kumimoji="0" lang="en-US" sz="2400" b="1" i="0" u="none" strike="noStrike" cap="none" spc="0" normalizeH="0" dirty="0">
                <a:ln>
                  <a:noFill/>
                </a:ln>
                <a:solidFill>
                  <a:srgbClr val="000000"/>
                </a:solidFill>
                <a:effectLst/>
                <a:uFillTx/>
                <a:latin typeface="Avenir Book"/>
                <a:ea typeface="Avenir Book"/>
                <a:cs typeface="Avenir Book"/>
                <a:sym typeface="Avenir Book"/>
              </a:rPr>
              <a:t> Leader 90%</a:t>
            </a:r>
          </a:p>
          <a:p>
            <a:pPr marL="0" marR="0" indent="0" algn="l" defTabSz="914400" rtl="0" fontAlgn="auto" latinLnBrk="0" hangingPunct="0">
              <a:lnSpc>
                <a:spcPct val="100000"/>
              </a:lnSpc>
              <a:spcBef>
                <a:spcPts val="0"/>
              </a:spcBef>
              <a:spcAft>
                <a:spcPts val="0"/>
              </a:spcAft>
              <a:buFontTx/>
              <a:buNone/>
            </a:pPr>
            <a:r>
              <a:rPr kumimoji="0" lang="en-US" sz="2400" b="1" i="0" u="none" strike="noStrike" cap="none" spc="0" normalizeH="0" baseline="0" dirty="0">
                <a:ln>
                  <a:noFill/>
                </a:ln>
                <a:solidFill>
                  <a:srgbClr val="000000"/>
                </a:solidFill>
                <a:effectLst/>
                <a:uFillTx/>
                <a:latin typeface="Avenir Book"/>
                <a:ea typeface="Avenir Book"/>
                <a:cs typeface="Avenir Book"/>
                <a:sym typeface="Avenir Book"/>
              </a:rPr>
              <a:t>to bankruptcy</a:t>
            </a:r>
          </a:p>
        </p:txBody>
      </p:sp>
      <p:sp>
        <p:nvSpPr>
          <p:cNvPr id="4" name="TextBox 3"/>
          <p:cNvSpPr txBox="1">
            <a:spLocks/>
          </p:cNvSpPr>
          <p:nvPr/>
        </p:nvSpPr>
        <p:spPr>
          <a:xfrm rot="20760031">
            <a:off x="501184" y="5866636"/>
            <a:ext cx="2867773" cy="307777"/>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none" lIns="0" tIns="0" rIns="0" bIns="0" numCol="1" rtlCol="0" anchor="t">
            <a:spAutoFit/>
          </a:bodyPr>
          <a:lstStyle/>
          <a:p>
            <a:pPr marL="0" marR="0" indent="0" algn="l" defTabSz="914400" rtl="0" fontAlgn="auto" latinLnBrk="0" hangingPunct="0">
              <a:lnSpc>
                <a:spcPct val="100000"/>
              </a:lnSpc>
              <a:spcBef>
                <a:spcPts val="0"/>
              </a:spcBef>
              <a:spcAft>
                <a:spcPts val="0"/>
              </a:spcAft>
              <a:buFontTx/>
              <a:buNone/>
            </a:pPr>
            <a:r>
              <a:rPr kumimoji="0" lang="en-US" sz="2000" b="1" i="0" u="none" strike="noStrike" cap="none" spc="0" normalizeH="0" baseline="0" dirty="0">
                <a:ln>
                  <a:noFill/>
                </a:ln>
                <a:solidFill>
                  <a:srgbClr val="000000"/>
                </a:solidFill>
                <a:effectLst/>
                <a:uFillTx/>
                <a:latin typeface="+mn-lt"/>
                <a:ea typeface="Avenir Book"/>
                <a:cs typeface="Avenir Book"/>
                <a:sym typeface="Avenir Book"/>
              </a:rPr>
              <a:t>THEY DIDN’T CHANGE </a:t>
            </a:r>
          </a:p>
        </p:txBody>
      </p:sp>
      <p:pic>
        <p:nvPicPr>
          <p:cNvPr id="8" name="Picture 7"/>
          <p:cNvPicPr>
            <a:picLocks noChangeAspect="1"/>
          </p:cNvPicPr>
          <p:nvPr/>
        </p:nvPicPr>
        <p:blipFill>
          <a:blip r:embed="rId4"/>
          <a:stretch>
            <a:fillRect/>
          </a:stretch>
        </p:blipFill>
        <p:spPr>
          <a:xfrm rot="2164503">
            <a:off x="9744553" y="144046"/>
            <a:ext cx="2256895" cy="2272663"/>
          </a:xfrm>
          <a:prstGeom prst="rect">
            <a:avLst/>
          </a:prstGeom>
        </p:spPr>
      </p:pic>
      <p:pic>
        <p:nvPicPr>
          <p:cNvPr id="9" name="Picture 8"/>
          <p:cNvPicPr>
            <a:picLocks noChangeAspect="1"/>
          </p:cNvPicPr>
          <p:nvPr/>
        </p:nvPicPr>
        <p:blipFill>
          <a:blip r:embed="rId5"/>
          <a:stretch>
            <a:fillRect/>
          </a:stretch>
        </p:blipFill>
        <p:spPr>
          <a:xfrm>
            <a:off x="10637472" y="1153716"/>
            <a:ext cx="542093" cy="632793"/>
          </a:xfrm>
          <a:prstGeom prst="rect">
            <a:avLst/>
          </a:prstGeom>
          <a:ln w="57150">
            <a:solidFill>
              <a:srgbClr val="1D4998"/>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43"/>
        <p:cNvGrpSpPr/>
        <p:nvPr/>
      </p:nvGrpSpPr>
      <p:grpSpPr>
        <a:xfrm>
          <a:off x="0" y="0"/>
          <a:ext cx="0" cy="0"/>
          <a:chOff x="0" y="0"/>
          <a:chExt cx="0" cy="0"/>
        </a:xfrm>
      </p:grpSpPr>
      <p:grpSp>
        <p:nvGrpSpPr>
          <p:cNvPr id="1244" name="Google Shape;1244;p120"/>
          <p:cNvGrpSpPr/>
          <p:nvPr/>
        </p:nvGrpSpPr>
        <p:grpSpPr>
          <a:xfrm>
            <a:off x="996442" y="4116934"/>
            <a:ext cx="2538705" cy="690916"/>
            <a:chOff x="747330" y="2963408"/>
            <a:chExt cx="1904029" cy="518187"/>
          </a:xfrm>
        </p:grpSpPr>
        <p:grpSp>
          <p:nvGrpSpPr>
            <p:cNvPr id="1245" name="Google Shape;1245;p120"/>
            <p:cNvGrpSpPr/>
            <p:nvPr/>
          </p:nvGrpSpPr>
          <p:grpSpPr>
            <a:xfrm>
              <a:off x="747330" y="2963408"/>
              <a:ext cx="1904029" cy="518187"/>
              <a:chOff x="1375837" y="2226117"/>
              <a:chExt cx="1904029" cy="518187"/>
            </a:xfrm>
          </p:grpSpPr>
          <p:sp>
            <p:nvSpPr>
              <p:cNvPr id="1246" name="Google Shape;1246;p120"/>
              <p:cNvSpPr>
                <a:spLocks/>
              </p:cNvSpPr>
              <p:nvPr/>
            </p:nvSpPr>
            <p:spPr>
              <a:xfrm rot="-5400000">
                <a:off x="2065987" y="1535970"/>
                <a:ext cx="518183" cy="1898484"/>
              </a:xfrm>
              <a:prstGeom prst="roundRect">
                <a:avLst>
                  <a:gd name="adj" fmla="val 5850"/>
                </a:avLst>
              </a:prstGeom>
              <a:solidFill>
                <a:srgbClr val="D8D8D8"/>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sp>
            <p:nvSpPr>
              <p:cNvPr id="1247" name="Google Shape;1247;p120"/>
              <p:cNvSpPr>
                <a:spLocks/>
              </p:cNvSpPr>
              <p:nvPr/>
            </p:nvSpPr>
            <p:spPr>
              <a:xfrm rot="-5400000">
                <a:off x="2704247" y="2168681"/>
                <a:ext cx="518183" cy="633055"/>
              </a:xfrm>
              <a:prstGeom prst="roundRect">
                <a:avLst>
                  <a:gd name="adj" fmla="val 0"/>
                </a:avLst>
              </a:prstGeom>
              <a:solidFill>
                <a:srgbClr val="A5A5A5"/>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sp>
            <p:nvSpPr>
              <p:cNvPr id="1248" name="Google Shape;1248;p120"/>
              <p:cNvSpPr>
                <a:spLocks/>
              </p:cNvSpPr>
              <p:nvPr/>
            </p:nvSpPr>
            <p:spPr>
              <a:xfrm rot="5400000">
                <a:off x="2457107" y="2410274"/>
                <a:ext cx="518185" cy="149871"/>
              </a:xfrm>
              <a:prstGeom prst="triangle">
                <a:avLst>
                  <a:gd name="adj" fmla="val 50000"/>
                </a:avLst>
              </a:prstGeom>
              <a:solidFill>
                <a:srgbClr val="D8D8D8"/>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Helvetica Neue"/>
                  <a:ea typeface="Helvetica Neue"/>
                  <a:cs typeface="Helvetica Neue"/>
                  <a:sym typeface="Helvetica Neue"/>
                </a:endParaRPr>
              </a:p>
            </p:txBody>
          </p:sp>
        </p:grpSp>
        <p:sp>
          <p:nvSpPr>
            <p:cNvPr id="1249" name="Google Shape;1249;p120"/>
            <p:cNvSpPr txBox="1">
              <a:spLocks/>
            </p:cNvSpPr>
            <p:nvPr/>
          </p:nvSpPr>
          <p:spPr>
            <a:xfrm>
              <a:off x="2076254" y="3028257"/>
              <a:ext cx="526302" cy="388486"/>
            </a:xfrm>
            <a:prstGeom prst="rect">
              <a:avLst/>
            </a:prstGeom>
            <a:noFill/>
            <a:ln>
              <a:noFill/>
            </a:ln>
          </p:spPr>
          <p:txBody>
            <a:bodyPr spcFirstLastPara="1" wrap="square" lIns="121900" tIns="60933" rIns="121900" bIns="60933" anchor="ctr" anchorCtr="0">
              <a:noAutofit/>
            </a:bodyPr>
            <a:lstStyle/>
            <a:p>
              <a:pPr algn="r" defTabSz="1219170" hangingPunct="1">
                <a:lnSpc>
                  <a:spcPct val="90000"/>
                </a:lnSpc>
                <a:buClr>
                  <a:srgbClr val="003399"/>
                </a:buClr>
                <a:buSzPts val="1800"/>
              </a:pPr>
              <a:r>
                <a:rPr lang="en" sz="2400" b="1">
                  <a:uFillTx/>
                  <a:latin typeface="Helvetica Neue"/>
                  <a:ea typeface="Helvetica Neue"/>
                  <a:cs typeface="Helvetica Neue"/>
                  <a:sym typeface="Helvetica Neue"/>
                </a:rPr>
                <a:t>30</a:t>
              </a:r>
              <a:endParaRPr sz="2400">
                <a:uFillTx/>
                <a:latin typeface="Helvetica Neue"/>
                <a:ea typeface="Helvetica Neue"/>
                <a:cs typeface="Helvetica Neue"/>
                <a:sym typeface="Helvetica Neue"/>
              </a:endParaRPr>
            </a:p>
          </p:txBody>
        </p:sp>
        <p:sp>
          <p:nvSpPr>
            <p:cNvPr id="1250" name="Google Shape;1250;p120"/>
            <p:cNvSpPr txBox="1">
              <a:spLocks/>
            </p:cNvSpPr>
            <p:nvPr/>
          </p:nvSpPr>
          <p:spPr>
            <a:xfrm>
              <a:off x="763966" y="3026845"/>
              <a:ext cx="1276521" cy="389898"/>
            </a:xfrm>
            <a:prstGeom prst="rect">
              <a:avLst/>
            </a:prstGeom>
            <a:noFill/>
            <a:ln>
              <a:noFill/>
            </a:ln>
          </p:spPr>
          <p:txBody>
            <a:bodyPr spcFirstLastPara="1" wrap="square" lIns="121900" tIns="60933" rIns="121900" bIns="60933" anchor="ctr" anchorCtr="0">
              <a:noAutofit/>
            </a:bodyPr>
            <a:lstStyle/>
            <a:p>
              <a:pPr defTabSz="1219170" hangingPunct="1">
                <a:buClr>
                  <a:srgbClr val="003399"/>
                </a:buClr>
                <a:buSzPts val="1400"/>
              </a:pPr>
              <a:r>
                <a:rPr lang="en" sz="1867" b="1">
                  <a:uFillTx/>
                  <a:latin typeface="Helvetica Neue"/>
                  <a:ea typeface="Helvetica Neue"/>
                  <a:cs typeface="Helvetica Neue"/>
                  <a:sym typeface="Helvetica Neue"/>
                </a:rPr>
                <a:t>Wait 5 Years</a:t>
              </a:r>
              <a:endParaRPr sz="1867">
                <a:uFillTx/>
                <a:latin typeface="Arial"/>
                <a:cs typeface="Arial"/>
                <a:sym typeface="Arial"/>
              </a:endParaRPr>
            </a:p>
            <a:p>
              <a:pPr defTabSz="1219170" hangingPunct="1">
                <a:buClr>
                  <a:srgbClr val="003399"/>
                </a:buClr>
                <a:buSzPts val="1200"/>
              </a:pPr>
              <a:r>
                <a:rPr lang="en" sz="1600">
                  <a:uFillTx/>
                  <a:latin typeface="Helvetica Neue"/>
                  <a:ea typeface="Helvetica Neue"/>
                  <a:cs typeface="Helvetica Neue"/>
                  <a:sym typeface="Helvetica Neue"/>
                </a:rPr>
                <a:t>($60,000)</a:t>
              </a:r>
              <a:endParaRPr sz="1867">
                <a:uFillTx/>
                <a:latin typeface="Arial"/>
                <a:cs typeface="Arial"/>
                <a:sym typeface="Arial"/>
              </a:endParaRPr>
            </a:p>
          </p:txBody>
        </p:sp>
      </p:grpSp>
      <p:grpSp>
        <p:nvGrpSpPr>
          <p:cNvPr id="1251" name="Google Shape;1251;p120"/>
          <p:cNvGrpSpPr/>
          <p:nvPr/>
        </p:nvGrpSpPr>
        <p:grpSpPr>
          <a:xfrm>
            <a:off x="996436" y="5003849"/>
            <a:ext cx="2538709" cy="690916"/>
            <a:chOff x="747326" y="3628593"/>
            <a:chExt cx="1904032" cy="518187"/>
          </a:xfrm>
        </p:grpSpPr>
        <p:grpSp>
          <p:nvGrpSpPr>
            <p:cNvPr id="1252" name="Google Shape;1252;p120"/>
            <p:cNvGrpSpPr/>
            <p:nvPr/>
          </p:nvGrpSpPr>
          <p:grpSpPr>
            <a:xfrm>
              <a:off x="747326" y="3628593"/>
              <a:ext cx="1904032" cy="518187"/>
              <a:chOff x="1264917" y="2226117"/>
              <a:chExt cx="2015273" cy="518187"/>
            </a:xfrm>
          </p:grpSpPr>
          <p:sp>
            <p:nvSpPr>
              <p:cNvPr id="1253" name="Google Shape;1253;p120"/>
              <p:cNvSpPr>
                <a:spLocks/>
              </p:cNvSpPr>
              <p:nvPr/>
            </p:nvSpPr>
            <p:spPr>
              <a:xfrm rot="-5400000">
                <a:off x="2010527" y="1480510"/>
                <a:ext cx="518183" cy="2009404"/>
              </a:xfrm>
              <a:prstGeom prst="roundRect">
                <a:avLst>
                  <a:gd name="adj" fmla="val 5850"/>
                </a:avLst>
              </a:prstGeom>
              <a:solidFill>
                <a:srgbClr val="D8D8D8"/>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sp>
            <p:nvSpPr>
              <p:cNvPr id="1254" name="Google Shape;1254;p120"/>
              <p:cNvSpPr>
                <a:spLocks/>
              </p:cNvSpPr>
              <p:nvPr/>
            </p:nvSpPr>
            <p:spPr>
              <a:xfrm rot="-5400000">
                <a:off x="2704571" y="2168681"/>
                <a:ext cx="518183" cy="633055"/>
              </a:xfrm>
              <a:prstGeom prst="roundRect">
                <a:avLst>
                  <a:gd name="adj" fmla="val 0"/>
                </a:avLst>
              </a:prstGeom>
              <a:solidFill>
                <a:srgbClr val="A5A5A5"/>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sp>
            <p:nvSpPr>
              <p:cNvPr id="1255" name="Google Shape;1255;p120"/>
              <p:cNvSpPr>
                <a:spLocks/>
              </p:cNvSpPr>
              <p:nvPr/>
            </p:nvSpPr>
            <p:spPr>
              <a:xfrm rot="5400000">
                <a:off x="2457107" y="2410274"/>
                <a:ext cx="518185" cy="149871"/>
              </a:xfrm>
              <a:prstGeom prst="triangle">
                <a:avLst>
                  <a:gd name="adj" fmla="val 50000"/>
                </a:avLst>
              </a:prstGeom>
              <a:solidFill>
                <a:srgbClr val="D8D8D8"/>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Helvetica Neue"/>
                  <a:ea typeface="Helvetica Neue"/>
                  <a:cs typeface="Helvetica Neue"/>
                  <a:sym typeface="Helvetica Neue"/>
                </a:endParaRPr>
              </a:p>
            </p:txBody>
          </p:sp>
        </p:grpSp>
        <p:sp>
          <p:nvSpPr>
            <p:cNvPr id="1256" name="Google Shape;1256;p120"/>
            <p:cNvSpPr txBox="1">
              <a:spLocks/>
            </p:cNvSpPr>
            <p:nvPr/>
          </p:nvSpPr>
          <p:spPr>
            <a:xfrm>
              <a:off x="2076254" y="3699409"/>
              <a:ext cx="526302" cy="376552"/>
            </a:xfrm>
            <a:prstGeom prst="rect">
              <a:avLst/>
            </a:prstGeom>
            <a:noFill/>
            <a:ln>
              <a:noFill/>
            </a:ln>
          </p:spPr>
          <p:txBody>
            <a:bodyPr spcFirstLastPara="1" wrap="square" lIns="121900" tIns="60933" rIns="121900" bIns="60933" anchor="ctr" anchorCtr="0">
              <a:noAutofit/>
            </a:bodyPr>
            <a:lstStyle/>
            <a:p>
              <a:pPr algn="r" defTabSz="1219170" hangingPunct="1">
                <a:lnSpc>
                  <a:spcPct val="90000"/>
                </a:lnSpc>
                <a:buClr>
                  <a:srgbClr val="003399"/>
                </a:buClr>
                <a:buSzPts val="1800"/>
              </a:pPr>
              <a:r>
                <a:rPr lang="en" sz="2400" b="1">
                  <a:uFillTx/>
                  <a:latin typeface="Helvetica Neue"/>
                  <a:ea typeface="Helvetica Neue"/>
                  <a:cs typeface="Helvetica Neue"/>
                  <a:sym typeface="Helvetica Neue"/>
                </a:rPr>
                <a:t>40</a:t>
              </a:r>
              <a:endParaRPr sz="1867">
                <a:uFillTx/>
                <a:latin typeface="Arial"/>
                <a:cs typeface="Arial"/>
                <a:sym typeface="Arial"/>
              </a:endParaRPr>
            </a:p>
          </p:txBody>
        </p:sp>
        <p:sp>
          <p:nvSpPr>
            <p:cNvPr id="1257" name="Google Shape;1257;p120"/>
            <p:cNvSpPr txBox="1">
              <a:spLocks/>
            </p:cNvSpPr>
            <p:nvPr/>
          </p:nvSpPr>
          <p:spPr>
            <a:xfrm>
              <a:off x="763966" y="3672213"/>
              <a:ext cx="1395478" cy="429694"/>
            </a:xfrm>
            <a:prstGeom prst="rect">
              <a:avLst/>
            </a:prstGeom>
            <a:noFill/>
            <a:ln>
              <a:noFill/>
            </a:ln>
          </p:spPr>
          <p:txBody>
            <a:bodyPr spcFirstLastPara="1" wrap="square" lIns="121900" tIns="60933" rIns="121900" bIns="60933" anchor="ctr" anchorCtr="0">
              <a:noAutofit/>
            </a:bodyPr>
            <a:lstStyle/>
            <a:p>
              <a:pPr defTabSz="1219170" hangingPunct="1">
                <a:buClr>
                  <a:srgbClr val="003399"/>
                </a:buClr>
                <a:buSzPts val="1400"/>
              </a:pPr>
              <a:r>
                <a:rPr lang="en" sz="1867" b="1">
                  <a:uFillTx/>
                  <a:latin typeface="Helvetica Neue"/>
                  <a:ea typeface="Helvetica Neue"/>
                  <a:cs typeface="Helvetica Neue"/>
                  <a:sym typeface="Helvetica Neue"/>
                </a:rPr>
                <a:t>Wait 15 Years</a:t>
              </a:r>
              <a:endParaRPr sz="1867">
                <a:uFillTx/>
                <a:latin typeface="Arial"/>
                <a:cs typeface="Arial"/>
                <a:sym typeface="Arial"/>
              </a:endParaRPr>
            </a:p>
            <a:p>
              <a:pPr defTabSz="1219170" hangingPunct="1">
                <a:buClr>
                  <a:srgbClr val="003399"/>
                </a:buClr>
                <a:buSzPts val="1200"/>
              </a:pPr>
              <a:r>
                <a:rPr lang="en" sz="1600">
                  <a:uFillTx/>
                  <a:latin typeface="Helvetica Neue"/>
                  <a:ea typeface="Helvetica Neue"/>
                  <a:cs typeface="Helvetica Neue"/>
                  <a:sym typeface="Helvetica Neue"/>
                </a:rPr>
                <a:t>($180,000)</a:t>
              </a:r>
              <a:endParaRPr sz="1867">
                <a:uFillTx/>
                <a:latin typeface="Arial"/>
                <a:cs typeface="Arial"/>
                <a:sym typeface="Arial"/>
              </a:endParaRPr>
            </a:p>
          </p:txBody>
        </p:sp>
      </p:grpSp>
      <p:grpSp>
        <p:nvGrpSpPr>
          <p:cNvPr id="1258" name="Google Shape;1258;p120"/>
          <p:cNvGrpSpPr/>
          <p:nvPr/>
        </p:nvGrpSpPr>
        <p:grpSpPr>
          <a:xfrm>
            <a:off x="996439" y="3230010"/>
            <a:ext cx="2538709" cy="690916"/>
            <a:chOff x="747328" y="2298215"/>
            <a:chExt cx="1904032" cy="518187"/>
          </a:xfrm>
        </p:grpSpPr>
        <p:grpSp>
          <p:nvGrpSpPr>
            <p:cNvPr id="1259" name="Google Shape;1259;p120"/>
            <p:cNvGrpSpPr/>
            <p:nvPr/>
          </p:nvGrpSpPr>
          <p:grpSpPr>
            <a:xfrm>
              <a:off x="747328" y="2298215"/>
              <a:ext cx="1904032" cy="518187"/>
              <a:chOff x="1264917" y="2226117"/>
              <a:chExt cx="2015274" cy="518187"/>
            </a:xfrm>
          </p:grpSpPr>
          <p:sp>
            <p:nvSpPr>
              <p:cNvPr id="1260" name="Google Shape;1260;p120"/>
              <p:cNvSpPr>
                <a:spLocks/>
              </p:cNvSpPr>
              <p:nvPr/>
            </p:nvSpPr>
            <p:spPr>
              <a:xfrm rot="-5400000">
                <a:off x="2010527" y="1480510"/>
                <a:ext cx="518183" cy="2009404"/>
              </a:xfrm>
              <a:prstGeom prst="roundRect">
                <a:avLst>
                  <a:gd name="adj" fmla="val 5850"/>
                </a:avLst>
              </a:prstGeom>
              <a:solidFill>
                <a:srgbClr val="D8D8D8"/>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sp>
            <p:nvSpPr>
              <p:cNvPr id="1261" name="Google Shape;1261;p120"/>
              <p:cNvSpPr>
                <a:spLocks/>
              </p:cNvSpPr>
              <p:nvPr/>
            </p:nvSpPr>
            <p:spPr>
              <a:xfrm rot="-5400000">
                <a:off x="2704572" y="2168682"/>
                <a:ext cx="518183" cy="633054"/>
              </a:xfrm>
              <a:prstGeom prst="roundRect">
                <a:avLst>
                  <a:gd name="adj" fmla="val 0"/>
                </a:avLst>
              </a:prstGeom>
              <a:solidFill>
                <a:srgbClr val="A5A5A5"/>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sp>
            <p:nvSpPr>
              <p:cNvPr id="1262" name="Google Shape;1262;p120"/>
              <p:cNvSpPr>
                <a:spLocks/>
              </p:cNvSpPr>
              <p:nvPr/>
            </p:nvSpPr>
            <p:spPr>
              <a:xfrm rot="5400000">
                <a:off x="2457107" y="2410274"/>
                <a:ext cx="518185" cy="149871"/>
              </a:xfrm>
              <a:prstGeom prst="triangle">
                <a:avLst>
                  <a:gd name="adj" fmla="val 50000"/>
                </a:avLst>
              </a:prstGeom>
              <a:solidFill>
                <a:srgbClr val="D8D8D8"/>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Helvetica Neue"/>
                  <a:ea typeface="Helvetica Neue"/>
                  <a:cs typeface="Helvetica Neue"/>
                  <a:sym typeface="Helvetica Neue"/>
                </a:endParaRPr>
              </a:p>
            </p:txBody>
          </p:sp>
        </p:grpSp>
        <p:sp>
          <p:nvSpPr>
            <p:cNvPr id="1263" name="Google Shape;1263;p120"/>
            <p:cNvSpPr txBox="1">
              <a:spLocks/>
            </p:cNvSpPr>
            <p:nvPr/>
          </p:nvSpPr>
          <p:spPr>
            <a:xfrm>
              <a:off x="2076254" y="2387275"/>
              <a:ext cx="526302" cy="340074"/>
            </a:xfrm>
            <a:prstGeom prst="rect">
              <a:avLst/>
            </a:prstGeom>
            <a:noFill/>
            <a:ln>
              <a:noFill/>
            </a:ln>
          </p:spPr>
          <p:txBody>
            <a:bodyPr spcFirstLastPara="1" wrap="square" lIns="121900" tIns="60933" rIns="121900" bIns="60933" anchor="ctr" anchorCtr="0">
              <a:noAutofit/>
            </a:bodyPr>
            <a:lstStyle/>
            <a:p>
              <a:pPr algn="r" defTabSz="1219170" hangingPunct="1">
                <a:lnSpc>
                  <a:spcPct val="90000"/>
                </a:lnSpc>
                <a:buClr>
                  <a:srgbClr val="003399"/>
                </a:buClr>
                <a:buSzPts val="1800"/>
              </a:pPr>
              <a:r>
                <a:rPr lang="en" sz="2400" b="1">
                  <a:uFillTx/>
                  <a:latin typeface="Helvetica Neue"/>
                  <a:ea typeface="Helvetica Neue"/>
                  <a:cs typeface="Helvetica Neue"/>
                  <a:sym typeface="Helvetica Neue"/>
                </a:rPr>
                <a:t>26</a:t>
              </a:r>
              <a:endParaRPr sz="2400">
                <a:uFillTx/>
                <a:latin typeface="Helvetica Neue"/>
                <a:ea typeface="Helvetica Neue"/>
                <a:cs typeface="Helvetica Neue"/>
                <a:sym typeface="Helvetica Neue"/>
              </a:endParaRPr>
            </a:p>
          </p:txBody>
        </p:sp>
        <p:sp>
          <p:nvSpPr>
            <p:cNvPr id="1264" name="Google Shape;1264;p120"/>
            <p:cNvSpPr txBox="1">
              <a:spLocks/>
            </p:cNvSpPr>
            <p:nvPr/>
          </p:nvSpPr>
          <p:spPr>
            <a:xfrm>
              <a:off x="763966" y="2299552"/>
              <a:ext cx="1237701" cy="503392"/>
            </a:xfrm>
            <a:prstGeom prst="rect">
              <a:avLst/>
            </a:prstGeom>
            <a:noFill/>
            <a:ln>
              <a:noFill/>
            </a:ln>
          </p:spPr>
          <p:txBody>
            <a:bodyPr spcFirstLastPara="1" wrap="square" lIns="121900" tIns="60933" rIns="121900" bIns="60933" anchor="ctr" anchorCtr="0">
              <a:noAutofit/>
            </a:bodyPr>
            <a:lstStyle/>
            <a:p>
              <a:pPr defTabSz="1219170" hangingPunct="1">
                <a:buClr>
                  <a:srgbClr val="003399"/>
                </a:buClr>
                <a:buSzPts val="1400"/>
              </a:pPr>
              <a:r>
                <a:rPr lang="en" sz="1867" b="1">
                  <a:uFillTx/>
                  <a:latin typeface="Helvetica Neue"/>
                  <a:ea typeface="Helvetica Neue"/>
                  <a:cs typeface="Helvetica Neue"/>
                  <a:sym typeface="Helvetica Neue"/>
                </a:rPr>
                <a:t>Wait 1 Year</a:t>
              </a:r>
              <a:endParaRPr sz="1867">
                <a:uFillTx/>
                <a:latin typeface="Arial"/>
                <a:cs typeface="Arial"/>
                <a:sym typeface="Arial"/>
              </a:endParaRPr>
            </a:p>
            <a:p>
              <a:pPr defTabSz="1219170" hangingPunct="1">
                <a:buClr>
                  <a:srgbClr val="003399"/>
                </a:buClr>
                <a:buSzPts val="1200"/>
              </a:pPr>
              <a:r>
                <a:rPr lang="en" sz="1600">
                  <a:uFillTx/>
                  <a:latin typeface="Helvetica Neue"/>
                  <a:ea typeface="Helvetica Neue"/>
                  <a:cs typeface="Helvetica Neue"/>
                  <a:sym typeface="Helvetica Neue"/>
                </a:rPr>
                <a:t>($12,000)</a:t>
              </a:r>
              <a:endParaRPr sz="1867">
                <a:uFillTx/>
                <a:latin typeface="Arial"/>
                <a:cs typeface="Arial"/>
                <a:sym typeface="Arial"/>
              </a:endParaRPr>
            </a:p>
          </p:txBody>
        </p:sp>
      </p:grpSp>
      <p:sp>
        <p:nvSpPr>
          <p:cNvPr id="1265" name="Google Shape;1265;p120"/>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uFillTx/>
              </a:rPr>
              <a:pPr defTabSz="1219170" hangingPunct="1">
                <a:buClr>
                  <a:srgbClr val="A5A5A5"/>
                </a:buClr>
                <a:buSzPts val="1000"/>
              </a:pPr>
              <a:t>30</a:t>
            </a:fld>
            <a:endParaRPr>
              <a:uFillTx/>
            </a:endParaRPr>
          </a:p>
        </p:txBody>
      </p:sp>
      <p:sp>
        <p:nvSpPr>
          <p:cNvPr id="1266" name="Google Shape;1266;p120"/>
          <p:cNvSpPr txBox="1">
            <a:spLocks/>
          </p:cNvSpPr>
          <p:nvPr/>
        </p:nvSpPr>
        <p:spPr>
          <a:xfrm>
            <a:off x="958844" y="442421"/>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 sz="3733" dirty="0">
                <a:solidFill>
                  <a:srgbClr val="34526F"/>
                </a:solidFill>
                <a:uFillTx/>
                <a:latin typeface="Helvetica Neue"/>
                <a:ea typeface="Helvetica Neue"/>
                <a:cs typeface="Helvetica Neue"/>
                <a:sym typeface="Helvetica Neue"/>
              </a:rPr>
              <a:t>Investing Education-Pay Yourself First</a:t>
            </a:r>
            <a:endParaRPr sz="1867" dirty="0">
              <a:uFillTx/>
              <a:latin typeface="Arial"/>
              <a:cs typeface="Arial"/>
              <a:sym typeface="Arial"/>
            </a:endParaRPr>
          </a:p>
        </p:txBody>
      </p:sp>
      <p:cxnSp>
        <p:nvCxnSpPr>
          <p:cNvPr id="1267" name="Google Shape;1267;p120"/>
          <p:cNvCxnSpPr/>
          <p:nvPr/>
        </p:nvCxnSpPr>
        <p:spPr>
          <a:xfrm>
            <a:off x="996435" y="1239892"/>
            <a:ext cx="10199132" cy="0"/>
          </a:xfrm>
          <a:prstGeom prst="straightConnector1">
            <a:avLst/>
          </a:prstGeom>
          <a:noFill/>
          <a:ln w="9525" cap="flat" cmpd="sng">
            <a:solidFill>
              <a:srgbClr val="34526F"/>
            </a:solidFill>
            <a:prstDash val="solid"/>
            <a:round/>
            <a:headEnd type="none" w="sm" len="sm"/>
            <a:tailEnd type="none" w="sm" len="sm"/>
          </a:ln>
        </p:spPr>
      </p:cxnSp>
      <p:sp>
        <p:nvSpPr>
          <p:cNvPr id="1268" name="Google Shape;1268;p120"/>
          <p:cNvSpPr txBox="1">
            <a:spLocks/>
          </p:cNvSpPr>
          <p:nvPr/>
        </p:nvSpPr>
        <p:spPr>
          <a:xfrm>
            <a:off x="2" y="1355242"/>
            <a:ext cx="12191999" cy="484988"/>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2000"/>
            </a:pPr>
            <a:r>
              <a:rPr lang="en" sz="2667" b="1">
                <a:uFillTx/>
                <a:latin typeface="Helvetica Neue"/>
                <a:ea typeface="Helvetica Neue"/>
                <a:cs typeface="Helvetica Neue"/>
                <a:sym typeface="Helvetica Neue"/>
              </a:rPr>
              <a:t>When you don’t, there’s a high cost of waiting.</a:t>
            </a:r>
            <a:endParaRPr sz="2667">
              <a:uFillTx/>
              <a:latin typeface="Helvetica Neue"/>
              <a:ea typeface="Helvetica Neue"/>
              <a:cs typeface="Helvetica Neue"/>
              <a:sym typeface="Helvetica Neue"/>
            </a:endParaRPr>
          </a:p>
        </p:txBody>
      </p:sp>
      <p:sp>
        <p:nvSpPr>
          <p:cNvPr id="1269" name="Google Shape;1269;p120"/>
          <p:cNvSpPr txBox="1">
            <a:spLocks/>
          </p:cNvSpPr>
          <p:nvPr/>
        </p:nvSpPr>
        <p:spPr>
          <a:xfrm>
            <a:off x="540015" y="6383386"/>
            <a:ext cx="11257808" cy="471924"/>
          </a:xfrm>
          <a:prstGeom prst="rect">
            <a:avLst/>
          </a:prstGeom>
          <a:noFill/>
          <a:ln>
            <a:noFill/>
          </a:ln>
        </p:spPr>
        <p:txBody>
          <a:bodyPr spcFirstLastPara="1" wrap="square" lIns="121900" tIns="60933" rIns="121900" bIns="60933" anchor="t" anchorCtr="0">
            <a:noAutofit/>
          </a:bodyPr>
          <a:lstStyle/>
          <a:p>
            <a:pPr defTabSz="1219170" hangingPunct="1">
              <a:lnSpc>
                <a:spcPct val="85000"/>
              </a:lnSpc>
              <a:buClr>
                <a:srgbClr val="595959"/>
              </a:buClr>
              <a:buSzPts val="1000"/>
            </a:pPr>
            <a:r>
              <a:rPr lang="en" sz="1333">
                <a:solidFill>
                  <a:srgbClr val="595959"/>
                </a:solidFill>
                <a:uFillTx/>
                <a:latin typeface="Arial Narrow"/>
                <a:ea typeface="Arial Narrow"/>
                <a:cs typeface="Arial Narrow"/>
                <a:sym typeface="Arial Narrow"/>
              </a:rPr>
              <a:t>Rates of return are constant and nominal rates, compounded monthly. Contributions are assumed to be made at the beginning of the month. The chart above is not indicative</a:t>
            </a:r>
            <a:br>
              <a:rPr lang="en" sz="1333">
                <a:solidFill>
                  <a:srgbClr val="595959"/>
                </a:solidFill>
                <a:uFillTx/>
                <a:latin typeface="Arial Narrow"/>
                <a:ea typeface="Arial Narrow"/>
                <a:cs typeface="Arial Narrow"/>
                <a:sym typeface="Arial Narrow"/>
              </a:rPr>
            </a:br>
            <a:r>
              <a:rPr lang="en" sz="1333">
                <a:solidFill>
                  <a:srgbClr val="595959"/>
                </a:solidFill>
                <a:uFillTx/>
                <a:latin typeface="Arial Narrow"/>
                <a:ea typeface="Arial Narrow"/>
                <a:cs typeface="Arial Narrow"/>
                <a:sym typeface="Arial Narrow"/>
              </a:rPr>
              <a:t>of any particular investment or savings vehicle where rates of return fluctuate. It does not take into consideration taxes or other applicable deductions, which would lower results.</a:t>
            </a:r>
            <a:endParaRPr sz="1867">
              <a:uFillTx/>
              <a:latin typeface="Arial"/>
              <a:cs typeface="Arial"/>
              <a:sym typeface="Arial"/>
            </a:endParaRPr>
          </a:p>
        </p:txBody>
      </p:sp>
      <p:sp>
        <p:nvSpPr>
          <p:cNvPr id="1270" name="Google Shape;1270;p120"/>
          <p:cNvSpPr txBox="1">
            <a:spLocks/>
          </p:cNvSpPr>
          <p:nvPr/>
        </p:nvSpPr>
        <p:spPr>
          <a:xfrm>
            <a:off x="0" y="5846477"/>
            <a:ext cx="12192000" cy="55169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1800"/>
            </a:pPr>
            <a:endParaRPr sz="2400" b="1">
              <a:solidFill>
                <a:srgbClr val="DA0017"/>
              </a:solidFill>
              <a:uFillTx/>
              <a:latin typeface="Helvetica Neue"/>
              <a:ea typeface="Helvetica Neue"/>
              <a:cs typeface="Helvetica Neue"/>
              <a:sym typeface="Helvetica Neue"/>
            </a:endParaRPr>
          </a:p>
        </p:txBody>
      </p:sp>
      <p:sp>
        <p:nvSpPr>
          <p:cNvPr id="1271" name="Google Shape;1271;p120"/>
          <p:cNvSpPr>
            <a:spLocks/>
          </p:cNvSpPr>
          <p:nvPr/>
        </p:nvSpPr>
        <p:spPr>
          <a:xfrm>
            <a:off x="7831168" y="4205981"/>
            <a:ext cx="2020621" cy="500611"/>
          </a:xfrm>
          <a:prstGeom prst="rect">
            <a:avLst/>
          </a:prstGeom>
          <a:noFill/>
          <a:ln>
            <a:noFill/>
          </a:ln>
        </p:spPr>
        <p:txBody>
          <a:bodyPr spcFirstLastPara="1" wrap="square" lIns="121900" tIns="60933" rIns="121900" bIns="60933" anchor="ctr" anchorCtr="0">
            <a:noAutofit/>
          </a:bodyPr>
          <a:lstStyle/>
          <a:p>
            <a:pPr defTabSz="1219170" hangingPunct="1">
              <a:buClr>
                <a:srgbClr val="DA0017"/>
              </a:buClr>
              <a:buSzPts val="1600"/>
            </a:pPr>
            <a:r>
              <a:rPr lang="en" sz="2133">
                <a:solidFill>
                  <a:srgbClr val="DA0017"/>
                </a:solidFill>
                <a:uFillTx/>
                <a:latin typeface="Helvetica Neue"/>
                <a:ea typeface="Helvetica Neue"/>
                <a:cs typeface="Helvetica Neue"/>
                <a:sym typeface="Helvetica Neue"/>
              </a:rPr>
              <a:t>(-$1,752,600)</a:t>
            </a:r>
            <a:endParaRPr sz="1867">
              <a:uFillTx/>
              <a:latin typeface="Arial"/>
              <a:cs typeface="Arial"/>
              <a:sym typeface="Arial"/>
            </a:endParaRPr>
          </a:p>
        </p:txBody>
      </p:sp>
      <p:sp>
        <p:nvSpPr>
          <p:cNvPr id="1272" name="Google Shape;1272;p120"/>
          <p:cNvSpPr>
            <a:spLocks/>
          </p:cNvSpPr>
          <p:nvPr/>
        </p:nvSpPr>
        <p:spPr>
          <a:xfrm>
            <a:off x="9829605" y="3318082"/>
            <a:ext cx="1738128" cy="469319"/>
          </a:xfrm>
          <a:prstGeom prst="rect">
            <a:avLst/>
          </a:prstGeom>
          <a:noFill/>
          <a:ln>
            <a:noFill/>
          </a:ln>
        </p:spPr>
        <p:txBody>
          <a:bodyPr spcFirstLastPara="1" wrap="square" lIns="121900" tIns="60933" rIns="121900" bIns="60933" anchor="ctr" anchorCtr="0">
            <a:noAutofit/>
          </a:bodyPr>
          <a:lstStyle/>
          <a:p>
            <a:pPr defTabSz="1219170" hangingPunct="1">
              <a:buClr>
                <a:srgbClr val="DA0017"/>
              </a:buClr>
              <a:buSzPts val="1600"/>
            </a:pPr>
            <a:r>
              <a:rPr lang="en" sz="2133">
                <a:solidFill>
                  <a:srgbClr val="DA0017"/>
                </a:solidFill>
                <a:uFillTx/>
                <a:latin typeface="Helvetica Neue"/>
                <a:ea typeface="Helvetica Neue"/>
                <a:cs typeface="Helvetica Neue"/>
                <a:sym typeface="Helvetica Neue"/>
              </a:rPr>
              <a:t>(-$416,000)</a:t>
            </a:r>
            <a:endParaRPr sz="1867">
              <a:uFillTx/>
              <a:latin typeface="Arial"/>
              <a:cs typeface="Arial"/>
              <a:sym typeface="Arial"/>
            </a:endParaRPr>
          </a:p>
        </p:txBody>
      </p:sp>
      <p:sp>
        <p:nvSpPr>
          <p:cNvPr id="1273" name="Google Shape;1273;p120"/>
          <p:cNvSpPr>
            <a:spLocks/>
          </p:cNvSpPr>
          <p:nvPr/>
        </p:nvSpPr>
        <p:spPr>
          <a:xfrm>
            <a:off x="5285646" y="5071350"/>
            <a:ext cx="2545524" cy="506676"/>
          </a:xfrm>
          <a:prstGeom prst="rect">
            <a:avLst/>
          </a:prstGeom>
          <a:noFill/>
          <a:ln>
            <a:noFill/>
          </a:ln>
        </p:spPr>
        <p:txBody>
          <a:bodyPr spcFirstLastPara="1" wrap="square" lIns="121900" tIns="60933" rIns="121900" bIns="60933" anchor="ctr" anchorCtr="0">
            <a:noAutofit/>
          </a:bodyPr>
          <a:lstStyle/>
          <a:p>
            <a:pPr defTabSz="1219170" hangingPunct="1">
              <a:buClr>
                <a:srgbClr val="DA0017"/>
              </a:buClr>
              <a:buSzPts val="1600"/>
            </a:pPr>
            <a:r>
              <a:rPr lang="en" sz="2133">
                <a:solidFill>
                  <a:srgbClr val="DA0017"/>
                </a:solidFill>
                <a:uFillTx/>
                <a:latin typeface="Helvetica Neue"/>
                <a:ea typeface="Helvetica Neue"/>
                <a:cs typeface="Helvetica Neue"/>
                <a:sym typeface="Helvetica Neue"/>
              </a:rPr>
              <a:t>(-$3,586,900)</a:t>
            </a:r>
            <a:endParaRPr sz="1867">
              <a:uFillTx/>
              <a:latin typeface="Arial"/>
              <a:cs typeface="Arial"/>
              <a:sym typeface="Arial"/>
            </a:endParaRPr>
          </a:p>
        </p:txBody>
      </p:sp>
      <p:sp>
        <p:nvSpPr>
          <p:cNvPr id="1274" name="Google Shape;1274;p120"/>
          <p:cNvSpPr>
            <a:spLocks/>
          </p:cNvSpPr>
          <p:nvPr/>
        </p:nvSpPr>
        <p:spPr>
          <a:xfrm rot="-5400000">
            <a:off x="6517457" y="-665995"/>
            <a:ext cx="690911" cy="6709093"/>
          </a:xfrm>
          <a:prstGeom prst="roundRect">
            <a:avLst>
              <a:gd name="adj" fmla="val 5850"/>
            </a:avLst>
          </a:prstGeom>
          <a:solidFill>
            <a:srgbClr val="5DA2B1"/>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sp>
        <p:nvSpPr>
          <p:cNvPr id="1275" name="Google Shape;1275;p120"/>
          <p:cNvSpPr>
            <a:spLocks/>
          </p:cNvSpPr>
          <p:nvPr/>
        </p:nvSpPr>
        <p:spPr>
          <a:xfrm rot="-5400000">
            <a:off x="6352081" y="386299"/>
            <a:ext cx="690911" cy="6378340"/>
          </a:xfrm>
          <a:prstGeom prst="roundRect">
            <a:avLst>
              <a:gd name="adj" fmla="val 5850"/>
            </a:avLst>
          </a:prstGeom>
          <a:solidFill>
            <a:srgbClr val="4F8995"/>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sp>
        <p:nvSpPr>
          <p:cNvPr id="1276" name="Google Shape;1276;p120"/>
          <p:cNvSpPr>
            <a:spLocks/>
          </p:cNvSpPr>
          <p:nvPr/>
        </p:nvSpPr>
        <p:spPr>
          <a:xfrm rot="-5400000">
            <a:off x="5354127" y="2271169"/>
            <a:ext cx="690911" cy="4382432"/>
          </a:xfrm>
          <a:prstGeom prst="roundRect">
            <a:avLst>
              <a:gd name="adj" fmla="val 5850"/>
            </a:avLst>
          </a:prstGeom>
          <a:solidFill>
            <a:srgbClr val="457883"/>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sp>
        <p:nvSpPr>
          <p:cNvPr id="1277" name="Google Shape;1277;p120"/>
          <p:cNvSpPr>
            <a:spLocks/>
          </p:cNvSpPr>
          <p:nvPr/>
        </p:nvSpPr>
        <p:spPr>
          <a:xfrm rot="-5400000">
            <a:off x="4051553" y="4460665"/>
            <a:ext cx="690911" cy="1777279"/>
          </a:xfrm>
          <a:prstGeom prst="roundRect">
            <a:avLst>
              <a:gd name="adj" fmla="val 5850"/>
            </a:avLst>
          </a:prstGeom>
          <a:solidFill>
            <a:srgbClr val="3A6772"/>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grpSp>
        <p:nvGrpSpPr>
          <p:cNvPr id="1278" name="Google Shape;1278;p120"/>
          <p:cNvGrpSpPr/>
          <p:nvPr/>
        </p:nvGrpSpPr>
        <p:grpSpPr>
          <a:xfrm>
            <a:off x="996442" y="2343100"/>
            <a:ext cx="2538705" cy="690915"/>
            <a:chOff x="747330" y="1633032"/>
            <a:chExt cx="1904029" cy="518186"/>
          </a:xfrm>
        </p:grpSpPr>
        <p:grpSp>
          <p:nvGrpSpPr>
            <p:cNvPr id="1279" name="Google Shape;1279;p120"/>
            <p:cNvGrpSpPr/>
            <p:nvPr/>
          </p:nvGrpSpPr>
          <p:grpSpPr>
            <a:xfrm>
              <a:off x="747330" y="1633032"/>
              <a:ext cx="1904029" cy="518186"/>
              <a:chOff x="1375837" y="2226117"/>
              <a:chExt cx="1904029" cy="518186"/>
            </a:xfrm>
          </p:grpSpPr>
          <p:sp>
            <p:nvSpPr>
              <p:cNvPr id="1280" name="Google Shape;1280;p120"/>
              <p:cNvSpPr>
                <a:spLocks/>
              </p:cNvSpPr>
              <p:nvPr/>
            </p:nvSpPr>
            <p:spPr>
              <a:xfrm rot="-5400000">
                <a:off x="2065987" y="1535970"/>
                <a:ext cx="518183" cy="1898483"/>
              </a:xfrm>
              <a:prstGeom prst="roundRect">
                <a:avLst>
                  <a:gd name="adj" fmla="val 5850"/>
                </a:avLst>
              </a:prstGeom>
              <a:solidFill>
                <a:srgbClr val="D8D8D8"/>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sp>
            <p:nvSpPr>
              <p:cNvPr id="1281" name="Google Shape;1281;p120"/>
              <p:cNvSpPr>
                <a:spLocks/>
              </p:cNvSpPr>
              <p:nvPr/>
            </p:nvSpPr>
            <p:spPr>
              <a:xfrm rot="-5400000">
                <a:off x="2704247" y="2168681"/>
                <a:ext cx="518183" cy="633055"/>
              </a:xfrm>
              <a:prstGeom prst="roundRect">
                <a:avLst>
                  <a:gd name="adj" fmla="val 0"/>
                </a:avLst>
              </a:prstGeom>
              <a:solidFill>
                <a:srgbClr val="A5A5A5"/>
              </a:solidFill>
              <a:ln>
                <a:noFill/>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sp>
            <p:nvSpPr>
              <p:cNvPr id="1282" name="Google Shape;1282;p120"/>
              <p:cNvSpPr>
                <a:spLocks/>
              </p:cNvSpPr>
              <p:nvPr/>
            </p:nvSpPr>
            <p:spPr>
              <a:xfrm rot="5400000">
                <a:off x="2457107" y="2410274"/>
                <a:ext cx="518185" cy="149871"/>
              </a:xfrm>
              <a:prstGeom prst="triangle">
                <a:avLst>
                  <a:gd name="adj" fmla="val 50000"/>
                </a:avLst>
              </a:prstGeom>
              <a:solidFill>
                <a:srgbClr val="D8D8D8"/>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Helvetica Neue"/>
                  <a:ea typeface="Helvetica Neue"/>
                  <a:cs typeface="Helvetica Neue"/>
                  <a:sym typeface="Helvetica Neue"/>
                </a:endParaRPr>
              </a:p>
            </p:txBody>
          </p:sp>
        </p:grpSp>
        <p:sp>
          <p:nvSpPr>
            <p:cNvPr id="1283" name="Google Shape;1283;p120"/>
            <p:cNvSpPr txBox="1">
              <a:spLocks/>
            </p:cNvSpPr>
            <p:nvPr/>
          </p:nvSpPr>
          <p:spPr>
            <a:xfrm>
              <a:off x="2076254" y="1708211"/>
              <a:ext cx="526302" cy="367826"/>
            </a:xfrm>
            <a:prstGeom prst="rect">
              <a:avLst/>
            </a:prstGeom>
            <a:noFill/>
            <a:ln>
              <a:noFill/>
            </a:ln>
          </p:spPr>
          <p:txBody>
            <a:bodyPr spcFirstLastPara="1" wrap="square" lIns="121900" tIns="60933" rIns="121900" bIns="60933" anchor="ctr" anchorCtr="0">
              <a:noAutofit/>
            </a:bodyPr>
            <a:lstStyle/>
            <a:p>
              <a:pPr algn="r" defTabSz="1219170" hangingPunct="1">
                <a:lnSpc>
                  <a:spcPct val="90000"/>
                </a:lnSpc>
                <a:buClr>
                  <a:srgbClr val="003399"/>
                </a:buClr>
                <a:buSzPts val="1800"/>
              </a:pPr>
              <a:r>
                <a:rPr lang="en" sz="2400" b="1">
                  <a:uFillTx/>
                  <a:latin typeface="Helvetica Neue"/>
                  <a:ea typeface="Helvetica Neue"/>
                  <a:cs typeface="Helvetica Neue"/>
                  <a:sym typeface="Helvetica Neue"/>
                </a:rPr>
                <a:t>25</a:t>
              </a:r>
              <a:endParaRPr sz="2400">
                <a:uFillTx/>
                <a:latin typeface="Helvetica Neue"/>
                <a:ea typeface="Helvetica Neue"/>
                <a:cs typeface="Helvetica Neue"/>
                <a:sym typeface="Helvetica Neue"/>
              </a:endParaRPr>
            </a:p>
          </p:txBody>
        </p:sp>
      </p:grpSp>
      <p:cxnSp>
        <p:nvCxnSpPr>
          <p:cNvPr id="1284" name="Google Shape;1284;p120"/>
          <p:cNvCxnSpPr/>
          <p:nvPr/>
        </p:nvCxnSpPr>
        <p:spPr>
          <a:xfrm>
            <a:off x="3527752" y="2291405"/>
            <a:ext cx="0" cy="3446419"/>
          </a:xfrm>
          <a:prstGeom prst="straightConnector1">
            <a:avLst/>
          </a:prstGeom>
          <a:noFill/>
          <a:ln w="38100" cap="rnd" cmpd="sng">
            <a:solidFill>
              <a:srgbClr val="BFBFBF"/>
            </a:solidFill>
            <a:prstDash val="solid"/>
            <a:round/>
            <a:headEnd type="none" w="sm" len="sm"/>
            <a:tailEnd type="none" w="sm" len="sm"/>
          </a:ln>
        </p:spPr>
      </p:cxnSp>
      <p:sp>
        <p:nvSpPr>
          <p:cNvPr id="1285" name="Google Shape;1285;p120"/>
          <p:cNvSpPr>
            <a:spLocks/>
          </p:cNvSpPr>
          <p:nvPr/>
        </p:nvSpPr>
        <p:spPr>
          <a:xfrm>
            <a:off x="5007491" y="4212470"/>
            <a:ext cx="2846335" cy="516631"/>
          </a:xfrm>
          <a:prstGeom prst="rect">
            <a:avLst/>
          </a:prstGeom>
          <a:noFill/>
          <a:ln>
            <a:noFill/>
          </a:ln>
        </p:spPr>
        <p:txBody>
          <a:bodyPr spcFirstLastPara="1" wrap="square" lIns="121900" tIns="60933" rIns="121900" bIns="60933" anchor="t" anchorCtr="0">
            <a:noAutofit/>
          </a:bodyPr>
          <a:lstStyle/>
          <a:p>
            <a:pPr algn="r" defTabSz="1219170" hangingPunct="1">
              <a:buClr>
                <a:srgbClr val="FFFFFF"/>
              </a:buClr>
              <a:buSzPts val="1800"/>
            </a:pPr>
            <a:r>
              <a:rPr lang="en" sz="2400" b="1">
                <a:solidFill>
                  <a:srgbClr val="FFFFFF"/>
                </a:solidFill>
                <a:uFillTx/>
                <a:latin typeface="Helvetica Neue"/>
                <a:ea typeface="Helvetica Neue"/>
                <a:cs typeface="Helvetica Neue"/>
                <a:sym typeface="Helvetica Neue"/>
              </a:rPr>
              <a:t>$2,963,800</a:t>
            </a:r>
            <a:endParaRPr sz="2133" b="1">
              <a:solidFill>
                <a:srgbClr val="CC0000"/>
              </a:solidFill>
              <a:uFillTx/>
              <a:latin typeface="Helvetica Neue"/>
              <a:ea typeface="Helvetica Neue"/>
              <a:cs typeface="Helvetica Neue"/>
              <a:sym typeface="Helvetica Neue"/>
            </a:endParaRPr>
          </a:p>
        </p:txBody>
      </p:sp>
      <p:sp>
        <p:nvSpPr>
          <p:cNvPr id="1286" name="Google Shape;1286;p120"/>
          <p:cNvSpPr>
            <a:spLocks/>
          </p:cNvSpPr>
          <p:nvPr/>
        </p:nvSpPr>
        <p:spPr>
          <a:xfrm>
            <a:off x="7046367" y="3332871"/>
            <a:ext cx="2803364" cy="469319"/>
          </a:xfrm>
          <a:prstGeom prst="rect">
            <a:avLst/>
          </a:prstGeom>
          <a:noFill/>
          <a:ln>
            <a:noFill/>
          </a:ln>
        </p:spPr>
        <p:txBody>
          <a:bodyPr spcFirstLastPara="1" wrap="square" lIns="121900" tIns="60933" rIns="121900" bIns="60933" anchor="t" anchorCtr="0">
            <a:noAutofit/>
          </a:bodyPr>
          <a:lstStyle/>
          <a:p>
            <a:pPr algn="r" defTabSz="1219170" hangingPunct="1">
              <a:buClr>
                <a:srgbClr val="FFFFFF"/>
              </a:buClr>
              <a:buSzPts val="1800"/>
            </a:pPr>
            <a:r>
              <a:rPr lang="en" sz="2400" b="1">
                <a:solidFill>
                  <a:srgbClr val="FFFFFF"/>
                </a:solidFill>
                <a:uFillTx/>
                <a:latin typeface="Helvetica Neue"/>
                <a:ea typeface="Helvetica Neue"/>
                <a:cs typeface="Helvetica Neue"/>
                <a:sym typeface="Helvetica Neue"/>
              </a:rPr>
              <a:t>$4,300,400</a:t>
            </a:r>
            <a:endParaRPr sz="2133" b="1">
              <a:solidFill>
                <a:srgbClr val="CC0000"/>
              </a:solidFill>
              <a:uFillTx/>
              <a:latin typeface="Helvetica Neue"/>
              <a:ea typeface="Helvetica Neue"/>
              <a:cs typeface="Helvetica Neue"/>
              <a:sym typeface="Helvetica Neue"/>
            </a:endParaRPr>
          </a:p>
        </p:txBody>
      </p:sp>
      <p:sp>
        <p:nvSpPr>
          <p:cNvPr id="1287" name="Google Shape;1287;p120"/>
          <p:cNvSpPr>
            <a:spLocks/>
          </p:cNvSpPr>
          <p:nvPr/>
        </p:nvSpPr>
        <p:spPr>
          <a:xfrm>
            <a:off x="3527753" y="5108451"/>
            <a:ext cx="1711647" cy="506676"/>
          </a:xfrm>
          <a:prstGeom prst="rect">
            <a:avLst/>
          </a:prstGeom>
          <a:noFill/>
          <a:ln>
            <a:noFill/>
          </a:ln>
        </p:spPr>
        <p:txBody>
          <a:bodyPr spcFirstLastPara="1" wrap="square" lIns="121900" tIns="60933" rIns="121900" bIns="60933" anchor="t" anchorCtr="0">
            <a:noAutofit/>
          </a:bodyPr>
          <a:lstStyle/>
          <a:p>
            <a:pPr algn="r" defTabSz="1219170" hangingPunct="1">
              <a:buClr>
                <a:srgbClr val="FFFFFF"/>
              </a:buClr>
              <a:buSzPts val="1600"/>
            </a:pPr>
            <a:r>
              <a:rPr lang="en" sz="2133" b="1">
                <a:solidFill>
                  <a:srgbClr val="FFFFFF"/>
                </a:solidFill>
                <a:uFillTx/>
                <a:latin typeface="Helvetica Neue"/>
                <a:ea typeface="Helvetica Neue"/>
                <a:cs typeface="Helvetica Neue"/>
                <a:sym typeface="Helvetica Neue"/>
              </a:rPr>
              <a:t>$1,129,500</a:t>
            </a:r>
            <a:endParaRPr sz="1867" b="1">
              <a:solidFill>
                <a:srgbClr val="CC0000"/>
              </a:solidFill>
              <a:uFillTx/>
              <a:latin typeface="Helvetica Neue"/>
              <a:ea typeface="Helvetica Neue"/>
              <a:cs typeface="Helvetica Neue"/>
              <a:sym typeface="Helvetica Neue"/>
            </a:endParaRPr>
          </a:p>
        </p:txBody>
      </p:sp>
      <p:sp>
        <p:nvSpPr>
          <p:cNvPr id="1288" name="Google Shape;1288;p120"/>
          <p:cNvSpPr>
            <a:spLocks/>
          </p:cNvSpPr>
          <p:nvPr/>
        </p:nvSpPr>
        <p:spPr>
          <a:xfrm>
            <a:off x="6494560" y="2400888"/>
            <a:ext cx="3685925" cy="496856"/>
          </a:xfrm>
          <a:prstGeom prst="rect">
            <a:avLst/>
          </a:prstGeom>
          <a:noFill/>
          <a:ln>
            <a:noFill/>
          </a:ln>
        </p:spPr>
        <p:txBody>
          <a:bodyPr spcFirstLastPara="1" wrap="square" lIns="121900" tIns="60933" rIns="121900" bIns="60933" anchor="t" anchorCtr="0">
            <a:noAutofit/>
          </a:bodyPr>
          <a:lstStyle/>
          <a:p>
            <a:pPr algn="r" defTabSz="1219170" hangingPunct="1">
              <a:buClr>
                <a:srgbClr val="FFFFFF"/>
              </a:buClr>
              <a:buSzPts val="1800"/>
            </a:pPr>
            <a:r>
              <a:rPr lang="en" sz="2400" b="1">
                <a:solidFill>
                  <a:srgbClr val="FFFFFF"/>
                </a:solidFill>
                <a:uFillTx/>
                <a:latin typeface="Helvetica Neue"/>
                <a:ea typeface="Helvetica Neue"/>
                <a:cs typeface="Helvetica Neue"/>
                <a:sym typeface="Helvetica Neue"/>
              </a:rPr>
              <a:t>$4,716,400</a:t>
            </a:r>
            <a:endParaRPr sz="2133" b="1">
              <a:solidFill>
                <a:srgbClr val="CC0000"/>
              </a:solidFill>
              <a:uFillTx/>
              <a:latin typeface="Helvetica Neue"/>
              <a:ea typeface="Helvetica Neue"/>
              <a:cs typeface="Helvetica Neue"/>
              <a:sym typeface="Helvetica Neue"/>
            </a:endParaRPr>
          </a:p>
        </p:txBody>
      </p:sp>
      <p:sp>
        <p:nvSpPr>
          <p:cNvPr id="1289" name="Google Shape;1289;p120"/>
          <p:cNvSpPr txBox="1">
            <a:spLocks/>
          </p:cNvSpPr>
          <p:nvPr/>
        </p:nvSpPr>
        <p:spPr>
          <a:xfrm>
            <a:off x="3" y="1766583"/>
            <a:ext cx="12191999" cy="484988"/>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1600"/>
            </a:pPr>
            <a:r>
              <a:rPr lang="en" sz="2133">
                <a:solidFill>
                  <a:srgbClr val="7F7F7F"/>
                </a:solidFill>
                <a:uFillTx/>
                <a:latin typeface="Helvetica Neue"/>
                <a:ea typeface="Helvetica Neue"/>
                <a:cs typeface="Helvetica Neue"/>
                <a:sym typeface="Helvetica Neue"/>
              </a:rPr>
              <a:t>$1,000 Monthly Savings at 9% for 40 Years (Age 25-65)</a:t>
            </a:r>
            <a:endParaRPr sz="1867">
              <a:uFillTx/>
              <a:latin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66"/>
                                        </p:tgtEl>
                                        <p:attrNameLst>
                                          <p:attrName>style.visibility</p:attrName>
                                        </p:attrNameLst>
                                      </p:cBhvr>
                                      <p:to>
                                        <p:strVal val="visible"/>
                                      </p:to>
                                    </p:set>
                                    <p:animEffect transition="in" filter="fade">
                                      <p:cBhvr>
                                        <p:cTn id="7" dur="400"/>
                                        <p:tgtEl>
                                          <p:spTgt spid="1266"/>
                                        </p:tgtEl>
                                      </p:cBhvr>
                                    </p:animEffect>
                                  </p:childTnLst>
                                </p:cTn>
                              </p:par>
                              <p:par>
                                <p:cTn id="8" presetID="10" presetClass="entr" presetSubtype="0" fill="hold" nodeType="withEffect">
                                  <p:stCondLst>
                                    <p:cond delay="0"/>
                                  </p:stCondLst>
                                  <p:childTnLst>
                                    <p:set>
                                      <p:cBhvr>
                                        <p:cTn id="9" dur="1" fill="hold">
                                          <p:stCondLst>
                                            <p:cond delay="0"/>
                                          </p:stCondLst>
                                        </p:cTn>
                                        <p:tgtEl>
                                          <p:spTgt spid="1267"/>
                                        </p:tgtEl>
                                        <p:attrNameLst>
                                          <p:attrName>style.visibility</p:attrName>
                                        </p:attrNameLst>
                                      </p:cBhvr>
                                      <p:to>
                                        <p:strVal val="visible"/>
                                      </p:to>
                                    </p:set>
                                    <p:animEffect transition="in" filter="fade">
                                      <p:cBhvr>
                                        <p:cTn id="10" dur="700"/>
                                        <p:tgtEl>
                                          <p:spTgt spid="1267"/>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1268"/>
                                        </p:tgtEl>
                                        <p:attrNameLst>
                                          <p:attrName>style.visibility</p:attrName>
                                        </p:attrNameLst>
                                      </p:cBhvr>
                                      <p:to>
                                        <p:strVal val="visible"/>
                                      </p:to>
                                    </p:set>
                                    <p:animEffect transition="in" filter="fade">
                                      <p:cBhvr>
                                        <p:cTn id="14" dur="300"/>
                                        <p:tgtEl>
                                          <p:spTgt spid="1268"/>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1289"/>
                                        </p:tgtEl>
                                        <p:attrNameLst>
                                          <p:attrName>style.visibility</p:attrName>
                                        </p:attrNameLst>
                                      </p:cBhvr>
                                      <p:to>
                                        <p:strVal val="visible"/>
                                      </p:to>
                                    </p:set>
                                    <p:animEffect transition="in" filter="fade">
                                      <p:cBhvr>
                                        <p:cTn id="18" dur="300"/>
                                        <p:tgtEl>
                                          <p:spTgt spid="128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278"/>
                                        </p:tgtEl>
                                        <p:attrNameLst>
                                          <p:attrName>style.visibility</p:attrName>
                                        </p:attrNameLst>
                                      </p:cBhvr>
                                      <p:to>
                                        <p:strVal val="visible"/>
                                      </p:to>
                                    </p:set>
                                    <p:animEffect transition="in" filter="fade">
                                      <p:cBhvr>
                                        <p:cTn id="23" dur="300"/>
                                        <p:tgtEl>
                                          <p:spTgt spid="1278"/>
                                        </p:tgtEl>
                                      </p:cBhvr>
                                    </p:animEffect>
                                  </p:childTnLst>
                                </p:cTn>
                              </p:par>
                              <p:par>
                                <p:cTn id="24" presetID="10" presetClass="entr" presetSubtype="0" fill="hold" nodeType="withEffect">
                                  <p:stCondLst>
                                    <p:cond delay="0"/>
                                  </p:stCondLst>
                                  <p:childTnLst>
                                    <p:set>
                                      <p:cBhvr>
                                        <p:cTn id="25" dur="1" fill="hold">
                                          <p:stCondLst>
                                            <p:cond delay="0"/>
                                          </p:stCondLst>
                                        </p:cTn>
                                        <p:tgtEl>
                                          <p:spTgt spid="1284"/>
                                        </p:tgtEl>
                                        <p:attrNameLst>
                                          <p:attrName>style.visibility</p:attrName>
                                        </p:attrNameLst>
                                      </p:cBhvr>
                                      <p:to>
                                        <p:strVal val="visible"/>
                                      </p:to>
                                    </p:set>
                                    <p:animEffect transition="in" filter="fade">
                                      <p:cBhvr>
                                        <p:cTn id="26" dur="1000"/>
                                        <p:tgtEl>
                                          <p:spTgt spid="1284"/>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74"/>
                                        </p:tgtEl>
                                        <p:attrNameLst>
                                          <p:attrName>style.visibility</p:attrName>
                                        </p:attrNameLst>
                                      </p:cBhvr>
                                      <p:to>
                                        <p:strVal val="visible"/>
                                      </p:to>
                                    </p:set>
                                    <p:animEffect transition="in" filter="fade">
                                      <p:cBhvr>
                                        <p:cTn id="31" dur="500"/>
                                        <p:tgtEl>
                                          <p:spTgt spid="1274"/>
                                        </p:tgtEl>
                                      </p:cBhvr>
                                    </p:animEffect>
                                  </p:childTnLst>
                                </p:cTn>
                              </p:par>
                            </p:childTnLst>
                          </p:cTn>
                        </p:par>
                        <p:par>
                          <p:cTn id="32" fill="hold">
                            <p:stCondLst>
                              <p:cond delay="500"/>
                            </p:stCondLst>
                            <p:childTnLst>
                              <p:par>
                                <p:cTn id="33" presetID="10" presetClass="entr" presetSubtype="0" fill="hold" nodeType="afterEffect">
                                  <p:stCondLst>
                                    <p:cond delay="0"/>
                                  </p:stCondLst>
                                  <p:childTnLst>
                                    <p:set>
                                      <p:cBhvr>
                                        <p:cTn id="34" dur="1" fill="hold">
                                          <p:stCondLst>
                                            <p:cond delay="0"/>
                                          </p:stCondLst>
                                        </p:cTn>
                                        <p:tgtEl>
                                          <p:spTgt spid="1288"/>
                                        </p:tgtEl>
                                        <p:attrNameLst>
                                          <p:attrName>style.visibility</p:attrName>
                                        </p:attrNameLst>
                                      </p:cBhvr>
                                      <p:to>
                                        <p:strVal val="visible"/>
                                      </p:to>
                                    </p:set>
                                    <p:animEffect transition="in" filter="fade">
                                      <p:cBhvr>
                                        <p:cTn id="35" dur="300"/>
                                        <p:tgtEl>
                                          <p:spTgt spid="1288"/>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258"/>
                                        </p:tgtEl>
                                        <p:attrNameLst>
                                          <p:attrName>style.visibility</p:attrName>
                                        </p:attrNameLst>
                                      </p:cBhvr>
                                      <p:to>
                                        <p:strVal val="visible"/>
                                      </p:to>
                                    </p:set>
                                    <p:animEffect transition="in" filter="fade">
                                      <p:cBhvr>
                                        <p:cTn id="40" dur="300"/>
                                        <p:tgtEl>
                                          <p:spTgt spid="1258"/>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275"/>
                                        </p:tgtEl>
                                        <p:attrNameLst>
                                          <p:attrName>style.visibility</p:attrName>
                                        </p:attrNameLst>
                                      </p:cBhvr>
                                      <p:to>
                                        <p:strVal val="visible"/>
                                      </p:to>
                                    </p:set>
                                    <p:animEffect transition="in" filter="fade">
                                      <p:cBhvr>
                                        <p:cTn id="45" dur="500"/>
                                        <p:tgtEl>
                                          <p:spTgt spid="1275"/>
                                        </p:tgtEl>
                                      </p:cBhvr>
                                    </p:animEffect>
                                  </p:childTnLst>
                                </p:cTn>
                              </p:par>
                            </p:childTnLst>
                          </p:cTn>
                        </p:par>
                        <p:par>
                          <p:cTn id="46" fill="hold">
                            <p:stCondLst>
                              <p:cond delay="500"/>
                            </p:stCondLst>
                            <p:childTnLst>
                              <p:par>
                                <p:cTn id="47" presetID="10" presetClass="entr" presetSubtype="0" fill="hold" nodeType="afterEffect">
                                  <p:stCondLst>
                                    <p:cond delay="0"/>
                                  </p:stCondLst>
                                  <p:childTnLst>
                                    <p:set>
                                      <p:cBhvr>
                                        <p:cTn id="48" dur="1" fill="hold">
                                          <p:stCondLst>
                                            <p:cond delay="0"/>
                                          </p:stCondLst>
                                        </p:cTn>
                                        <p:tgtEl>
                                          <p:spTgt spid="1272"/>
                                        </p:tgtEl>
                                        <p:attrNameLst>
                                          <p:attrName>style.visibility</p:attrName>
                                        </p:attrNameLst>
                                      </p:cBhvr>
                                      <p:to>
                                        <p:strVal val="visible"/>
                                      </p:to>
                                    </p:set>
                                    <p:animEffect transition="in" filter="fade">
                                      <p:cBhvr>
                                        <p:cTn id="49" dur="300"/>
                                        <p:tgtEl>
                                          <p:spTgt spid="1272"/>
                                        </p:tgtEl>
                                      </p:cBhvr>
                                    </p:animEffect>
                                  </p:childTnLst>
                                </p:cTn>
                              </p:par>
                              <p:par>
                                <p:cTn id="50" presetID="10" presetClass="entr" presetSubtype="0" fill="hold" nodeType="withEffect">
                                  <p:stCondLst>
                                    <p:cond delay="0"/>
                                  </p:stCondLst>
                                  <p:childTnLst>
                                    <p:set>
                                      <p:cBhvr>
                                        <p:cTn id="51" dur="1" fill="hold">
                                          <p:stCondLst>
                                            <p:cond delay="0"/>
                                          </p:stCondLst>
                                        </p:cTn>
                                        <p:tgtEl>
                                          <p:spTgt spid="1286"/>
                                        </p:tgtEl>
                                        <p:attrNameLst>
                                          <p:attrName>style.visibility</p:attrName>
                                        </p:attrNameLst>
                                      </p:cBhvr>
                                      <p:to>
                                        <p:strVal val="visible"/>
                                      </p:to>
                                    </p:set>
                                    <p:animEffect transition="in" filter="fade">
                                      <p:cBhvr>
                                        <p:cTn id="52" dur="300"/>
                                        <p:tgtEl>
                                          <p:spTgt spid="128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1244"/>
                                        </p:tgtEl>
                                        <p:attrNameLst>
                                          <p:attrName>style.visibility</p:attrName>
                                        </p:attrNameLst>
                                      </p:cBhvr>
                                      <p:to>
                                        <p:strVal val="visible"/>
                                      </p:to>
                                    </p:set>
                                    <p:animEffect transition="in" filter="fade">
                                      <p:cBhvr>
                                        <p:cTn id="57" dur="300"/>
                                        <p:tgtEl>
                                          <p:spTgt spid="1244"/>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1276"/>
                                        </p:tgtEl>
                                        <p:attrNameLst>
                                          <p:attrName>style.visibility</p:attrName>
                                        </p:attrNameLst>
                                      </p:cBhvr>
                                      <p:to>
                                        <p:strVal val="visible"/>
                                      </p:to>
                                    </p:set>
                                    <p:animEffect transition="in" filter="fade">
                                      <p:cBhvr>
                                        <p:cTn id="62" dur="500"/>
                                        <p:tgtEl>
                                          <p:spTgt spid="1276"/>
                                        </p:tgtEl>
                                      </p:cBhvr>
                                    </p:animEffect>
                                  </p:childTnLst>
                                </p:cTn>
                              </p:par>
                            </p:childTnLst>
                          </p:cTn>
                        </p:par>
                        <p:par>
                          <p:cTn id="63" fill="hold">
                            <p:stCondLst>
                              <p:cond delay="500"/>
                            </p:stCondLst>
                            <p:childTnLst>
                              <p:par>
                                <p:cTn id="64" presetID="10" presetClass="entr" presetSubtype="0" fill="hold" nodeType="afterEffect">
                                  <p:stCondLst>
                                    <p:cond delay="0"/>
                                  </p:stCondLst>
                                  <p:childTnLst>
                                    <p:set>
                                      <p:cBhvr>
                                        <p:cTn id="65" dur="1" fill="hold">
                                          <p:stCondLst>
                                            <p:cond delay="0"/>
                                          </p:stCondLst>
                                        </p:cTn>
                                        <p:tgtEl>
                                          <p:spTgt spid="1285"/>
                                        </p:tgtEl>
                                        <p:attrNameLst>
                                          <p:attrName>style.visibility</p:attrName>
                                        </p:attrNameLst>
                                      </p:cBhvr>
                                      <p:to>
                                        <p:strVal val="visible"/>
                                      </p:to>
                                    </p:set>
                                    <p:animEffect transition="in" filter="fade">
                                      <p:cBhvr>
                                        <p:cTn id="66" dur="300"/>
                                        <p:tgtEl>
                                          <p:spTgt spid="1285"/>
                                        </p:tgtEl>
                                      </p:cBhvr>
                                    </p:animEffect>
                                  </p:childTnLst>
                                </p:cTn>
                              </p:par>
                              <p:par>
                                <p:cTn id="67" presetID="10" presetClass="entr" presetSubtype="0" fill="hold" nodeType="withEffect">
                                  <p:stCondLst>
                                    <p:cond delay="0"/>
                                  </p:stCondLst>
                                  <p:childTnLst>
                                    <p:set>
                                      <p:cBhvr>
                                        <p:cTn id="68" dur="1" fill="hold">
                                          <p:stCondLst>
                                            <p:cond delay="0"/>
                                          </p:stCondLst>
                                        </p:cTn>
                                        <p:tgtEl>
                                          <p:spTgt spid="1271"/>
                                        </p:tgtEl>
                                        <p:attrNameLst>
                                          <p:attrName>style.visibility</p:attrName>
                                        </p:attrNameLst>
                                      </p:cBhvr>
                                      <p:to>
                                        <p:strVal val="visible"/>
                                      </p:to>
                                    </p:set>
                                    <p:animEffect transition="in" filter="fade">
                                      <p:cBhvr>
                                        <p:cTn id="69" dur="300"/>
                                        <p:tgtEl>
                                          <p:spTgt spid="1271"/>
                                        </p:tgtEl>
                                      </p:cBhvr>
                                    </p:animEffect>
                                  </p:childTnLst>
                                </p:cTn>
                              </p:par>
                            </p:childTnLst>
                          </p:cTn>
                        </p:par>
                      </p:childTnLst>
                    </p:cTn>
                  </p:par>
                  <p:par>
                    <p:cTn id="70" fill="hold">
                      <p:stCondLst>
                        <p:cond delay="indefinite"/>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1251"/>
                                        </p:tgtEl>
                                        <p:attrNameLst>
                                          <p:attrName>style.visibility</p:attrName>
                                        </p:attrNameLst>
                                      </p:cBhvr>
                                      <p:to>
                                        <p:strVal val="visible"/>
                                      </p:to>
                                    </p:set>
                                    <p:animEffect transition="in" filter="fade">
                                      <p:cBhvr>
                                        <p:cTn id="74" dur="300"/>
                                        <p:tgtEl>
                                          <p:spTgt spid="1251"/>
                                        </p:tgtEl>
                                      </p:cBhvr>
                                    </p:animEffect>
                                  </p:childTnLst>
                                </p:cTn>
                              </p:par>
                            </p:childTnLst>
                          </p:cTn>
                        </p:par>
                      </p:childTnLst>
                    </p:cTn>
                  </p:par>
                  <p:par>
                    <p:cTn id="75" fill="hold">
                      <p:stCondLst>
                        <p:cond delay="indefinite"/>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1277"/>
                                        </p:tgtEl>
                                        <p:attrNameLst>
                                          <p:attrName>style.visibility</p:attrName>
                                        </p:attrNameLst>
                                      </p:cBhvr>
                                      <p:to>
                                        <p:strVal val="visible"/>
                                      </p:to>
                                    </p:set>
                                    <p:animEffect transition="in" filter="fade">
                                      <p:cBhvr>
                                        <p:cTn id="79" dur="400"/>
                                        <p:tgtEl>
                                          <p:spTgt spid="1277"/>
                                        </p:tgtEl>
                                      </p:cBhvr>
                                    </p:animEffect>
                                  </p:childTnLst>
                                </p:cTn>
                              </p:par>
                            </p:childTnLst>
                          </p:cTn>
                        </p:par>
                        <p:par>
                          <p:cTn id="80" fill="hold">
                            <p:stCondLst>
                              <p:cond delay="400"/>
                            </p:stCondLst>
                            <p:childTnLst>
                              <p:par>
                                <p:cTn id="81" presetID="10" presetClass="entr" presetSubtype="0" fill="hold" nodeType="afterEffect">
                                  <p:stCondLst>
                                    <p:cond delay="0"/>
                                  </p:stCondLst>
                                  <p:childTnLst>
                                    <p:set>
                                      <p:cBhvr>
                                        <p:cTn id="82" dur="1" fill="hold">
                                          <p:stCondLst>
                                            <p:cond delay="0"/>
                                          </p:stCondLst>
                                        </p:cTn>
                                        <p:tgtEl>
                                          <p:spTgt spid="1287"/>
                                        </p:tgtEl>
                                        <p:attrNameLst>
                                          <p:attrName>style.visibility</p:attrName>
                                        </p:attrNameLst>
                                      </p:cBhvr>
                                      <p:to>
                                        <p:strVal val="visible"/>
                                      </p:to>
                                    </p:set>
                                    <p:animEffect transition="in" filter="fade">
                                      <p:cBhvr>
                                        <p:cTn id="83" dur="300"/>
                                        <p:tgtEl>
                                          <p:spTgt spid="1287"/>
                                        </p:tgtEl>
                                      </p:cBhvr>
                                    </p:animEffect>
                                  </p:childTnLst>
                                </p:cTn>
                              </p:par>
                              <p:par>
                                <p:cTn id="84" presetID="10" presetClass="entr" presetSubtype="0" fill="hold" nodeType="withEffect">
                                  <p:stCondLst>
                                    <p:cond delay="0"/>
                                  </p:stCondLst>
                                  <p:childTnLst>
                                    <p:set>
                                      <p:cBhvr>
                                        <p:cTn id="85" dur="1" fill="hold">
                                          <p:stCondLst>
                                            <p:cond delay="0"/>
                                          </p:stCondLst>
                                        </p:cTn>
                                        <p:tgtEl>
                                          <p:spTgt spid="1273"/>
                                        </p:tgtEl>
                                        <p:attrNameLst>
                                          <p:attrName>style.visibility</p:attrName>
                                        </p:attrNameLst>
                                      </p:cBhvr>
                                      <p:to>
                                        <p:strVal val="visible"/>
                                      </p:to>
                                    </p:set>
                                    <p:animEffect transition="in" filter="fade">
                                      <p:cBhvr>
                                        <p:cTn id="86" dur="300"/>
                                        <p:tgtEl>
                                          <p:spTgt spid="1273"/>
                                        </p:tgtEl>
                                      </p:cBhvr>
                                    </p:animEffect>
                                  </p:childTnLst>
                                </p:cTn>
                              </p:par>
                            </p:childTnLst>
                          </p:cTn>
                        </p:par>
                      </p:childTnLst>
                    </p:cTn>
                  </p:par>
                  <p:par>
                    <p:cTn id="87" fill="hold">
                      <p:stCondLst>
                        <p:cond delay="indefinite"/>
                      </p:stCondLst>
                      <p:childTnLst>
                        <p:par>
                          <p:cTn id="88" fill="hold">
                            <p:stCondLst>
                              <p:cond delay="0"/>
                            </p:stCondLst>
                            <p:childTnLst>
                              <p:par>
                                <p:cTn id="89" presetID="10" presetClass="entr" presetSubtype="0" fill="hold" nodeType="clickEffect">
                                  <p:stCondLst>
                                    <p:cond delay="0"/>
                                  </p:stCondLst>
                                  <p:childTnLst>
                                    <p:set>
                                      <p:cBhvr>
                                        <p:cTn id="90" dur="1" fill="hold">
                                          <p:stCondLst>
                                            <p:cond delay="0"/>
                                          </p:stCondLst>
                                        </p:cTn>
                                        <p:tgtEl>
                                          <p:spTgt spid="1270"/>
                                        </p:tgtEl>
                                        <p:attrNameLst>
                                          <p:attrName>style.visibility</p:attrName>
                                        </p:attrNameLst>
                                      </p:cBhvr>
                                      <p:to>
                                        <p:strVal val="visible"/>
                                      </p:to>
                                    </p:set>
                                    <p:animEffect transition="in" filter="fade">
                                      <p:cBhvr>
                                        <p:cTn id="91" dur="300"/>
                                        <p:tgtEl>
                                          <p:spTgt spid="1270"/>
                                        </p:tgtEl>
                                      </p:cBhvr>
                                    </p:animEffect>
                                  </p:childTnLst>
                                </p:cTn>
                              </p:par>
                            </p:childTnLst>
                          </p:cTn>
                        </p:par>
                        <p:par>
                          <p:cTn id="92" fill="hold">
                            <p:stCondLst>
                              <p:cond delay="300"/>
                            </p:stCondLst>
                            <p:childTnLst>
                              <p:par>
                                <p:cTn id="93" presetID="1" presetClass="entr" presetSubtype="0" fill="hold" nodeType="afterEffect">
                                  <p:stCondLst>
                                    <p:cond delay="0"/>
                                  </p:stCondLst>
                                  <p:childTnLst>
                                    <p:set>
                                      <p:cBhvr>
                                        <p:cTn id="94" dur="1" fill="hold">
                                          <p:stCondLst>
                                            <p:cond delay="0"/>
                                          </p:stCondLst>
                                        </p:cTn>
                                        <p:tgtEl>
                                          <p:spTgt spid="126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93"/>
        <p:cNvGrpSpPr/>
        <p:nvPr/>
      </p:nvGrpSpPr>
      <p:grpSpPr>
        <a:xfrm>
          <a:off x="0" y="0"/>
          <a:ext cx="0" cy="0"/>
          <a:chOff x="0" y="0"/>
          <a:chExt cx="0" cy="0"/>
        </a:xfrm>
      </p:grpSpPr>
      <p:pic>
        <p:nvPicPr>
          <p:cNvPr id="1294" name="Google Shape;1294;p121"/>
          <p:cNvPicPr preferRelativeResize="0"/>
          <p:nvPr/>
        </p:nvPicPr>
        <p:blipFill rotWithShape="1">
          <a:blip r:embed="rId3">
            <a:alphaModFix amt="70000"/>
          </a:blip>
          <a:srcRect/>
          <a:stretch/>
        </p:blipFill>
        <p:spPr>
          <a:xfrm>
            <a:off x="3057308" y="2101110"/>
            <a:ext cx="6255725" cy="3183772"/>
          </a:xfrm>
          <a:prstGeom prst="rect">
            <a:avLst/>
          </a:prstGeom>
          <a:noFill/>
          <a:ln>
            <a:noFill/>
          </a:ln>
        </p:spPr>
      </p:pic>
      <p:sp>
        <p:nvSpPr>
          <p:cNvPr id="1295" name="Google Shape;1295;p121"/>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uFillTx/>
              </a:rPr>
              <a:pPr defTabSz="1219170" hangingPunct="1">
                <a:buClr>
                  <a:srgbClr val="A5A5A5"/>
                </a:buClr>
                <a:buSzPts val="1000"/>
              </a:pPr>
              <a:t>31</a:t>
            </a:fld>
            <a:endParaRPr>
              <a:uFillTx/>
            </a:endParaRPr>
          </a:p>
        </p:txBody>
      </p:sp>
      <p:sp>
        <p:nvSpPr>
          <p:cNvPr id="1296" name="Google Shape;1296;p121"/>
          <p:cNvSpPr txBox="1">
            <a:spLocks/>
          </p:cNvSpPr>
          <p:nvPr/>
        </p:nvSpPr>
        <p:spPr>
          <a:xfrm>
            <a:off x="1714249" y="1439578"/>
            <a:ext cx="8763507" cy="48217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0000"/>
              </a:buClr>
              <a:buSzPts val="2000"/>
            </a:pPr>
            <a:r>
              <a:rPr lang="en" sz="2667" b="1">
                <a:uFillTx/>
                <a:latin typeface="Helvetica Neue"/>
                <a:ea typeface="Helvetica Neue"/>
                <a:cs typeface="Helvetica Neue"/>
                <a:sym typeface="Helvetica Neue"/>
              </a:rPr>
              <a:t>Traditional Financial Institutions</a:t>
            </a:r>
            <a:endParaRPr sz="2667">
              <a:uFillTx/>
              <a:latin typeface="Helvetica Neue"/>
              <a:ea typeface="Helvetica Neue"/>
              <a:cs typeface="Helvetica Neue"/>
              <a:sym typeface="Helvetica Neue"/>
            </a:endParaRPr>
          </a:p>
        </p:txBody>
      </p:sp>
      <p:sp>
        <p:nvSpPr>
          <p:cNvPr id="1297" name="Google Shape;1297;p121"/>
          <p:cNvSpPr txBox="1">
            <a:spLocks/>
          </p:cNvSpPr>
          <p:nvPr/>
        </p:nvSpPr>
        <p:spPr>
          <a:xfrm>
            <a:off x="370408" y="552181"/>
            <a:ext cx="11451189"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400"/>
            </a:pPr>
            <a:r>
              <a:rPr lang="en" sz="3200" dirty="0">
                <a:solidFill>
                  <a:srgbClr val="34526F"/>
                </a:solidFill>
                <a:uFillTx/>
                <a:latin typeface="Helvetica Neue"/>
                <a:ea typeface="Helvetica Neue"/>
                <a:cs typeface="Helvetica Neue"/>
                <a:sym typeface="Helvetica Neue"/>
              </a:rPr>
              <a:t>Investing Education – Become an Owner, Not a Loaner</a:t>
            </a:r>
            <a:endParaRPr sz="1867" dirty="0">
              <a:uFillTx/>
              <a:latin typeface="Arial"/>
              <a:cs typeface="Arial"/>
              <a:sym typeface="Arial"/>
            </a:endParaRPr>
          </a:p>
        </p:txBody>
      </p:sp>
      <p:cxnSp>
        <p:nvCxnSpPr>
          <p:cNvPr id="1298" name="Google Shape;1298;p121"/>
          <p:cNvCxnSpPr/>
          <p:nvPr/>
        </p:nvCxnSpPr>
        <p:spPr>
          <a:xfrm>
            <a:off x="590337" y="1239892"/>
            <a:ext cx="11011351" cy="0"/>
          </a:xfrm>
          <a:prstGeom prst="straightConnector1">
            <a:avLst/>
          </a:prstGeom>
          <a:noFill/>
          <a:ln w="9525" cap="flat" cmpd="sng">
            <a:solidFill>
              <a:srgbClr val="34526F"/>
            </a:solidFill>
            <a:prstDash val="solid"/>
            <a:round/>
            <a:headEnd type="none" w="sm" len="sm"/>
            <a:tailEnd type="none" w="sm" len="sm"/>
          </a:ln>
        </p:spPr>
      </p:cxnSp>
      <p:sp>
        <p:nvSpPr>
          <p:cNvPr id="1299" name="Google Shape;1299;p121"/>
          <p:cNvSpPr>
            <a:spLocks/>
          </p:cNvSpPr>
          <p:nvPr/>
        </p:nvSpPr>
        <p:spPr>
          <a:xfrm>
            <a:off x="1782032" y="5222161"/>
            <a:ext cx="8627936" cy="1180899"/>
          </a:xfrm>
          <a:prstGeom prst="rect">
            <a:avLst/>
          </a:prstGeom>
          <a:noFill/>
          <a:ln>
            <a:noFill/>
          </a:ln>
        </p:spPr>
        <p:txBody>
          <a:bodyPr spcFirstLastPara="1" wrap="square" lIns="121867" tIns="60933" rIns="121867" bIns="60933" anchor="ctr" anchorCtr="0">
            <a:noAutofit/>
          </a:bodyPr>
          <a:lstStyle/>
          <a:p>
            <a:pPr algn="ctr" defTabSz="1219170" hangingPunct="1">
              <a:buClr>
                <a:srgbClr val="000000"/>
              </a:buClr>
              <a:buSzPts val="2000"/>
            </a:pPr>
            <a:r>
              <a:rPr lang="en" sz="2667" b="1">
                <a:uFillTx/>
                <a:latin typeface="Helvetica Neue"/>
                <a:ea typeface="Helvetica Neue"/>
                <a:cs typeface="Helvetica Neue"/>
                <a:sym typeface="Helvetica Neue"/>
              </a:rPr>
              <a:t>Banks, Credit Unions, Insurance Companies = </a:t>
            </a:r>
            <a:r>
              <a:rPr lang="en" sz="2667" b="1">
                <a:solidFill>
                  <a:srgbClr val="E4021D"/>
                </a:solidFill>
                <a:uFillTx/>
                <a:latin typeface="Helvetica Neue"/>
                <a:ea typeface="Helvetica Neue"/>
                <a:cs typeface="Helvetica Neue"/>
                <a:sym typeface="Helvetica Neue"/>
              </a:rPr>
              <a:t>Historically Low Rates of Return</a:t>
            </a:r>
            <a:endParaRPr sz="1867">
              <a:uFillTx/>
              <a:latin typeface="Arial"/>
              <a:cs typeface="Arial"/>
              <a:sym typeface="Arial"/>
            </a:endParaRPr>
          </a:p>
        </p:txBody>
      </p:sp>
      <p:sp>
        <p:nvSpPr>
          <p:cNvPr id="1300" name="Google Shape;1300;p121"/>
          <p:cNvSpPr txBox="1">
            <a:spLocks/>
          </p:cNvSpPr>
          <p:nvPr/>
        </p:nvSpPr>
        <p:spPr>
          <a:xfrm>
            <a:off x="507392" y="6537896"/>
            <a:ext cx="11684608" cy="51243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595959"/>
              </a:buClr>
              <a:buSzPts val="1100"/>
            </a:pPr>
            <a:r>
              <a:rPr lang="en" sz="1467">
                <a:solidFill>
                  <a:srgbClr val="595959"/>
                </a:solidFill>
                <a:uFillTx/>
                <a:latin typeface="Arial Narrow"/>
                <a:ea typeface="Arial Narrow"/>
                <a:cs typeface="Arial Narrow"/>
                <a:sym typeface="Arial Narrow"/>
              </a:rPr>
              <a:t>CDs and savings accounts are generally FDIC insured up to $250,000. Cash value life insurance offers life insurance components in addition to the investment component.</a:t>
            </a:r>
            <a:endParaRPr sz="1867">
              <a:uFillTx/>
              <a:latin typeface="Arial"/>
              <a:cs typeface="Arial"/>
              <a:sym typeface="Arial"/>
            </a:endParaRPr>
          </a:p>
        </p:txBody>
      </p:sp>
      <p:pic>
        <p:nvPicPr>
          <p:cNvPr id="1301" name="Google Shape;1301;p121"/>
          <p:cNvPicPr preferRelativeResize="0"/>
          <p:nvPr/>
        </p:nvPicPr>
        <p:blipFill rotWithShape="1">
          <a:blip r:embed="rId4"/>
          <a:srcRect/>
          <a:stretch/>
        </p:blipFill>
        <p:spPr>
          <a:xfrm>
            <a:off x="5156087" y="2674029"/>
            <a:ext cx="2279264" cy="1902691"/>
          </a:xfrm>
          <a:prstGeom prst="rect">
            <a:avLst/>
          </a:prstGeom>
          <a:noFill/>
          <a:ln>
            <a:noFill/>
          </a:ln>
        </p:spPr>
      </p:pic>
      <p:pic>
        <p:nvPicPr>
          <p:cNvPr id="1302" name="Google Shape;1302;p121"/>
          <p:cNvPicPr preferRelativeResize="0"/>
          <p:nvPr/>
        </p:nvPicPr>
        <p:blipFill rotWithShape="1">
          <a:blip r:embed="rId5"/>
          <a:srcRect/>
          <a:stretch/>
        </p:blipFill>
        <p:spPr>
          <a:xfrm>
            <a:off x="8893961" y="2896197"/>
            <a:ext cx="1583795" cy="1583795"/>
          </a:xfrm>
          <a:prstGeom prst="rect">
            <a:avLst/>
          </a:prstGeom>
          <a:noFill/>
          <a:ln>
            <a:noFill/>
          </a:ln>
        </p:spPr>
      </p:pic>
      <p:sp>
        <p:nvSpPr>
          <p:cNvPr id="1303" name="Google Shape;1303;p121"/>
          <p:cNvSpPr>
            <a:spLocks/>
          </p:cNvSpPr>
          <p:nvPr/>
        </p:nvSpPr>
        <p:spPr>
          <a:xfrm rot="5400000">
            <a:off x="4427871" y="3478296"/>
            <a:ext cx="486733" cy="419597"/>
          </a:xfrm>
          <a:prstGeom prst="triangle">
            <a:avLst>
              <a:gd name="adj" fmla="val 50000"/>
            </a:avLst>
          </a:prstGeom>
          <a:solidFill>
            <a:srgbClr val="E4021D"/>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Calibri"/>
              <a:ea typeface="Calibri"/>
              <a:cs typeface="Calibri"/>
              <a:sym typeface="Calibri"/>
            </a:endParaRPr>
          </a:p>
        </p:txBody>
      </p:sp>
      <p:sp>
        <p:nvSpPr>
          <p:cNvPr id="1304" name="Google Shape;1304;p121"/>
          <p:cNvSpPr>
            <a:spLocks/>
          </p:cNvSpPr>
          <p:nvPr/>
        </p:nvSpPr>
        <p:spPr>
          <a:xfrm rot="5400000">
            <a:off x="7761335" y="3478296"/>
            <a:ext cx="486733" cy="419597"/>
          </a:xfrm>
          <a:prstGeom prst="triangle">
            <a:avLst>
              <a:gd name="adj" fmla="val 50000"/>
            </a:avLst>
          </a:prstGeom>
          <a:solidFill>
            <a:srgbClr val="E4021D"/>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Calibri"/>
              <a:ea typeface="Calibri"/>
              <a:cs typeface="Calibri"/>
              <a:sym typeface="Calibri"/>
            </a:endParaRPr>
          </a:p>
        </p:txBody>
      </p:sp>
      <p:pic>
        <p:nvPicPr>
          <p:cNvPr id="1305" name="Google Shape;1305;p121"/>
          <p:cNvPicPr preferRelativeResize="0"/>
          <p:nvPr/>
        </p:nvPicPr>
        <p:blipFill rotWithShape="1">
          <a:blip r:embed="rId6"/>
          <a:srcRect l="-1" b="-2"/>
          <a:stretch/>
        </p:blipFill>
        <p:spPr>
          <a:xfrm>
            <a:off x="1581672" y="3123105"/>
            <a:ext cx="2198141" cy="1129979"/>
          </a:xfrm>
          <a:prstGeom prst="roundRect">
            <a:avLst>
              <a:gd name="adj" fmla="val 5347"/>
            </a:avLst>
          </a:prstGeom>
          <a:noFill/>
          <a:ln>
            <a:noFill/>
          </a:ln>
        </p:spPr>
      </p:pic>
      <p:sp>
        <p:nvSpPr>
          <p:cNvPr id="1306" name="Google Shape;1306;p121"/>
          <p:cNvSpPr txBox="1">
            <a:spLocks/>
          </p:cNvSpPr>
          <p:nvPr/>
        </p:nvSpPr>
        <p:spPr>
          <a:xfrm>
            <a:off x="32417" y="3168421"/>
            <a:ext cx="1549260" cy="1084671"/>
          </a:xfrm>
          <a:prstGeom prst="rect">
            <a:avLst/>
          </a:prstGeom>
          <a:noFill/>
          <a:ln>
            <a:noFill/>
          </a:ln>
        </p:spPr>
        <p:txBody>
          <a:bodyPr spcFirstLastPara="1" wrap="square" lIns="121900" tIns="60933" rIns="121900" bIns="60933" anchor="ctr" anchorCtr="0">
            <a:noAutofit/>
          </a:bodyPr>
          <a:lstStyle/>
          <a:p>
            <a:pPr algn="r" defTabSz="1219170" hangingPunct="1">
              <a:buClr>
                <a:srgbClr val="000000"/>
              </a:buClr>
              <a:buSzPts val="1600"/>
            </a:pPr>
            <a:r>
              <a:rPr lang="en" sz="2133" b="1">
                <a:uFillTx/>
                <a:latin typeface="Helvetica Neue"/>
                <a:ea typeface="Helvetica Neue"/>
                <a:cs typeface="Helvetica Neue"/>
                <a:sym typeface="Helvetica Neue"/>
              </a:rPr>
              <a:t>Your Money</a:t>
            </a:r>
            <a:endParaRPr sz="1867">
              <a:uFillTx/>
              <a:latin typeface="Arial"/>
              <a:cs typeface="Arial"/>
              <a:sym typeface="Arial"/>
            </a:endParaRPr>
          </a:p>
        </p:txBody>
      </p:sp>
      <p:sp>
        <p:nvSpPr>
          <p:cNvPr id="1307" name="Google Shape;1307;p121"/>
          <p:cNvSpPr txBox="1">
            <a:spLocks/>
          </p:cNvSpPr>
          <p:nvPr/>
        </p:nvSpPr>
        <p:spPr>
          <a:xfrm>
            <a:off x="10458533" y="3168421"/>
            <a:ext cx="1549260" cy="1084671"/>
          </a:xfrm>
          <a:prstGeom prst="rect">
            <a:avLst/>
          </a:prstGeom>
          <a:noFill/>
          <a:ln>
            <a:noFill/>
          </a:ln>
        </p:spPr>
        <p:txBody>
          <a:bodyPr spcFirstLastPara="1" wrap="square" lIns="121900" tIns="60933" rIns="121900" bIns="60933" anchor="ctr" anchorCtr="0">
            <a:noAutofit/>
          </a:bodyPr>
          <a:lstStyle/>
          <a:p>
            <a:pPr defTabSz="1219170" hangingPunct="1">
              <a:buClr>
                <a:srgbClr val="000000"/>
              </a:buClr>
              <a:buSzPts val="1600"/>
            </a:pPr>
            <a:r>
              <a:rPr lang="en" sz="2133" b="1">
                <a:uFillTx/>
                <a:latin typeface="Helvetica Neue"/>
                <a:ea typeface="Helvetica Neue"/>
                <a:cs typeface="Helvetica Neue"/>
                <a:sym typeface="Helvetica Neue"/>
              </a:rPr>
              <a:t>Global Economy</a:t>
            </a:r>
            <a:endParaRPr sz="1867">
              <a:uFillTx/>
              <a:latin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297"/>
                                        </p:tgtEl>
                                        <p:attrNameLst>
                                          <p:attrName>style.visibility</p:attrName>
                                        </p:attrNameLst>
                                      </p:cBhvr>
                                      <p:to>
                                        <p:strVal val="visible"/>
                                      </p:to>
                                    </p:set>
                                    <p:animEffect transition="in" filter="fade">
                                      <p:cBhvr>
                                        <p:cTn id="7" dur="400"/>
                                        <p:tgtEl>
                                          <p:spTgt spid="1297"/>
                                        </p:tgtEl>
                                      </p:cBhvr>
                                    </p:animEffect>
                                  </p:childTnLst>
                                </p:cTn>
                              </p:par>
                              <p:par>
                                <p:cTn id="8" presetID="10" presetClass="entr" presetSubtype="0" fill="hold" nodeType="withEffect">
                                  <p:stCondLst>
                                    <p:cond delay="0"/>
                                  </p:stCondLst>
                                  <p:childTnLst>
                                    <p:set>
                                      <p:cBhvr>
                                        <p:cTn id="9" dur="1" fill="hold">
                                          <p:stCondLst>
                                            <p:cond delay="0"/>
                                          </p:stCondLst>
                                        </p:cTn>
                                        <p:tgtEl>
                                          <p:spTgt spid="1298"/>
                                        </p:tgtEl>
                                        <p:attrNameLst>
                                          <p:attrName>style.visibility</p:attrName>
                                        </p:attrNameLst>
                                      </p:cBhvr>
                                      <p:to>
                                        <p:strVal val="visible"/>
                                      </p:to>
                                    </p:set>
                                    <p:animEffect transition="in" filter="fade">
                                      <p:cBhvr>
                                        <p:cTn id="10" dur="700"/>
                                        <p:tgtEl>
                                          <p:spTgt spid="1298"/>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1296"/>
                                        </p:tgtEl>
                                        <p:attrNameLst>
                                          <p:attrName>style.visibility</p:attrName>
                                        </p:attrNameLst>
                                      </p:cBhvr>
                                      <p:to>
                                        <p:strVal val="visible"/>
                                      </p:to>
                                    </p:set>
                                    <p:animEffect transition="in" filter="fade">
                                      <p:cBhvr>
                                        <p:cTn id="14" dur="300"/>
                                        <p:tgtEl>
                                          <p:spTgt spid="1296"/>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305"/>
                                        </p:tgtEl>
                                        <p:attrNameLst>
                                          <p:attrName>style.visibility</p:attrName>
                                        </p:attrNameLst>
                                      </p:cBhvr>
                                      <p:to>
                                        <p:strVal val="visible"/>
                                      </p:to>
                                    </p:set>
                                    <p:animEffect transition="in" filter="fade">
                                      <p:cBhvr>
                                        <p:cTn id="19" dur="300"/>
                                        <p:tgtEl>
                                          <p:spTgt spid="1305"/>
                                        </p:tgtEl>
                                      </p:cBhvr>
                                    </p:animEffect>
                                  </p:childTnLst>
                                </p:cTn>
                              </p:par>
                              <p:par>
                                <p:cTn id="20" presetID="10" presetClass="entr" presetSubtype="0" fill="hold" nodeType="withEffect">
                                  <p:stCondLst>
                                    <p:cond delay="0"/>
                                  </p:stCondLst>
                                  <p:childTnLst>
                                    <p:set>
                                      <p:cBhvr>
                                        <p:cTn id="21" dur="1" fill="hold">
                                          <p:stCondLst>
                                            <p:cond delay="0"/>
                                          </p:stCondLst>
                                        </p:cTn>
                                        <p:tgtEl>
                                          <p:spTgt spid="1306"/>
                                        </p:tgtEl>
                                        <p:attrNameLst>
                                          <p:attrName>style.visibility</p:attrName>
                                        </p:attrNameLst>
                                      </p:cBhvr>
                                      <p:to>
                                        <p:strVal val="visible"/>
                                      </p:to>
                                    </p:set>
                                    <p:animEffect transition="in" filter="fade">
                                      <p:cBhvr>
                                        <p:cTn id="22" dur="300"/>
                                        <p:tgtEl>
                                          <p:spTgt spid="1306"/>
                                        </p:tgtEl>
                                      </p:cBhvr>
                                    </p:animEffect>
                                  </p:childTnLst>
                                </p:cTn>
                              </p:par>
                            </p:childTnLst>
                          </p:cTn>
                        </p:par>
                        <p:par>
                          <p:cTn id="23" fill="hold">
                            <p:stCondLst>
                              <p:cond delay="300"/>
                            </p:stCondLst>
                            <p:childTnLst>
                              <p:par>
                                <p:cTn id="24" presetID="10" presetClass="entr" presetSubtype="0" fill="hold" nodeType="afterEffect">
                                  <p:stCondLst>
                                    <p:cond delay="0"/>
                                  </p:stCondLst>
                                  <p:childTnLst>
                                    <p:set>
                                      <p:cBhvr>
                                        <p:cTn id="25" dur="1" fill="hold">
                                          <p:stCondLst>
                                            <p:cond delay="0"/>
                                          </p:stCondLst>
                                        </p:cTn>
                                        <p:tgtEl>
                                          <p:spTgt spid="1303"/>
                                        </p:tgtEl>
                                        <p:attrNameLst>
                                          <p:attrName>style.visibility</p:attrName>
                                        </p:attrNameLst>
                                      </p:cBhvr>
                                      <p:to>
                                        <p:strVal val="visible"/>
                                      </p:to>
                                    </p:set>
                                    <p:animEffect transition="in" filter="fade">
                                      <p:cBhvr>
                                        <p:cTn id="26" dur="300"/>
                                        <p:tgtEl>
                                          <p:spTgt spid="1303"/>
                                        </p:tgtEl>
                                      </p:cBhvr>
                                    </p:animEffect>
                                  </p:childTnLst>
                                </p:cTn>
                              </p:par>
                            </p:childTnLst>
                          </p:cTn>
                        </p:par>
                        <p:par>
                          <p:cTn id="27" fill="hold">
                            <p:stCondLst>
                              <p:cond delay="600"/>
                            </p:stCondLst>
                            <p:childTnLst>
                              <p:par>
                                <p:cTn id="28" presetID="10" presetClass="entr" presetSubtype="0" fill="hold" nodeType="afterEffect">
                                  <p:stCondLst>
                                    <p:cond delay="0"/>
                                  </p:stCondLst>
                                  <p:childTnLst>
                                    <p:set>
                                      <p:cBhvr>
                                        <p:cTn id="29" dur="1" fill="hold">
                                          <p:stCondLst>
                                            <p:cond delay="0"/>
                                          </p:stCondLst>
                                        </p:cTn>
                                        <p:tgtEl>
                                          <p:spTgt spid="1301"/>
                                        </p:tgtEl>
                                        <p:attrNameLst>
                                          <p:attrName>style.visibility</p:attrName>
                                        </p:attrNameLst>
                                      </p:cBhvr>
                                      <p:to>
                                        <p:strVal val="visible"/>
                                      </p:to>
                                    </p:set>
                                    <p:animEffect transition="in" filter="fade">
                                      <p:cBhvr>
                                        <p:cTn id="30" dur="300"/>
                                        <p:tgtEl>
                                          <p:spTgt spid="1301"/>
                                        </p:tgtEl>
                                      </p:cBhvr>
                                    </p:animEffect>
                                  </p:childTnLst>
                                </p:cTn>
                              </p:par>
                            </p:childTnLst>
                          </p:cTn>
                        </p:par>
                        <p:par>
                          <p:cTn id="31" fill="hold">
                            <p:stCondLst>
                              <p:cond delay="900"/>
                            </p:stCondLst>
                            <p:childTnLst>
                              <p:par>
                                <p:cTn id="32" presetID="10" presetClass="entr" presetSubtype="0" fill="hold" nodeType="afterEffect">
                                  <p:stCondLst>
                                    <p:cond delay="0"/>
                                  </p:stCondLst>
                                  <p:childTnLst>
                                    <p:set>
                                      <p:cBhvr>
                                        <p:cTn id="33" dur="1" fill="hold">
                                          <p:stCondLst>
                                            <p:cond delay="0"/>
                                          </p:stCondLst>
                                        </p:cTn>
                                        <p:tgtEl>
                                          <p:spTgt spid="1299"/>
                                        </p:tgtEl>
                                        <p:attrNameLst>
                                          <p:attrName>style.visibility</p:attrName>
                                        </p:attrNameLst>
                                      </p:cBhvr>
                                      <p:to>
                                        <p:strVal val="visible"/>
                                      </p:to>
                                    </p:set>
                                    <p:animEffect transition="in" filter="fade">
                                      <p:cBhvr>
                                        <p:cTn id="34" dur="300"/>
                                        <p:tgtEl>
                                          <p:spTgt spid="1299"/>
                                        </p:tgtEl>
                                      </p:cBhvr>
                                    </p:animEffect>
                                  </p:childTnLst>
                                </p:cTn>
                              </p:par>
                            </p:childTnLst>
                          </p:cTn>
                        </p:par>
                        <p:par>
                          <p:cTn id="35" fill="hold">
                            <p:stCondLst>
                              <p:cond delay="1200"/>
                            </p:stCondLst>
                            <p:childTnLst>
                              <p:par>
                                <p:cTn id="36" presetID="10" presetClass="entr" presetSubtype="0" fill="hold" nodeType="afterEffect">
                                  <p:stCondLst>
                                    <p:cond delay="0"/>
                                  </p:stCondLst>
                                  <p:childTnLst>
                                    <p:set>
                                      <p:cBhvr>
                                        <p:cTn id="37" dur="1" fill="hold">
                                          <p:stCondLst>
                                            <p:cond delay="0"/>
                                          </p:stCondLst>
                                        </p:cTn>
                                        <p:tgtEl>
                                          <p:spTgt spid="1304"/>
                                        </p:tgtEl>
                                        <p:attrNameLst>
                                          <p:attrName>style.visibility</p:attrName>
                                        </p:attrNameLst>
                                      </p:cBhvr>
                                      <p:to>
                                        <p:strVal val="visible"/>
                                      </p:to>
                                    </p:set>
                                    <p:animEffect transition="in" filter="fade">
                                      <p:cBhvr>
                                        <p:cTn id="38" dur="300"/>
                                        <p:tgtEl>
                                          <p:spTgt spid="1304"/>
                                        </p:tgtEl>
                                      </p:cBhvr>
                                    </p:animEffect>
                                  </p:childTnLst>
                                </p:cTn>
                              </p:par>
                            </p:childTnLst>
                          </p:cTn>
                        </p:par>
                        <p:par>
                          <p:cTn id="39" fill="hold">
                            <p:stCondLst>
                              <p:cond delay="1500"/>
                            </p:stCondLst>
                            <p:childTnLst>
                              <p:par>
                                <p:cTn id="40" presetID="10" presetClass="entr" presetSubtype="0" fill="hold" nodeType="afterEffect">
                                  <p:stCondLst>
                                    <p:cond delay="0"/>
                                  </p:stCondLst>
                                  <p:childTnLst>
                                    <p:set>
                                      <p:cBhvr>
                                        <p:cTn id="41" dur="1" fill="hold">
                                          <p:stCondLst>
                                            <p:cond delay="0"/>
                                          </p:stCondLst>
                                        </p:cTn>
                                        <p:tgtEl>
                                          <p:spTgt spid="1302"/>
                                        </p:tgtEl>
                                        <p:attrNameLst>
                                          <p:attrName>style.visibility</p:attrName>
                                        </p:attrNameLst>
                                      </p:cBhvr>
                                      <p:to>
                                        <p:strVal val="visible"/>
                                      </p:to>
                                    </p:set>
                                    <p:animEffect transition="in" filter="fade">
                                      <p:cBhvr>
                                        <p:cTn id="42" dur="300"/>
                                        <p:tgtEl>
                                          <p:spTgt spid="1302"/>
                                        </p:tgtEl>
                                      </p:cBhvr>
                                    </p:animEffect>
                                  </p:childTnLst>
                                </p:cTn>
                              </p:par>
                              <p:par>
                                <p:cTn id="43" presetID="10" presetClass="entr" presetSubtype="0" fill="hold" nodeType="withEffect">
                                  <p:stCondLst>
                                    <p:cond delay="0"/>
                                  </p:stCondLst>
                                  <p:childTnLst>
                                    <p:set>
                                      <p:cBhvr>
                                        <p:cTn id="44" dur="1" fill="hold">
                                          <p:stCondLst>
                                            <p:cond delay="0"/>
                                          </p:stCondLst>
                                        </p:cTn>
                                        <p:tgtEl>
                                          <p:spTgt spid="1307"/>
                                        </p:tgtEl>
                                        <p:attrNameLst>
                                          <p:attrName>style.visibility</p:attrName>
                                        </p:attrNameLst>
                                      </p:cBhvr>
                                      <p:to>
                                        <p:strVal val="visible"/>
                                      </p:to>
                                    </p:set>
                                    <p:animEffect transition="in" filter="fade">
                                      <p:cBhvr>
                                        <p:cTn id="45" dur="300"/>
                                        <p:tgtEl>
                                          <p:spTgt spid="1307"/>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nodeType="clickEffect">
                                  <p:stCondLst>
                                    <p:cond delay="0"/>
                                  </p:stCondLst>
                                  <p:childTnLst>
                                    <p:animEffect transition="out" filter="fade">
                                      <p:cBhvr>
                                        <p:cTn id="49" dur="300"/>
                                        <p:tgtEl>
                                          <p:spTgt spid="1303"/>
                                        </p:tgtEl>
                                      </p:cBhvr>
                                    </p:animEffect>
                                    <p:set>
                                      <p:cBhvr>
                                        <p:cTn id="50" dur="1" fill="hold">
                                          <p:stCondLst>
                                            <p:cond delay="300"/>
                                          </p:stCondLst>
                                        </p:cTn>
                                        <p:tgtEl>
                                          <p:spTgt spid="1303"/>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300"/>
                                        <p:tgtEl>
                                          <p:spTgt spid="1304"/>
                                        </p:tgtEl>
                                      </p:cBhvr>
                                    </p:animEffect>
                                    <p:set>
                                      <p:cBhvr>
                                        <p:cTn id="53" dur="1" fill="hold">
                                          <p:stCondLst>
                                            <p:cond delay="300"/>
                                          </p:stCondLst>
                                        </p:cTn>
                                        <p:tgtEl>
                                          <p:spTgt spid="1304"/>
                                        </p:tgtEl>
                                        <p:attrNameLst>
                                          <p:attrName>style.visibility</p:attrName>
                                        </p:attrNameLst>
                                      </p:cBhvr>
                                      <p:to>
                                        <p:strVal val="hidden"/>
                                      </p:to>
                                    </p:set>
                                  </p:childTnLst>
                                </p:cTn>
                              </p:par>
                              <p:par>
                                <p:cTn id="54" presetID="10" presetClass="entr" presetSubtype="0" fill="hold" nodeType="withEffect">
                                  <p:stCondLst>
                                    <p:cond delay="0"/>
                                  </p:stCondLst>
                                  <p:childTnLst>
                                    <p:set>
                                      <p:cBhvr>
                                        <p:cTn id="55" dur="1" fill="hold">
                                          <p:stCondLst>
                                            <p:cond delay="0"/>
                                          </p:stCondLst>
                                        </p:cTn>
                                        <p:tgtEl>
                                          <p:spTgt spid="1294"/>
                                        </p:tgtEl>
                                        <p:attrNameLst>
                                          <p:attrName>style.visibility</p:attrName>
                                        </p:attrNameLst>
                                      </p:cBhvr>
                                      <p:to>
                                        <p:strVal val="visible"/>
                                      </p:to>
                                    </p:set>
                                    <p:animEffect transition="in" filter="fade">
                                      <p:cBhvr>
                                        <p:cTn id="56" dur="500"/>
                                        <p:tgtEl>
                                          <p:spTgt spid="12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Google Shape;1313;p122"/>
          <p:cNvSpPr txBox="1">
            <a:spLocks noGrp="1"/>
          </p:cNvSpPr>
          <p:nvPr>
            <p:ph type="title"/>
          </p:nvPr>
        </p:nvSpPr>
        <p:spPr>
          <a:xfrm>
            <a:off x="609600" y="274639"/>
            <a:ext cx="10972800" cy="1143000"/>
          </a:xfrm>
          <a:prstGeom prst="rect">
            <a:avLst/>
          </a:prstGeom>
          <a:noFill/>
          <a:ln>
            <a:noFill/>
          </a:ln>
        </p:spPr>
        <p:txBody>
          <a:bodyPr spcFirstLastPara="1" wrap="square" lIns="121900" tIns="60933" rIns="121900" bIns="60933" anchor="ctr" anchorCtr="0">
            <a:noAutofit/>
          </a:bodyPr>
          <a:lstStyle/>
          <a:p>
            <a:pPr>
              <a:buClr>
                <a:schemeClr val="dk2"/>
              </a:buClr>
              <a:buSzPts val="2700"/>
            </a:pPr>
            <a:r>
              <a:rPr lang="en" sz="3600" dirty="0">
                <a:solidFill>
                  <a:schemeClr val="dk2"/>
                </a:solidFill>
                <a:uFillTx/>
                <a:latin typeface="Helvetica Neue" panose="02000503000000020004" pitchFamily="2" charset="0"/>
                <a:ea typeface="Helvetica Neue" panose="02000503000000020004" pitchFamily="2" charset="0"/>
                <a:cs typeface="Helvetica Neue" panose="02000503000000020004" pitchFamily="2" charset="0"/>
              </a:rPr>
              <a:t>Investing Education- Mutual Funds </a:t>
            </a:r>
            <a:endParaRPr dirty="0">
              <a:uFillTx/>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14" name="Google Shape;1314;p122"/>
          <p:cNvSpPr txBox="1">
            <a:spLocks/>
          </p:cNvSpPr>
          <p:nvPr/>
        </p:nvSpPr>
        <p:spPr>
          <a:xfrm>
            <a:off x="2438409" y="1778000"/>
            <a:ext cx="7302500" cy="623245"/>
          </a:xfrm>
          <a:prstGeom prst="rect">
            <a:avLst/>
          </a:prstGeom>
          <a:noFill/>
          <a:ln>
            <a:noFill/>
          </a:ln>
        </p:spPr>
        <p:txBody>
          <a:bodyPr spcFirstLastPara="1" wrap="square" lIns="91400" tIns="45700" rIns="91400" bIns="45700" anchor="t" anchorCtr="0">
            <a:noAutofit/>
          </a:bodyPr>
          <a:lstStyle/>
          <a:p>
            <a:pPr defTabSz="1219170" hangingPunct="1">
              <a:lnSpc>
                <a:spcPct val="85000"/>
              </a:lnSpc>
              <a:buClr>
                <a:srgbClr val="37659D"/>
              </a:buClr>
              <a:buSzPts val="1500"/>
            </a:pPr>
            <a:r>
              <a:rPr lang="en" sz="2000" b="1">
                <a:solidFill>
                  <a:srgbClr val="37659D"/>
                </a:solidFill>
                <a:uFillTx/>
                <a:latin typeface="Trebuchet MS"/>
                <a:ea typeface="Trebuchet MS"/>
                <a:cs typeface="Trebuchet MS"/>
                <a:sym typeface="Trebuchet MS"/>
              </a:rPr>
              <a:t>A mutual fund is an opportunity for you, together with many other investors, to pool your money.</a:t>
            </a:r>
            <a:endParaRPr sz="2000" b="1">
              <a:solidFill>
                <a:srgbClr val="4F81BD"/>
              </a:solidFill>
              <a:uFillTx/>
              <a:latin typeface="Trebuchet MS"/>
              <a:ea typeface="Trebuchet MS"/>
              <a:cs typeface="Trebuchet MS"/>
              <a:sym typeface="Trebuchet MS"/>
            </a:endParaRPr>
          </a:p>
        </p:txBody>
      </p:sp>
      <p:sp>
        <p:nvSpPr>
          <p:cNvPr id="1315" name="Google Shape;1315;p122"/>
          <p:cNvSpPr txBox="1">
            <a:spLocks/>
          </p:cNvSpPr>
          <p:nvPr/>
        </p:nvSpPr>
        <p:spPr>
          <a:xfrm>
            <a:off x="2393963" y="6543675"/>
            <a:ext cx="7840663" cy="235960"/>
          </a:xfrm>
          <a:prstGeom prst="rect">
            <a:avLst/>
          </a:prstGeom>
          <a:noFill/>
          <a:ln>
            <a:noFill/>
          </a:ln>
        </p:spPr>
        <p:txBody>
          <a:bodyPr spcFirstLastPara="1" wrap="square" lIns="91400" tIns="45700" rIns="91400" bIns="45700" anchor="t" anchorCtr="0">
            <a:noAutofit/>
          </a:bodyPr>
          <a:lstStyle/>
          <a:p>
            <a:pPr defTabSz="1219170" hangingPunct="1">
              <a:lnSpc>
                <a:spcPct val="85000"/>
              </a:lnSpc>
              <a:buClr>
                <a:srgbClr val="000000"/>
              </a:buClr>
              <a:buSzPts val="800"/>
            </a:pPr>
            <a:r>
              <a:rPr lang="en" sz="1067">
                <a:uFillTx/>
                <a:latin typeface="Trebuchet MS"/>
                <a:ea typeface="Trebuchet MS"/>
                <a:cs typeface="Trebuchet MS"/>
                <a:sym typeface="Trebuchet MS"/>
              </a:rPr>
              <a:t>Investing entails risk including loss of principal. Shares, when redeemed, may be worth more or less than their original value.</a:t>
            </a:r>
            <a:endParaRPr sz="1867">
              <a:uFillTx/>
              <a:latin typeface="Arial"/>
              <a:cs typeface="Arial"/>
              <a:sym typeface="Arial"/>
            </a:endParaRPr>
          </a:p>
        </p:txBody>
      </p:sp>
      <p:sp>
        <p:nvSpPr>
          <p:cNvPr id="1316" name="Google Shape;1316;p122"/>
          <p:cNvSpPr txBox="1">
            <a:spLocks/>
          </p:cNvSpPr>
          <p:nvPr/>
        </p:nvSpPr>
        <p:spPr>
          <a:xfrm>
            <a:off x="3441107" y="2794009"/>
            <a:ext cx="4534968" cy="458584"/>
          </a:xfrm>
          <a:prstGeom prst="rect">
            <a:avLst/>
          </a:prstGeom>
          <a:noFill/>
          <a:ln>
            <a:noFill/>
          </a:ln>
        </p:spPr>
        <p:txBody>
          <a:bodyPr spcFirstLastPara="1" wrap="square" lIns="91400" tIns="45700" rIns="91400" bIns="45700" anchor="t" anchorCtr="0">
            <a:noAutofit/>
          </a:bodyPr>
          <a:lstStyle/>
          <a:p>
            <a:pPr algn="ctr" defTabSz="1219170" hangingPunct="1">
              <a:lnSpc>
                <a:spcPct val="85000"/>
              </a:lnSpc>
              <a:buClr>
                <a:srgbClr val="000000"/>
              </a:buClr>
              <a:buSzPts val="2100"/>
            </a:pPr>
            <a:r>
              <a:rPr lang="en" sz="2800" b="1">
                <a:uFillTx/>
                <a:latin typeface="Trebuchet MS"/>
                <a:ea typeface="Trebuchet MS"/>
                <a:cs typeface="Trebuchet MS"/>
                <a:sym typeface="Trebuchet MS"/>
              </a:rPr>
              <a:t>How Mutual Funds Work</a:t>
            </a:r>
            <a:endParaRPr sz="1867">
              <a:uFillTx/>
              <a:latin typeface="Arial"/>
              <a:cs typeface="Arial"/>
              <a:sym typeface="Arial"/>
            </a:endParaRPr>
          </a:p>
        </p:txBody>
      </p:sp>
      <p:grpSp>
        <p:nvGrpSpPr>
          <p:cNvPr id="1317" name="Google Shape;1317;p122"/>
          <p:cNvGrpSpPr/>
          <p:nvPr/>
        </p:nvGrpSpPr>
        <p:grpSpPr>
          <a:xfrm>
            <a:off x="4498981" y="4327527"/>
            <a:ext cx="3086100" cy="2312988"/>
            <a:chOff x="1842" y="2672"/>
            <a:chExt cx="1944" cy="1457"/>
          </a:xfrm>
        </p:grpSpPr>
        <p:sp>
          <p:nvSpPr>
            <p:cNvPr id="1318" name="Google Shape;1318;p122"/>
            <p:cNvSpPr txBox="1">
              <a:spLocks/>
            </p:cNvSpPr>
            <p:nvPr/>
          </p:nvSpPr>
          <p:spPr>
            <a:xfrm>
              <a:off x="1842" y="3552"/>
              <a:ext cx="1944" cy="57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0000"/>
                </a:buClr>
                <a:buSzPts val="1500"/>
              </a:pPr>
              <a:r>
                <a:rPr lang="en" sz="2000" b="1">
                  <a:uFillTx/>
                  <a:latin typeface="Trebuchet MS"/>
                  <a:ea typeface="Trebuchet MS"/>
                  <a:cs typeface="Trebuchet MS"/>
                  <a:sym typeface="Trebuchet MS"/>
                </a:rPr>
                <a:t>Pooled Assets</a:t>
              </a:r>
              <a:endParaRPr sz="1867">
                <a:uFillTx/>
                <a:latin typeface="Arial"/>
                <a:cs typeface="Arial"/>
                <a:sym typeface="Arial"/>
              </a:endParaRPr>
            </a:p>
            <a:p>
              <a:pPr algn="ctr" defTabSz="1219170" hangingPunct="1">
                <a:lnSpc>
                  <a:spcPct val="85000"/>
                </a:lnSpc>
                <a:buClr>
                  <a:srgbClr val="000000"/>
                </a:buClr>
                <a:buSzPts val="1500"/>
              </a:pPr>
              <a:r>
                <a:rPr lang="en" sz="2000" b="1">
                  <a:uFillTx/>
                  <a:latin typeface="Trebuchet MS"/>
                  <a:ea typeface="Trebuchet MS"/>
                  <a:cs typeface="Trebuchet MS"/>
                  <a:sym typeface="Trebuchet MS"/>
                </a:rPr>
                <a:t>Means Professional Money Managers</a:t>
              </a:r>
              <a:endParaRPr sz="1867">
                <a:uFillTx/>
                <a:latin typeface="Arial"/>
                <a:cs typeface="Arial"/>
                <a:sym typeface="Arial"/>
              </a:endParaRPr>
            </a:p>
          </p:txBody>
        </p:sp>
        <p:pic>
          <p:nvPicPr>
            <p:cNvPr id="1319" name="Google Shape;1319;p122" descr="Mutual Fund - Pooled Assets"/>
            <p:cNvPicPr preferRelativeResize="0"/>
            <p:nvPr/>
          </p:nvPicPr>
          <p:blipFill rotWithShape="1">
            <a:blip r:embed="rId3"/>
            <a:srcRect/>
            <a:stretch/>
          </p:blipFill>
          <p:spPr>
            <a:xfrm>
              <a:off x="2378" y="2672"/>
              <a:ext cx="912" cy="900"/>
            </a:xfrm>
            <a:prstGeom prst="rect">
              <a:avLst/>
            </a:prstGeom>
            <a:noFill/>
            <a:ln>
              <a:noFill/>
            </a:ln>
          </p:spPr>
        </p:pic>
      </p:grpSp>
      <p:pic>
        <p:nvPicPr>
          <p:cNvPr id="1320" name="Google Shape;1320;p122" descr="Mutual Fund - Arrow"/>
          <p:cNvPicPr preferRelativeResize="0"/>
          <p:nvPr/>
        </p:nvPicPr>
        <p:blipFill rotWithShape="1">
          <a:blip r:embed="rId4"/>
          <a:srcRect/>
          <a:stretch/>
        </p:blipFill>
        <p:spPr>
          <a:xfrm>
            <a:off x="2987681" y="3175002"/>
            <a:ext cx="3009900" cy="1152525"/>
          </a:xfrm>
          <a:prstGeom prst="rect">
            <a:avLst/>
          </a:prstGeom>
          <a:noFill/>
          <a:ln>
            <a:noFill/>
          </a:ln>
        </p:spPr>
      </p:pic>
      <p:grpSp>
        <p:nvGrpSpPr>
          <p:cNvPr id="1321" name="Google Shape;1321;p122"/>
          <p:cNvGrpSpPr/>
          <p:nvPr/>
        </p:nvGrpSpPr>
        <p:grpSpPr>
          <a:xfrm>
            <a:off x="1514481" y="4102099"/>
            <a:ext cx="3086100" cy="2190751"/>
            <a:chOff x="-6" y="2584"/>
            <a:chExt cx="1944" cy="1380"/>
          </a:xfrm>
        </p:grpSpPr>
        <p:sp>
          <p:nvSpPr>
            <p:cNvPr id="1322" name="Google Shape;1322;p122"/>
            <p:cNvSpPr txBox="1">
              <a:spLocks/>
            </p:cNvSpPr>
            <p:nvPr/>
          </p:nvSpPr>
          <p:spPr>
            <a:xfrm>
              <a:off x="-6" y="3552"/>
              <a:ext cx="1944" cy="41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0000"/>
                </a:buClr>
                <a:buSzPts val="1500"/>
              </a:pPr>
              <a:r>
                <a:rPr lang="en" sz="2000" b="1">
                  <a:uFillTx/>
                  <a:latin typeface="Trebuchet MS"/>
                  <a:ea typeface="Trebuchet MS"/>
                  <a:cs typeface="Trebuchet MS"/>
                  <a:sym typeface="Trebuchet MS"/>
                </a:rPr>
                <a:t>Individual</a:t>
              </a:r>
              <a:br>
                <a:rPr lang="en" sz="2000" b="1">
                  <a:uFillTx/>
                  <a:latin typeface="Trebuchet MS"/>
                  <a:ea typeface="Trebuchet MS"/>
                  <a:cs typeface="Trebuchet MS"/>
                  <a:sym typeface="Trebuchet MS"/>
                </a:rPr>
              </a:br>
              <a:r>
                <a:rPr lang="en" sz="2000" b="1">
                  <a:uFillTx/>
                  <a:latin typeface="Trebuchet MS"/>
                  <a:ea typeface="Trebuchet MS"/>
                  <a:cs typeface="Trebuchet MS"/>
                  <a:sym typeface="Trebuchet MS"/>
                </a:rPr>
                <a:t>Investors</a:t>
              </a:r>
              <a:endParaRPr sz="1867">
                <a:uFillTx/>
                <a:latin typeface="Arial"/>
                <a:cs typeface="Arial"/>
                <a:sym typeface="Arial"/>
              </a:endParaRPr>
            </a:p>
          </p:txBody>
        </p:sp>
        <p:pic>
          <p:nvPicPr>
            <p:cNvPr id="1323" name="Google Shape;1323;p122" descr="Mutual Fund - peolpe"/>
            <p:cNvPicPr preferRelativeResize="0"/>
            <p:nvPr/>
          </p:nvPicPr>
          <p:blipFill rotWithShape="1">
            <a:blip r:embed="rId5"/>
            <a:srcRect/>
            <a:stretch/>
          </p:blipFill>
          <p:spPr>
            <a:xfrm>
              <a:off x="602" y="2584"/>
              <a:ext cx="744" cy="972"/>
            </a:xfrm>
            <a:prstGeom prst="rect">
              <a:avLst/>
            </a:prstGeom>
            <a:noFill/>
            <a:ln>
              <a:noFill/>
            </a:ln>
          </p:spPr>
        </p:pic>
      </p:grpSp>
      <p:grpSp>
        <p:nvGrpSpPr>
          <p:cNvPr id="1324" name="Google Shape;1324;p122"/>
          <p:cNvGrpSpPr/>
          <p:nvPr/>
        </p:nvGrpSpPr>
        <p:grpSpPr>
          <a:xfrm>
            <a:off x="7534278" y="4370396"/>
            <a:ext cx="3086100" cy="1922461"/>
            <a:chOff x="3786" y="2753"/>
            <a:chExt cx="1944" cy="1211"/>
          </a:xfrm>
        </p:grpSpPr>
        <p:sp>
          <p:nvSpPr>
            <p:cNvPr id="1325" name="Google Shape;1325;p122"/>
            <p:cNvSpPr txBox="1">
              <a:spLocks/>
            </p:cNvSpPr>
            <p:nvPr/>
          </p:nvSpPr>
          <p:spPr>
            <a:xfrm>
              <a:off x="3786" y="3552"/>
              <a:ext cx="1944" cy="412"/>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0000"/>
                </a:buClr>
                <a:buSzPts val="1500"/>
              </a:pPr>
              <a:r>
                <a:rPr lang="en" sz="2000" b="1">
                  <a:uFillTx/>
                  <a:latin typeface="Trebuchet MS"/>
                  <a:ea typeface="Trebuchet MS"/>
                  <a:cs typeface="Trebuchet MS"/>
                  <a:sym typeface="Trebuchet MS"/>
                </a:rPr>
                <a:t>Global</a:t>
              </a:r>
              <a:br>
                <a:rPr lang="en" sz="2000" b="1">
                  <a:uFillTx/>
                  <a:latin typeface="Trebuchet MS"/>
                  <a:ea typeface="Trebuchet MS"/>
                  <a:cs typeface="Trebuchet MS"/>
                  <a:sym typeface="Trebuchet MS"/>
                </a:rPr>
              </a:br>
              <a:r>
                <a:rPr lang="en" sz="2000" b="1">
                  <a:uFillTx/>
                  <a:latin typeface="Trebuchet MS"/>
                  <a:ea typeface="Trebuchet MS"/>
                  <a:cs typeface="Trebuchet MS"/>
                  <a:sym typeface="Trebuchet MS"/>
                </a:rPr>
                <a:t>Economy</a:t>
              </a:r>
              <a:endParaRPr sz="1867">
                <a:uFillTx/>
                <a:latin typeface="Arial"/>
                <a:cs typeface="Arial"/>
                <a:sym typeface="Arial"/>
              </a:endParaRPr>
            </a:p>
          </p:txBody>
        </p:sp>
        <p:pic>
          <p:nvPicPr>
            <p:cNvPr id="1326" name="Google Shape;1326;p122" descr="Bypass the Middleman - earth"/>
            <p:cNvPicPr preferRelativeResize="0"/>
            <p:nvPr/>
          </p:nvPicPr>
          <p:blipFill rotWithShape="1">
            <a:blip r:embed="rId6"/>
            <a:srcRect/>
            <a:stretch/>
          </p:blipFill>
          <p:spPr>
            <a:xfrm>
              <a:off x="4339" y="2753"/>
              <a:ext cx="798" cy="798"/>
            </a:xfrm>
            <a:prstGeom prst="rect">
              <a:avLst/>
            </a:prstGeom>
            <a:noFill/>
            <a:ln>
              <a:noFill/>
            </a:ln>
          </p:spPr>
        </p:pic>
      </p:grpSp>
      <p:pic>
        <p:nvPicPr>
          <p:cNvPr id="1327" name="Google Shape;1327;p122" descr="Mutual Fund - Arrow"/>
          <p:cNvPicPr preferRelativeResize="0"/>
          <p:nvPr/>
        </p:nvPicPr>
        <p:blipFill rotWithShape="1">
          <a:blip r:embed="rId4"/>
          <a:srcRect/>
          <a:stretch/>
        </p:blipFill>
        <p:spPr>
          <a:xfrm>
            <a:off x="5997581" y="3175002"/>
            <a:ext cx="3009900" cy="1152525"/>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14"/>
                                        </p:tgtEl>
                                        <p:attrNameLst>
                                          <p:attrName>style.visibility</p:attrName>
                                        </p:attrNameLst>
                                      </p:cBhvr>
                                      <p:to>
                                        <p:strVal val="visible"/>
                                      </p:to>
                                    </p:set>
                                    <p:animEffect transition="in" filter="fade">
                                      <p:cBhvr>
                                        <p:cTn id="7" dur="500"/>
                                        <p:tgtEl>
                                          <p:spTgt spid="1314"/>
                                        </p:tgtEl>
                                      </p:cBhvr>
                                    </p:animEffect>
                                  </p:childTnLst>
                                </p:cTn>
                              </p:par>
                            </p:childTnLst>
                          </p:cTn>
                        </p:par>
                      </p:childTnLst>
                    </p:cTn>
                  </p:par>
                  <p:par>
                    <p:cTn id="8" fill="hold">
                      <p:stCondLst>
                        <p:cond delay="indefinite"/>
                      </p:stCondLst>
                      <p:childTnLst>
                        <p:par>
                          <p:cTn id="9" fill="hold">
                            <p:stCondLst>
                              <p:cond delay="0"/>
                            </p:stCondLst>
                            <p:childTnLst>
                              <p:par>
                                <p:cTn id="10" presetID="23" presetClass="entr" presetSubtype="16" fill="hold" nodeType="clickEffect">
                                  <p:stCondLst>
                                    <p:cond delay="0"/>
                                  </p:stCondLst>
                                  <p:childTnLst>
                                    <p:set>
                                      <p:cBhvr>
                                        <p:cTn id="11" dur="1" fill="hold">
                                          <p:stCondLst>
                                            <p:cond delay="0"/>
                                          </p:stCondLst>
                                        </p:cTn>
                                        <p:tgtEl>
                                          <p:spTgt spid="1316"/>
                                        </p:tgtEl>
                                        <p:attrNameLst>
                                          <p:attrName>style.visibility</p:attrName>
                                        </p:attrNameLst>
                                      </p:cBhvr>
                                      <p:to>
                                        <p:strVal val="visible"/>
                                      </p:to>
                                    </p:set>
                                    <p:anim calcmode="lin" valueType="num">
                                      <p:cBhvr additive="base">
                                        <p:cTn id="12" dur="500"/>
                                        <p:tgtEl>
                                          <p:spTgt spid="1316"/>
                                        </p:tgtEl>
                                        <p:attrNameLst>
                                          <p:attrName>ppt_w</p:attrName>
                                        </p:attrNameLst>
                                      </p:cBhvr>
                                      <p:tavLst>
                                        <p:tav tm="0">
                                          <p:val>
                                            <p:strVal val="0"/>
                                          </p:val>
                                        </p:tav>
                                        <p:tav tm="100000">
                                          <p:val>
                                            <p:strVal val="#ppt_w"/>
                                          </p:val>
                                        </p:tav>
                                      </p:tavLst>
                                    </p:anim>
                                    <p:anim calcmode="lin" valueType="num">
                                      <p:cBhvr additive="base">
                                        <p:cTn id="13" dur="500"/>
                                        <p:tgtEl>
                                          <p:spTgt spid="1316"/>
                                        </p:tgtEl>
                                        <p:attrNameLst>
                                          <p:attrName>ppt_h</p:attrName>
                                        </p:attrNameLst>
                                      </p:cBhvr>
                                      <p:tavLst>
                                        <p:tav tm="0">
                                          <p:val>
                                            <p:strVal val="0"/>
                                          </p:val>
                                        </p:tav>
                                        <p:tav tm="100000">
                                          <p:val>
                                            <p:strVal val="#ppt_h"/>
                                          </p:val>
                                        </p:tav>
                                      </p:tavLst>
                                    </p:anim>
                                  </p:childTnLst>
                                </p:cTn>
                              </p:par>
                              <p:par>
                                <p:cTn id="14" presetID="10" presetClass="entr" presetSubtype="0" fill="hold" nodeType="withEffect">
                                  <p:stCondLst>
                                    <p:cond delay="0"/>
                                  </p:stCondLst>
                                  <p:childTnLst>
                                    <p:set>
                                      <p:cBhvr>
                                        <p:cTn id="15" dur="1" fill="hold">
                                          <p:stCondLst>
                                            <p:cond delay="0"/>
                                          </p:stCondLst>
                                        </p:cTn>
                                        <p:tgtEl>
                                          <p:spTgt spid="1321"/>
                                        </p:tgtEl>
                                        <p:attrNameLst>
                                          <p:attrName>style.visibility</p:attrName>
                                        </p:attrNameLst>
                                      </p:cBhvr>
                                      <p:to>
                                        <p:strVal val="visible"/>
                                      </p:to>
                                    </p:set>
                                    <p:animEffect transition="in" filter="fade">
                                      <p:cBhvr>
                                        <p:cTn id="16" dur="1000"/>
                                        <p:tgtEl>
                                          <p:spTgt spid="132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320"/>
                                        </p:tgtEl>
                                        <p:attrNameLst>
                                          <p:attrName>style.visibility</p:attrName>
                                        </p:attrNameLst>
                                      </p:cBhvr>
                                      <p:to>
                                        <p:strVal val="visible"/>
                                      </p:to>
                                    </p:set>
                                    <p:animEffect transition="in" filter="fade">
                                      <p:cBhvr>
                                        <p:cTn id="21" dur="500"/>
                                        <p:tgtEl>
                                          <p:spTgt spid="1320"/>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317"/>
                                        </p:tgtEl>
                                        <p:attrNameLst>
                                          <p:attrName>style.visibility</p:attrName>
                                        </p:attrNameLst>
                                      </p:cBhvr>
                                      <p:to>
                                        <p:strVal val="visible"/>
                                      </p:to>
                                    </p:set>
                                    <p:animEffect transition="in" filter="fade">
                                      <p:cBhvr>
                                        <p:cTn id="25" dur="1000"/>
                                        <p:tgtEl>
                                          <p:spTgt spid="1317"/>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327"/>
                                        </p:tgtEl>
                                        <p:attrNameLst>
                                          <p:attrName>style.visibility</p:attrName>
                                        </p:attrNameLst>
                                      </p:cBhvr>
                                      <p:to>
                                        <p:strVal val="visible"/>
                                      </p:to>
                                    </p:set>
                                    <p:animEffect transition="in" filter="fade">
                                      <p:cBhvr>
                                        <p:cTn id="30" dur="500"/>
                                        <p:tgtEl>
                                          <p:spTgt spid="1327"/>
                                        </p:tgtEl>
                                      </p:cBhvr>
                                    </p:animEffect>
                                  </p:childTnLst>
                                </p:cTn>
                              </p:par>
                            </p:childTnLst>
                          </p:cTn>
                        </p:par>
                        <p:par>
                          <p:cTn id="31" fill="hold">
                            <p:stCondLst>
                              <p:cond delay="500"/>
                            </p:stCondLst>
                            <p:childTnLst>
                              <p:par>
                                <p:cTn id="32" presetID="23" presetClass="entr" presetSubtype="16" fill="hold" nodeType="afterEffect">
                                  <p:stCondLst>
                                    <p:cond delay="0"/>
                                  </p:stCondLst>
                                  <p:childTnLst>
                                    <p:set>
                                      <p:cBhvr>
                                        <p:cTn id="33" dur="1" fill="hold">
                                          <p:stCondLst>
                                            <p:cond delay="0"/>
                                          </p:stCondLst>
                                        </p:cTn>
                                        <p:tgtEl>
                                          <p:spTgt spid="1324"/>
                                        </p:tgtEl>
                                        <p:attrNameLst>
                                          <p:attrName>style.visibility</p:attrName>
                                        </p:attrNameLst>
                                      </p:cBhvr>
                                      <p:to>
                                        <p:strVal val="visible"/>
                                      </p:to>
                                    </p:set>
                                    <p:anim calcmode="lin" valueType="num">
                                      <p:cBhvr additive="base">
                                        <p:cTn id="34" dur="500"/>
                                        <p:tgtEl>
                                          <p:spTgt spid="1324"/>
                                        </p:tgtEl>
                                        <p:attrNameLst>
                                          <p:attrName>ppt_w</p:attrName>
                                        </p:attrNameLst>
                                      </p:cBhvr>
                                      <p:tavLst>
                                        <p:tav tm="0">
                                          <p:val>
                                            <p:strVal val="0"/>
                                          </p:val>
                                        </p:tav>
                                        <p:tav tm="100000">
                                          <p:val>
                                            <p:strVal val="#ppt_w"/>
                                          </p:val>
                                        </p:tav>
                                      </p:tavLst>
                                    </p:anim>
                                    <p:anim calcmode="lin" valueType="num">
                                      <p:cBhvr additive="base">
                                        <p:cTn id="35" dur="500"/>
                                        <p:tgtEl>
                                          <p:spTgt spid="1324"/>
                                        </p:tgtEl>
                                        <p:attrNameLst>
                                          <p:attrName>ppt_h</p:attrName>
                                        </p:attrNameLst>
                                      </p:cBhvr>
                                      <p:tavLst>
                                        <p:tav tm="0">
                                          <p:val>
                                            <p:strVal val="0"/>
                                          </p:val>
                                        </p:tav>
                                        <p:tav tm="100000">
                                          <p:val>
                                            <p:strVal val="#ppt_h"/>
                                          </p:val>
                                        </p:tav>
                                      </p:tavLst>
                                    </p:anim>
                                  </p:childTnLst>
                                </p:cTn>
                              </p:par>
                            </p:childTnLst>
                          </p:cTn>
                        </p:par>
                        <p:par>
                          <p:cTn id="36" fill="hold">
                            <p:stCondLst>
                              <p:cond delay="1000"/>
                            </p:stCondLst>
                            <p:childTnLst>
                              <p:par>
                                <p:cTn id="37" presetID="1" presetClass="entr" presetSubtype="0" fill="hold" nodeType="afterEffect">
                                  <p:stCondLst>
                                    <p:cond delay="0"/>
                                  </p:stCondLst>
                                  <p:childTnLst>
                                    <p:set>
                                      <p:cBhvr>
                                        <p:cTn id="38" dur="1" fill="hold">
                                          <p:stCondLst>
                                            <p:cond delay="0"/>
                                          </p:stCondLst>
                                        </p:cTn>
                                        <p:tgtEl>
                                          <p:spTgt spid="13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7"/>
          <p:cNvSpPr>
            <a:spLocks noGrp="1"/>
          </p:cNvSpPr>
          <p:nvPr>
            <p:ph type="title"/>
          </p:nvPr>
        </p:nvSpPr>
        <p:spPr>
          <a:xfrm>
            <a:off x="498549" y="234904"/>
            <a:ext cx="8153400" cy="1258888"/>
          </a:xfrm>
        </p:spPr>
        <p:txBody>
          <a:bodyPr>
            <a:normAutofit/>
          </a:bodyPr>
          <a:lstStyle/>
          <a:p>
            <a:r>
              <a:rPr lang="en-US" altLang="en-US" sz="5400" b="1" i="1" dirty="0">
                <a:latin typeface="+mn-lt"/>
                <a:ea typeface="Tahoma" panose="020B0604030504040204" pitchFamily="34" charset="0"/>
                <a:cs typeface="Tahoma" panose="020B0604030504040204" pitchFamily="34" charset="0"/>
              </a:rPr>
              <a:t>Accumulating a</a:t>
            </a:r>
            <a:r>
              <a:rPr lang="en-US" altLang="en-US" sz="5400" b="1" dirty="0">
                <a:latin typeface="+mn-lt"/>
                <a:ea typeface="Tahoma" panose="020B0604030504040204" pitchFamily="34" charset="0"/>
                <a:cs typeface="Tahoma" panose="020B0604030504040204" pitchFamily="34" charset="0"/>
              </a:rPr>
              <a:t> FIN#</a:t>
            </a:r>
            <a:br>
              <a:rPr lang="en-US" altLang="en-US" sz="5400" b="1" dirty="0">
                <a:latin typeface="+mn-lt"/>
                <a:ea typeface="Tahoma" panose="020B0604030504040204" pitchFamily="34" charset="0"/>
                <a:cs typeface="Tahoma" panose="020B0604030504040204" pitchFamily="34" charset="0"/>
              </a:rPr>
            </a:br>
            <a:r>
              <a:rPr lang="en-US" altLang="en-US" sz="1300" b="1" dirty="0">
                <a:solidFill>
                  <a:srgbClr val="FF0000"/>
                </a:solidFill>
                <a:latin typeface="+mn-lt"/>
                <a:ea typeface="Tahoma" panose="020B0604030504040204" pitchFamily="34" charset="0"/>
                <a:cs typeface="Tahoma" panose="020B0604030504040204" pitchFamily="34" charset="0"/>
              </a:rPr>
              <a:t>Why Banks &amp; Insurance companies are rich and we are not!</a:t>
            </a:r>
          </a:p>
        </p:txBody>
      </p:sp>
      <p:sp>
        <p:nvSpPr>
          <p:cNvPr id="20" name="Freeform 19"/>
          <p:cNvSpPr/>
          <p:nvPr/>
        </p:nvSpPr>
        <p:spPr>
          <a:xfrm>
            <a:off x="1073021" y="1442044"/>
            <a:ext cx="10428417" cy="1842850"/>
          </a:xfrm>
          <a:custGeom>
            <a:avLst/>
            <a:gdLst>
              <a:gd name="connsiteX0" fmla="*/ 0 w 7342495"/>
              <a:gd name="connsiteY0" fmla="*/ 2321211 h 2324189"/>
              <a:gd name="connsiteX1" fmla="*/ 1501253 w 7342495"/>
              <a:gd name="connsiteY1" fmla="*/ 2198381 h 2324189"/>
              <a:gd name="connsiteX2" fmla="*/ 3084394 w 7342495"/>
              <a:gd name="connsiteY2" fmla="*/ 1502345 h 2324189"/>
              <a:gd name="connsiteX3" fmla="*/ 4012442 w 7342495"/>
              <a:gd name="connsiteY3" fmla="*/ 806309 h 2324189"/>
              <a:gd name="connsiteX4" fmla="*/ 4462818 w 7342495"/>
              <a:gd name="connsiteY4" fmla="*/ 465115 h 2324189"/>
              <a:gd name="connsiteX5" fmla="*/ 4804012 w 7342495"/>
              <a:gd name="connsiteY5" fmla="*/ 287694 h 2324189"/>
              <a:gd name="connsiteX6" fmla="*/ 5336274 w 7342495"/>
              <a:gd name="connsiteY6" fmla="*/ 123921 h 2324189"/>
              <a:gd name="connsiteX7" fmla="*/ 6550925 w 7342495"/>
              <a:gd name="connsiteY7" fmla="*/ 14739 h 2324189"/>
              <a:gd name="connsiteX8" fmla="*/ 7342495 w 7342495"/>
              <a:gd name="connsiteY8" fmla="*/ 1091 h 23241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342495" h="2324189">
                <a:moveTo>
                  <a:pt x="0" y="2321211"/>
                </a:moveTo>
                <a:cubicBezTo>
                  <a:pt x="493594" y="2328035"/>
                  <a:pt x="987188" y="2334859"/>
                  <a:pt x="1501253" y="2198381"/>
                </a:cubicBezTo>
                <a:cubicBezTo>
                  <a:pt x="2015318" y="2061903"/>
                  <a:pt x="2665863" y="1734357"/>
                  <a:pt x="3084394" y="1502345"/>
                </a:cubicBezTo>
                <a:cubicBezTo>
                  <a:pt x="3502925" y="1270333"/>
                  <a:pt x="4012442" y="806309"/>
                  <a:pt x="4012442" y="806309"/>
                </a:cubicBezTo>
                <a:cubicBezTo>
                  <a:pt x="4242179" y="633437"/>
                  <a:pt x="4330890" y="551551"/>
                  <a:pt x="4462818" y="465115"/>
                </a:cubicBezTo>
                <a:cubicBezTo>
                  <a:pt x="4594746" y="378679"/>
                  <a:pt x="4658436" y="344560"/>
                  <a:pt x="4804012" y="287694"/>
                </a:cubicBezTo>
                <a:cubicBezTo>
                  <a:pt x="4949588" y="230828"/>
                  <a:pt x="5045122" y="169413"/>
                  <a:pt x="5336274" y="123921"/>
                </a:cubicBezTo>
                <a:cubicBezTo>
                  <a:pt x="5627426" y="78429"/>
                  <a:pt x="6216555" y="35211"/>
                  <a:pt x="6550925" y="14739"/>
                </a:cubicBezTo>
                <a:cubicBezTo>
                  <a:pt x="6885295" y="-5733"/>
                  <a:pt x="7342495" y="1091"/>
                  <a:pt x="7342495" y="1091"/>
                </a:cubicBezTo>
              </a:path>
            </a:pathLst>
          </a:custGeom>
          <a:noFill/>
          <a:ln w="155575">
            <a:solidFill>
              <a:srgbClr val="FBB614"/>
            </a:solidFill>
            <a:tailEnd type="stealth"/>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TextBox 32"/>
          <p:cNvSpPr txBox="1">
            <a:spLocks noChangeArrowheads="1"/>
          </p:cNvSpPr>
          <p:nvPr/>
        </p:nvSpPr>
        <p:spPr bwMode="auto">
          <a:xfrm>
            <a:off x="700088" y="3429000"/>
            <a:ext cx="125386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800" b="0" i="0" u="none" strike="noStrike" kern="1200" cap="none" spc="0" normalizeH="0" baseline="0" noProof="0" dirty="0">
                <a:ln>
                  <a:noFill/>
                </a:ln>
                <a:solidFill>
                  <a:prstClr val="black"/>
                </a:solidFill>
                <a:effectLst/>
                <a:uLnTx/>
                <a:uFillTx/>
                <a:latin typeface="Trebuchet MS" charset="0"/>
                <a:ea typeface="MS PGothic" charset="-128"/>
                <a:cs typeface="Arial Unicode MS" charset="0"/>
              </a:rPr>
              <a:t>Age 30</a:t>
            </a:r>
          </a:p>
        </p:txBody>
      </p:sp>
      <p:sp>
        <p:nvSpPr>
          <p:cNvPr id="35" name="TextBox 34"/>
          <p:cNvSpPr txBox="1">
            <a:spLocks noChangeArrowheads="1"/>
          </p:cNvSpPr>
          <p:nvPr/>
        </p:nvSpPr>
        <p:spPr bwMode="auto">
          <a:xfrm>
            <a:off x="8057658" y="1895859"/>
            <a:ext cx="1262062" cy="46196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400" b="0" i="0" u="none" strike="noStrike" kern="1200" cap="none" spc="0" normalizeH="0" baseline="0" noProof="0" dirty="0">
                <a:ln>
                  <a:noFill/>
                </a:ln>
                <a:solidFill>
                  <a:prstClr val="black"/>
                </a:solidFill>
                <a:effectLst/>
                <a:uLnTx/>
                <a:uFillTx/>
                <a:latin typeface="Trebuchet MS" charset="0"/>
                <a:ea typeface="MS PGothic" charset="-128"/>
                <a:cs typeface="Arial Unicode MS" charset="0"/>
              </a:rPr>
              <a:t>AGE 65</a:t>
            </a:r>
          </a:p>
        </p:txBody>
      </p:sp>
      <p:sp>
        <p:nvSpPr>
          <p:cNvPr id="18441" name="TextBox 23"/>
          <p:cNvSpPr txBox="1">
            <a:spLocks noChangeArrowheads="1"/>
          </p:cNvSpPr>
          <p:nvPr/>
        </p:nvSpPr>
        <p:spPr bwMode="auto">
          <a:xfrm rot="20617712">
            <a:off x="4026672" y="2158510"/>
            <a:ext cx="2263248" cy="461665"/>
          </a:xfrm>
          <a:prstGeom prst="rect">
            <a:avLst/>
          </a:prstGeom>
          <a:noFill/>
          <a:ln>
            <a:noFill/>
          </a:ln>
        </p:spPr>
        <p:txBody>
          <a:bodyPr wrap="squar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srgbClr val="CC0000"/>
                </a:solidFill>
                <a:effectLst/>
                <a:uLnTx/>
                <a:uFillTx/>
                <a:latin typeface="Trebuchet MS" charset="0"/>
                <a:ea typeface="MS PGothic" charset="-128"/>
                <a:cs typeface="Arial Unicode MS" charset="0"/>
              </a:rPr>
              <a:t>Accumulation</a:t>
            </a:r>
          </a:p>
        </p:txBody>
      </p:sp>
      <p:sp>
        <p:nvSpPr>
          <p:cNvPr id="41" name="Freeform 40"/>
          <p:cNvSpPr/>
          <p:nvPr/>
        </p:nvSpPr>
        <p:spPr bwMode="auto">
          <a:xfrm>
            <a:off x="9329396" y="1727421"/>
            <a:ext cx="2004290" cy="737162"/>
          </a:xfrm>
          <a:custGeom>
            <a:avLst/>
            <a:gdLst>
              <a:gd name="connsiteX0" fmla="*/ 0 w 2310490"/>
              <a:gd name="connsiteY0" fmla="*/ 67550 h 972718"/>
              <a:gd name="connsiteX1" fmla="*/ 0 w 2310490"/>
              <a:gd name="connsiteY1" fmla="*/ 972718 h 972718"/>
              <a:gd name="connsiteX2" fmla="*/ 2310490 w 2310490"/>
              <a:gd name="connsiteY2" fmla="*/ 959208 h 972718"/>
              <a:gd name="connsiteX3" fmla="*/ 2283467 w 2310490"/>
              <a:gd name="connsiteY3" fmla="*/ 0 h 972718"/>
            </a:gdLst>
            <a:ahLst/>
            <a:cxnLst>
              <a:cxn ang="0">
                <a:pos x="connsiteX0" y="connsiteY0"/>
              </a:cxn>
              <a:cxn ang="0">
                <a:pos x="connsiteX1" y="connsiteY1"/>
              </a:cxn>
              <a:cxn ang="0">
                <a:pos x="connsiteX2" y="connsiteY2"/>
              </a:cxn>
              <a:cxn ang="0">
                <a:pos x="connsiteX3" y="connsiteY3"/>
              </a:cxn>
            </a:cxnLst>
            <a:rect l="l" t="t" r="r" b="b"/>
            <a:pathLst>
              <a:path w="2310490" h="972718">
                <a:moveTo>
                  <a:pt x="0" y="67550"/>
                </a:moveTo>
                <a:lnTo>
                  <a:pt x="0" y="972718"/>
                </a:lnTo>
                <a:lnTo>
                  <a:pt x="2310490" y="959208"/>
                </a:lnTo>
                <a:lnTo>
                  <a:pt x="2283467" y="0"/>
                </a:lnTo>
              </a:path>
            </a:pathLst>
          </a:custGeom>
          <a:noFill/>
          <a:ln w="104775">
            <a:solidFill>
              <a:schemeClr val="accent1"/>
            </a:solidFill>
          </a:ln>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2" name="Rectangle 41"/>
          <p:cNvSpPr/>
          <p:nvPr/>
        </p:nvSpPr>
        <p:spPr bwMode="auto">
          <a:xfrm>
            <a:off x="9319720" y="2577008"/>
            <a:ext cx="1893467" cy="707886"/>
          </a:xfrm>
          <a:prstGeom prst="rect">
            <a:avLst/>
          </a:prstGeom>
          <a:noFill/>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2700">
                  <a:solidFill>
                    <a:srgbClr val="44546A">
                      <a:satMod val="155000"/>
                    </a:srgbClr>
                  </a:solidFill>
                  <a:prstDash val="solid"/>
                </a:ln>
                <a:solidFill>
                  <a:prstClr val="black"/>
                </a:solidFill>
                <a:effectLst>
                  <a:outerShdw blurRad="41275" dist="20320" dir="1800000" algn="tl" rotWithShape="0">
                    <a:srgbClr val="000000">
                      <a:alpha val="40000"/>
                    </a:srgbClr>
                  </a:outerShdw>
                </a:effectLst>
                <a:uLnTx/>
                <a:uFillTx/>
                <a:latin typeface="Calibri" panose="020F0502020204030204"/>
                <a:ea typeface="MS PGothic" charset="0"/>
                <a:cs typeface="MS PGothic" charset="0"/>
              </a:rPr>
              <a:t>Financial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12700">
                  <a:solidFill>
                    <a:srgbClr val="44546A">
                      <a:satMod val="155000"/>
                    </a:srgbClr>
                  </a:solidFill>
                  <a:prstDash val="solid"/>
                </a:ln>
                <a:solidFill>
                  <a:prstClr val="black"/>
                </a:solidFill>
                <a:effectLst>
                  <a:outerShdw blurRad="41275" dist="20320" dir="1800000" algn="tl" rotWithShape="0">
                    <a:srgbClr val="000000">
                      <a:alpha val="40000"/>
                    </a:srgbClr>
                  </a:outerShdw>
                </a:effectLst>
                <a:uLnTx/>
                <a:uFillTx/>
                <a:latin typeface="Calibri" panose="020F0502020204030204"/>
                <a:ea typeface="MS PGothic" charset="0"/>
                <a:cs typeface="MS PGothic" charset="0"/>
              </a:rPr>
              <a:t>Independence #</a:t>
            </a:r>
          </a:p>
        </p:txBody>
      </p:sp>
      <p:sp>
        <p:nvSpPr>
          <p:cNvPr id="44" name="TextBox 43"/>
          <p:cNvSpPr txBox="1">
            <a:spLocks noChangeArrowheads="1"/>
          </p:cNvSpPr>
          <p:nvPr/>
        </p:nvSpPr>
        <p:spPr bwMode="auto">
          <a:xfrm>
            <a:off x="9428165" y="1896157"/>
            <a:ext cx="186140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srgbClr val="CC0000"/>
                </a:solidFill>
                <a:effectLst/>
                <a:uLnTx/>
                <a:uFillTx/>
                <a:latin typeface="Trebuchet MS" charset="0"/>
                <a:ea typeface="MS PGothic" charset="-128"/>
                <a:cs typeface="Arial Unicode MS" charset="0"/>
              </a:rPr>
              <a:t>$1,239,137</a:t>
            </a:r>
          </a:p>
        </p:txBody>
      </p:sp>
      <p:grpSp>
        <p:nvGrpSpPr>
          <p:cNvPr id="21" name="Group 4">
            <a:extLst>
              <a:ext uri="{FF2B5EF4-FFF2-40B4-BE49-F238E27FC236}">
                <a16:creationId xmlns:a16="http://schemas.microsoft.com/office/drawing/2014/main" id="{13B4CFEE-18E7-B84C-9D35-58DF0528C5C4}"/>
              </a:ext>
            </a:extLst>
          </p:cNvPr>
          <p:cNvGrpSpPr>
            <a:grpSpLocks/>
          </p:cNvGrpSpPr>
          <p:nvPr/>
        </p:nvGrpSpPr>
        <p:grpSpPr bwMode="auto">
          <a:xfrm>
            <a:off x="599981" y="5046973"/>
            <a:ext cx="1428750" cy="566738"/>
            <a:chOff x="652329" y="5066949"/>
            <a:chExt cx="1428462" cy="566709"/>
          </a:xfrm>
        </p:grpSpPr>
        <p:sp>
          <p:nvSpPr>
            <p:cNvPr id="22" name="Freeform 21">
              <a:extLst>
                <a:ext uri="{FF2B5EF4-FFF2-40B4-BE49-F238E27FC236}">
                  <a16:creationId xmlns:a16="http://schemas.microsoft.com/office/drawing/2014/main" id="{A1B40D25-53C7-6147-8F0B-4CEF445A9525}"/>
                </a:ext>
              </a:extLst>
            </p:cNvPr>
            <p:cNvSpPr/>
            <p:nvPr/>
          </p:nvSpPr>
          <p:spPr>
            <a:xfrm>
              <a:off x="652329" y="5066949"/>
              <a:ext cx="1428462" cy="566709"/>
            </a:xfrm>
            <a:custGeom>
              <a:avLst/>
              <a:gdLst>
                <a:gd name="connsiteX0" fmla="*/ 0 w 2310490"/>
                <a:gd name="connsiteY0" fmla="*/ 67550 h 972718"/>
                <a:gd name="connsiteX1" fmla="*/ 0 w 2310490"/>
                <a:gd name="connsiteY1" fmla="*/ 972718 h 972718"/>
                <a:gd name="connsiteX2" fmla="*/ 2310490 w 2310490"/>
                <a:gd name="connsiteY2" fmla="*/ 959208 h 972718"/>
                <a:gd name="connsiteX3" fmla="*/ 2283467 w 2310490"/>
                <a:gd name="connsiteY3" fmla="*/ 0 h 972718"/>
              </a:gdLst>
              <a:ahLst/>
              <a:cxnLst>
                <a:cxn ang="0">
                  <a:pos x="connsiteX0" y="connsiteY0"/>
                </a:cxn>
                <a:cxn ang="0">
                  <a:pos x="connsiteX1" y="connsiteY1"/>
                </a:cxn>
                <a:cxn ang="0">
                  <a:pos x="connsiteX2" y="connsiteY2"/>
                </a:cxn>
                <a:cxn ang="0">
                  <a:pos x="connsiteX3" y="connsiteY3"/>
                </a:cxn>
              </a:cxnLst>
              <a:rect l="l" t="t" r="r" b="b"/>
              <a:pathLst>
                <a:path w="2310490" h="972718">
                  <a:moveTo>
                    <a:pt x="0" y="67550"/>
                  </a:moveTo>
                  <a:lnTo>
                    <a:pt x="0" y="972718"/>
                  </a:lnTo>
                  <a:lnTo>
                    <a:pt x="2310490" y="959208"/>
                  </a:lnTo>
                  <a:lnTo>
                    <a:pt x="2283467" y="0"/>
                  </a:lnTo>
                </a:path>
              </a:pathLst>
            </a:custGeom>
            <a:ln w="98425"/>
          </p:spPr>
          <p:style>
            <a:lnRef idx="2">
              <a:schemeClr val="accent1"/>
            </a:lnRef>
            <a:fillRef idx="0">
              <a:schemeClr val="accent1"/>
            </a:fillRef>
            <a:effectRef idx="1">
              <a:schemeClr val="accent1"/>
            </a:effectRef>
            <a:fontRef idx="minor">
              <a:schemeClr val="tx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2">
              <a:extLst>
                <a:ext uri="{FF2B5EF4-FFF2-40B4-BE49-F238E27FC236}">
                  <a16:creationId xmlns:a16="http://schemas.microsoft.com/office/drawing/2014/main" id="{360AB17D-9FCE-F74A-86FB-7124CD863B1E}"/>
                </a:ext>
              </a:extLst>
            </p:cNvPr>
            <p:cNvSpPr txBox="1">
              <a:spLocks noChangeArrowheads="1"/>
            </p:cNvSpPr>
            <p:nvPr/>
          </p:nvSpPr>
          <p:spPr bwMode="auto">
            <a:xfrm>
              <a:off x="714193" y="5111884"/>
              <a:ext cx="1183099" cy="4000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000" b="1" i="0" u="none" strike="noStrike" kern="1200" cap="none" spc="0" normalizeH="0" baseline="0" noProof="0" dirty="0">
                  <a:ln>
                    <a:noFill/>
                  </a:ln>
                  <a:solidFill>
                    <a:prstClr val="black"/>
                  </a:solidFill>
                  <a:effectLst/>
                  <a:uLnTx/>
                  <a:uFillTx/>
                  <a:latin typeface="Trebuchet MS" charset="0"/>
                  <a:ea typeface="MS PGothic" charset="-128"/>
                  <a:cs typeface="Arial Unicode MS" charset="0"/>
                </a:rPr>
                <a:t>$10,000</a:t>
              </a:r>
            </a:p>
          </p:txBody>
        </p:sp>
      </p:grpSp>
      <p:sp>
        <p:nvSpPr>
          <p:cNvPr id="24" name="Rectangle 26">
            <a:extLst>
              <a:ext uri="{FF2B5EF4-FFF2-40B4-BE49-F238E27FC236}">
                <a16:creationId xmlns:a16="http://schemas.microsoft.com/office/drawing/2014/main" id="{034FFFA4-9468-B84E-8787-9A306977C044}"/>
              </a:ext>
            </a:extLst>
          </p:cNvPr>
          <p:cNvSpPr>
            <a:spLocks noChangeArrowheads="1"/>
          </p:cNvSpPr>
          <p:nvPr/>
        </p:nvSpPr>
        <p:spPr bwMode="auto">
          <a:xfrm>
            <a:off x="5943601" y="4324351"/>
            <a:ext cx="695703"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800" b="0" i="0" u="sng" strike="noStrike" kern="1200" cap="none" spc="0" normalizeH="0" baseline="0" noProof="0" dirty="0">
                <a:ln>
                  <a:noFill/>
                </a:ln>
                <a:solidFill>
                  <a:srgbClr val="FF0000"/>
                </a:solidFill>
                <a:effectLst/>
                <a:uLnTx/>
                <a:uFillTx/>
                <a:latin typeface="Trebuchet MS" charset="0"/>
                <a:ea typeface="MS PGothic" charset="-128"/>
                <a:cs typeface="Arial Unicode MS" charset="0"/>
              </a:rPr>
              <a:t>3 %</a:t>
            </a:r>
            <a:endParaRPr kumimoji="0" lang="en-US" altLang="en-US" sz="2800" b="0" i="0" u="none" strike="noStrike" kern="1200" cap="none" spc="0" normalizeH="0" baseline="0" noProof="0" dirty="0">
              <a:ln>
                <a:noFill/>
              </a:ln>
              <a:solidFill>
                <a:srgbClr val="FF0000"/>
              </a:solidFill>
              <a:effectLst/>
              <a:uLnTx/>
              <a:uFillTx/>
              <a:latin typeface="Trebuchet MS" charset="0"/>
              <a:ea typeface="MS PGothic" charset="-128"/>
              <a:cs typeface="Arial Unicode MS" charset="0"/>
            </a:endParaRPr>
          </a:p>
        </p:txBody>
      </p:sp>
      <p:sp>
        <p:nvSpPr>
          <p:cNvPr id="25" name="Rectangle 27">
            <a:extLst>
              <a:ext uri="{FF2B5EF4-FFF2-40B4-BE49-F238E27FC236}">
                <a16:creationId xmlns:a16="http://schemas.microsoft.com/office/drawing/2014/main" id="{8D79BB60-9B72-F34A-86AA-99F1E6E6B8A9}"/>
              </a:ext>
            </a:extLst>
          </p:cNvPr>
          <p:cNvSpPr>
            <a:spLocks noChangeArrowheads="1"/>
          </p:cNvSpPr>
          <p:nvPr/>
        </p:nvSpPr>
        <p:spPr bwMode="auto">
          <a:xfrm>
            <a:off x="7696201" y="4329114"/>
            <a:ext cx="695703"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800" b="0" i="0" u="sng" strike="noStrike" kern="1200" cap="none" spc="0" normalizeH="0" baseline="0" noProof="0" dirty="0">
                <a:ln>
                  <a:noFill/>
                </a:ln>
                <a:solidFill>
                  <a:srgbClr val="FF0000"/>
                </a:solidFill>
                <a:effectLst/>
                <a:uLnTx/>
                <a:uFillTx/>
                <a:latin typeface="Trebuchet MS" charset="0"/>
                <a:ea typeface="MS PGothic" charset="-128"/>
                <a:cs typeface="Arial Unicode MS" charset="0"/>
              </a:rPr>
              <a:t>6 %</a:t>
            </a:r>
            <a:endParaRPr kumimoji="0" lang="en-US" altLang="en-US" sz="2800" b="0" i="0" u="none" strike="noStrike" kern="1200" cap="none" spc="0" normalizeH="0" baseline="0" noProof="0" dirty="0">
              <a:ln>
                <a:noFill/>
              </a:ln>
              <a:solidFill>
                <a:srgbClr val="FF0000"/>
              </a:solidFill>
              <a:effectLst/>
              <a:uLnTx/>
              <a:uFillTx/>
              <a:latin typeface="Trebuchet MS" charset="0"/>
              <a:ea typeface="MS PGothic" charset="-128"/>
              <a:cs typeface="Arial Unicode MS" charset="0"/>
            </a:endParaRPr>
          </a:p>
        </p:txBody>
      </p:sp>
      <p:sp>
        <p:nvSpPr>
          <p:cNvPr id="26" name="Rectangle 28">
            <a:extLst>
              <a:ext uri="{FF2B5EF4-FFF2-40B4-BE49-F238E27FC236}">
                <a16:creationId xmlns:a16="http://schemas.microsoft.com/office/drawing/2014/main" id="{71DF32FE-EFD7-DE4E-BD28-1B6327FD9E1D}"/>
              </a:ext>
            </a:extLst>
          </p:cNvPr>
          <p:cNvSpPr>
            <a:spLocks noChangeArrowheads="1"/>
          </p:cNvSpPr>
          <p:nvPr/>
        </p:nvSpPr>
        <p:spPr bwMode="auto">
          <a:xfrm>
            <a:off x="9486912" y="4329114"/>
            <a:ext cx="695703" cy="523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2075" tIns="46038" rIns="92075" bIns="46038">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800" b="0" i="0" u="sng" strike="noStrike" kern="1200" cap="none" spc="0" normalizeH="0" baseline="0" noProof="0" dirty="0">
                <a:ln>
                  <a:noFill/>
                </a:ln>
                <a:solidFill>
                  <a:srgbClr val="FF0000"/>
                </a:solidFill>
                <a:effectLst/>
                <a:uLnTx/>
                <a:uFillTx/>
                <a:latin typeface="Trebuchet MS" charset="0"/>
                <a:ea typeface="MS PGothic" charset="-128"/>
                <a:cs typeface="Arial Unicode MS" charset="0"/>
              </a:rPr>
              <a:t>9 %</a:t>
            </a:r>
            <a:endParaRPr kumimoji="0" lang="en-US" altLang="en-US" sz="2800" b="0" i="0" u="none" strike="noStrike" kern="1200" cap="none" spc="0" normalizeH="0" baseline="0" noProof="0" dirty="0">
              <a:ln>
                <a:noFill/>
              </a:ln>
              <a:solidFill>
                <a:srgbClr val="FF0000"/>
              </a:solidFill>
              <a:effectLst/>
              <a:uLnTx/>
              <a:uFillTx/>
              <a:latin typeface="Trebuchet MS" charset="0"/>
              <a:ea typeface="MS PGothic" charset="-128"/>
              <a:cs typeface="Arial Unicode MS" charset="0"/>
            </a:endParaRPr>
          </a:p>
        </p:txBody>
      </p:sp>
      <p:grpSp>
        <p:nvGrpSpPr>
          <p:cNvPr id="27" name="Group 5">
            <a:extLst>
              <a:ext uri="{FF2B5EF4-FFF2-40B4-BE49-F238E27FC236}">
                <a16:creationId xmlns:a16="http://schemas.microsoft.com/office/drawing/2014/main" id="{A1933C63-4D03-6447-ABB5-1A4794701111}"/>
              </a:ext>
            </a:extLst>
          </p:cNvPr>
          <p:cNvGrpSpPr>
            <a:grpSpLocks/>
          </p:cNvGrpSpPr>
          <p:nvPr/>
        </p:nvGrpSpPr>
        <p:grpSpPr bwMode="auto">
          <a:xfrm>
            <a:off x="2352296" y="4122839"/>
            <a:ext cx="3292854" cy="1071214"/>
            <a:chOff x="2256442" y="4075054"/>
            <a:chExt cx="1864607" cy="1220854"/>
          </a:xfrm>
        </p:grpSpPr>
        <p:sp>
          <p:nvSpPr>
            <p:cNvPr id="28" name="Line 29">
              <a:extLst>
                <a:ext uri="{FF2B5EF4-FFF2-40B4-BE49-F238E27FC236}">
                  <a16:creationId xmlns:a16="http://schemas.microsoft.com/office/drawing/2014/main" id="{9026373F-1789-504D-A8F8-56FD88E0FF0A}"/>
                </a:ext>
              </a:extLst>
            </p:cNvPr>
            <p:cNvSpPr>
              <a:spLocks noChangeShapeType="1"/>
            </p:cNvSpPr>
            <p:nvPr/>
          </p:nvSpPr>
          <p:spPr bwMode="auto">
            <a:xfrm flipV="1">
              <a:off x="2256442" y="5012200"/>
              <a:ext cx="1864607" cy="283708"/>
            </a:xfrm>
            <a:prstGeom prst="line">
              <a:avLst/>
            </a:prstGeom>
            <a:noFill/>
            <a:ln w="444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Text Box 30">
              <a:extLst>
                <a:ext uri="{FF2B5EF4-FFF2-40B4-BE49-F238E27FC236}">
                  <a16:creationId xmlns:a16="http://schemas.microsoft.com/office/drawing/2014/main" id="{BA62708C-F96E-E643-A494-BCBD27CE29B2}"/>
                </a:ext>
              </a:extLst>
            </p:cNvPr>
            <p:cNvSpPr txBox="1">
              <a:spLocks noChangeArrowheads="1"/>
            </p:cNvSpPr>
            <p:nvPr/>
          </p:nvSpPr>
          <p:spPr bwMode="auto">
            <a:xfrm>
              <a:off x="2567769" y="4075054"/>
              <a:ext cx="1219200" cy="1157543"/>
            </a:xfrm>
            <a:prstGeom prst="rect">
              <a:avLst/>
            </a:prstGeom>
            <a:solidFill>
              <a:srgbClr val="000000"/>
            </a:solidFill>
            <a:ln>
              <a:noFill/>
            </a:ln>
          </p:spPr>
          <p:txBody>
            <a:bodyPr>
              <a:spAutoFit/>
            </a:bodyPr>
            <a:lstStyle>
              <a:lvl1pPr>
                <a:defRPr sz="2400" b="1">
                  <a:solidFill>
                    <a:schemeClr val="tx1"/>
                  </a:solidFill>
                  <a:latin typeface="Times New Roman" charset="0"/>
                  <a:ea typeface="ＭＳ Ｐゴシック" charset="0"/>
                </a:defRPr>
              </a:lvl1pPr>
              <a:lvl2pPr marL="742950" indent="-285750">
                <a:defRPr sz="2400" b="1">
                  <a:solidFill>
                    <a:schemeClr val="tx1"/>
                  </a:solidFill>
                  <a:latin typeface="Times New Roman" charset="0"/>
                  <a:ea typeface="ＭＳ Ｐゴシック" charset="0"/>
                </a:defRPr>
              </a:lvl2pPr>
              <a:lvl3pPr marL="1143000" indent="-228600">
                <a:defRPr sz="2400" b="1">
                  <a:solidFill>
                    <a:schemeClr val="tx1"/>
                  </a:solidFill>
                  <a:latin typeface="Times New Roman" charset="0"/>
                  <a:ea typeface="ＭＳ Ｐゴシック" charset="0"/>
                </a:defRPr>
              </a:lvl3pPr>
              <a:lvl4pPr marL="1600200" indent="-228600">
                <a:defRPr sz="2400" b="1">
                  <a:solidFill>
                    <a:schemeClr val="tx1"/>
                  </a:solidFill>
                  <a:latin typeface="Times New Roman" charset="0"/>
                  <a:ea typeface="ＭＳ Ｐゴシック" charset="0"/>
                </a:defRPr>
              </a:lvl4pPr>
              <a:lvl5pPr marL="2057400" indent="-228600">
                <a:defRPr sz="2400" b="1">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b="1">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b="1">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b="1">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b="1">
                  <a:solidFill>
                    <a:schemeClr val="tx1"/>
                  </a:solidFill>
                  <a:latin typeface="Times New Roman"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charset="0"/>
                  <a:ea typeface="ＭＳ Ｐゴシック" charset="0"/>
                  <a:cs typeface="MS PGothic" charset="0"/>
                </a:rPr>
                <a:t>Add  no more Money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w="18415" cmpd="sng">
                    <a:solidFill>
                      <a:srgbClr val="FFFFFF"/>
                    </a:solidFill>
                    <a:prstDash val="solid"/>
                  </a:ln>
                  <a:solidFill>
                    <a:srgbClr val="FFFFFF"/>
                  </a:solidFill>
                  <a:effectLst>
                    <a:outerShdw blurRad="63500" dir="3600000" algn="tl" rotWithShape="0">
                      <a:srgbClr val="000000">
                        <a:alpha val="70000"/>
                      </a:srgbClr>
                    </a:outerShdw>
                  </a:effectLst>
                  <a:uLnTx/>
                  <a:uFillTx/>
                  <a:latin typeface="Times New Roman" charset="0"/>
                  <a:ea typeface="ＭＳ Ｐゴシック" charset="0"/>
                  <a:cs typeface="MS PGothic" charset="0"/>
                </a:rPr>
                <a:t>For 35 Years</a:t>
              </a:r>
            </a:p>
          </p:txBody>
        </p:sp>
      </p:grpSp>
      <p:sp>
        <p:nvSpPr>
          <p:cNvPr id="30" name="Text Box 31">
            <a:extLst>
              <a:ext uri="{FF2B5EF4-FFF2-40B4-BE49-F238E27FC236}">
                <a16:creationId xmlns:a16="http://schemas.microsoft.com/office/drawing/2014/main" id="{21726435-F88E-1F4D-A401-7B892F708DA1}"/>
              </a:ext>
            </a:extLst>
          </p:cNvPr>
          <p:cNvSpPr txBox="1">
            <a:spLocks noChangeArrowheads="1"/>
          </p:cNvSpPr>
          <p:nvPr/>
        </p:nvSpPr>
        <p:spPr bwMode="auto">
          <a:xfrm>
            <a:off x="5791201" y="4860926"/>
            <a:ext cx="11849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charset="0"/>
                <a:ea typeface="ＭＳ Ｐゴシック" charset="-128"/>
                <a:cs typeface="Arial Unicode MS" charset="0"/>
              </a:rPr>
              <a:t>$28,138</a:t>
            </a:r>
          </a:p>
        </p:txBody>
      </p:sp>
      <p:sp>
        <p:nvSpPr>
          <p:cNvPr id="36" name="Text Box 32">
            <a:extLst>
              <a:ext uri="{FF2B5EF4-FFF2-40B4-BE49-F238E27FC236}">
                <a16:creationId xmlns:a16="http://schemas.microsoft.com/office/drawing/2014/main" id="{7524462A-01B1-734C-AC6C-6A9A6F6F4F29}"/>
              </a:ext>
            </a:extLst>
          </p:cNvPr>
          <p:cNvSpPr txBox="1">
            <a:spLocks noChangeArrowheads="1"/>
          </p:cNvSpPr>
          <p:nvPr/>
        </p:nvSpPr>
        <p:spPr bwMode="auto">
          <a:xfrm>
            <a:off x="7392988" y="4865688"/>
            <a:ext cx="118494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charset="0"/>
                <a:ea typeface="ＭＳ Ｐゴシック" charset="-128"/>
                <a:cs typeface="Arial Unicode MS" charset="0"/>
              </a:rPr>
              <a:t>$76,860</a:t>
            </a:r>
          </a:p>
        </p:txBody>
      </p:sp>
      <p:sp>
        <p:nvSpPr>
          <p:cNvPr id="37" name="Text Box 33">
            <a:extLst>
              <a:ext uri="{FF2B5EF4-FFF2-40B4-BE49-F238E27FC236}">
                <a16:creationId xmlns:a16="http://schemas.microsoft.com/office/drawing/2014/main" id="{E271A4BA-C174-9B43-87E0-EB07C0722E77}"/>
              </a:ext>
            </a:extLst>
          </p:cNvPr>
          <p:cNvSpPr txBox="1">
            <a:spLocks noChangeArrowheads="1"/>
          </p:cNvSpPr>
          <p:nvPr/>
        </p:nvSpPr>
        <p:spPr bwMode="auto">
          <a:xfrm>
            <a:off x="9336099" y="4865688"/>
            <a:ext cx="133882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charset="0"/>
                <a:ea typeface="ＭＳ Ｐゴシック" charset="-128"/>
                <a:cs typeface="Arial Unicode MS" charset="0"/>
              </a:rPr>
              <a:t>$204,140</a:t>
            </a:r>
          </a:p>
        </p:txBody>
      </p:sp>
      <p:sp>
        <p:nvSpPr>
          <p:cNvPr id="38" name="Line 34">
            <a:extLst>
              <a:ext uri="{FF2B5EF4-FFF2-40B4-BE49-F238E27FC236}">
                <a16:creationId xmlns:a16="http://schemas.microsoft.com/office/drawing/2014/main" id="{44A0B1B5-F74B-9E40-AFC1-A77F260AD5B6}"/>
              </a:ext>
            </a:extLst>
          </p:cNvPr>
          <p:cNvSpPr>
            <a:spLocks noChangeShapeType="1"/>
          </p:cNvSpPr>
          <p:nvPr/>
        </p:nvSpPr>
        <p:spPr bwMode="auto">
          <a:xfrm>
            <a:off x="4114800" y="5553075"/>
            <a:ext cx="6172200" cy="0"/>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Text Box 35">
            <a:extLst>
              <a:ext uri="{FF2B5EF4-FFF2-40B4-BE49-F238E27FC236}">
                <a16:creationId xmlns:a16="http://schemas.microsoft.com/office/drawing/2014/main" id="{6168634A-C55C-9F4A-B076-61187C23FABC}"/>
              </a:ext>
            </a:extLst>
          </p:cNvPr>
          <p:cNvSpPr txBox="1">
            <a:spLocks noChangeArrowheads="1"/>
          </p:cNvSpPr>
          <p:nvPr/>
        </p:nvSpPr>
        <p:spPr bwMode="auto">
          <a:xfrm>
            <a:off x="2557099" y="5897019"/>
            <a:ext cx="2655744" cy="7078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ctr" defTabSz="914400" rtl="0" eaLnBrk="1" fontAlgn="auto" latinLnBrk="0" hangingPunct="1">
              <a:lnSpc>
                <a:spcPct val="100000"/>
              </a:lnSpc>
              <a:spcBef>
                <a:spcPts val="0"/>
              </a:spcBef>
              <a:spcAft>
                <a:spcPct val="0"/>
              </a:spcAft>
              <a:buClrTx/>
              <a:buSzTx/>
              <a:buFontTx/>
              <a:buNone/>
              <a:tabLst/>
              <a:defRPr/>
            </a:pPr>
            <a:r>
              <a:rPr kumimoji="0" lang="en-US" altLang="en-US" sz="2000" b="0" i="0" u="none" strike="noStrike" kern="1200" cap="none" spc="0" normalizeH="0" baseline="0" noProof="0" dirty="0">
                <a:ln>
                  <a:noFill/>
                </a:ln>
                <a:solidFill>
                  <a:prstClr val="white"/>
                </a:solidFill>
                <a:effectLst/>
                <a:uLnTx/>
                <a:uFillTx/>
                <a:latin typeface="Times New Roman" charset="0"/>
                <a:ea typeface="ＭＳ Ｐゴシック" charset="-128"/>
                <a:cs typeface="Arial Unicode MS" charset="0"/>
              </a:rPr>
              <a:t>Additional $/</a:t>
            </a:r>
            <a:r>
              <a:rPr kumimoji="0" lang="en-US" altLang="en-US" sz="2000" b="0" i="0" u="none" strike="noStrike" kern="1200" cap="none" spc="0" normalizeH="0" baseline="0" noProof="0" dirty="0" err="1">
                <a:ln>
                  <a:noFill/>
                </a:ln>
                <a:solidFill>
                  <a:prstClr val="white"/>
                </a:solidFill>
                <a:effectLst/>
                <a:uLnTx/>
                <a:uFillTx/>
                <a:latin typeface="Times New Roman" charset="0"/>
                <a:ea typeface="ＭＳ Ｐゴシック" charset="-128"/>
                <a:cs typeface="Arial Unicode MS" charset="0"/>
              </a:rPr>
              <a:t>mo</a:t>
            </a:r>
            <a:r>
              <a:rPr kumimoji="0" lang="en-US" altLang="en-US" sz="2000" b="0" i="0" u="none" strike="noStrike" kern="1200" cap="none" spc="0" normalizeH="0" baseline="0" noProof="0" dirty="0">
                <a:ln>
                  <a:noFill/>
                </a:ln>
                <a:solidFill>
                  <a:prstClr val="white"/>
                </a:solidFill>
                <a:effectLst/>
                <a:uLnTx/>
                <a:uFillTx/>
                <a:latin typeface="Times New Roman" charset="0"/>
                <a:ea typeface="ＭＳ Ｐゴシック" charset="-128"/>
                <a:cs typeface="Arial Unicode MS" charset="0"/>
              </a:rPr>
              <a:t> needed to reach FIN#</a:t>
            </a:r>
          </a:p>
        </p:txBody>
      </p:sp>
      <p:sp>
        <p:nvSpPr>
          <p:cNvPr id="43" name="Text Box 38">
            <a:extLst>
              <a:ext uri="{FF2B5EF4-FFF2-40B4-BE49-F238E27FC236}">
                <a16:creationId xmlns:a16="http://schemas.microsoft.com/office/drawing/2014/main" id="{EF712619-0F4D-D54A-B602-42D13EAC4365}"/>
              </a:ext>
            </a:extLst>
          </p:cNvPr>
          <p:cNvSpPr txBox="1">
            <a:spLocks noChangeArrowheads="1"/>
          </p:cNvSpPr>
          <p:nvPr/>
        </p:nvSpPr>
        <p:spPr bwMode="auto">
          <a:xfrm>
            <a:off x="5867401" y="5699126"/>
            <a:ext cx="152638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charset="0"/>
                <a:ea typeface="ＭＳ Ｐゴシック" charset="-128"/>
                <a:cs typeface="Arial Unicode MS" charset="0"/>
              </a:rPr>
              <a:t>$1,669/</a:t>
            </a:r>
            <a:r>
              <a:rPr kumimoji="0" lang="en-US" altLang="en-US" sz="2400" b="1" i="0" u="none" strike="noStrike" kern="1200" cap="none" spc="0" normalizeH="0" baseline="0" noProof="0" dirty="0" err="1">
                <a:ln>
                  <a:noFill/>
                </a:ln>
                <a:solidFill>
                  <a:prstClr val="black"/>
                </a:solidFill>
                <a:effectLst/>
                <a:uLnTx/>
                <a:uFillTx/>
                <a:latin typeface="Times New Roman" charset="0"/>
                <a:ea typeface="ＭＳ Ｐゴシック" charset="-128"/>
                <a:cs typeface="Arial Unicode MS" charset="0"/>
              </a:rPr>
              <a:t>mo</a:t>
            </a:r>
            <a:endParaRPr kumimoji="0" lang="en-US" altLang="en-US" sz="2400" b="1" i="0" u="none" strike="noStrike" kern="1200" cap="none" spc="0" normalizeH="0" baseline="0" noProof="0" dirty="0">
              <a:ln>
                <a:noFill/>
              </a:ln>
              <a:solidFill>
                <a:prstClr val="black"/>
              </a:solidFill>
              <a:effectLst/>
              <a:uLnTx/>
              <a:uFillTx/>
              <a:latin typeface="Times New Roman" charset="0"/>
              <a:ea typeface="ＭＳ Ｐゴシック" charset="-128"/>
              <a:cs typeface="Arial Unicode MS" charset="0"/>
            </a:endParaRPr>
          </a:p>
        </p:txBody>
      </p:sp>
      <p:sp>
        <p:nvSpPr>
          <p:cNvPr id="45" name="Text Box 39">
            <a:extLst>
              <a:ext uri="{FF2B5EF4-FFF2-40B4-BE49-F238E27FC236}">
                <a16:creationId xmlns:a16="http://schemas.microsoft.com/office/drawing/2014/main" id="{F58E9A72-1529-6849-8091-867A837E0334}"/>
              </a:ext>
            </a:extLst>
          </p:cNvPr>
          <p:cNvSpPr txBox="1">
            <a:spLocks noChangeArrowheads="1"/>
          </p:cNvSpPr>
          <p:nvPr/>
        </p:nvSpPr>
        <p:spPr bwMode="auto">
          <a:xfrm>
            <a:off x="7469189" y="5703888"/>
            <a:ext cx="1372492"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charset="0"/>
                <a:ea typeface="ＭＳ Ｐゴシック" charset="-128"/>
                <a:cs typeface="Arial Unicode MS" charset="0"/>
              </a:rPr>
              <a:t>$ 869/</a:t>
            </a:r>
            <a:r>
              <a:rPr kumimoji="0" lang="en-US" altLang="en-US" sz="2400" b="1" i="0" u="none" strike="noStrike" kern="1200" cap="none" spc="0" normalizeH="0" baseline="0" noProof="0" dirty="0" err="1">
                <a:ln>
                  <a:noFill/>
                </a:ln>
                <a:solidFill>
                  <a:prstClr val="black"/>
                </a:solidFill>
                <a:effectLst/>
                <a:uLnTx/>
                <a:uFillTx/>
                <a:latin typeface="Times New Roman" charset="0"/>
                <a:ea typeface="ＭＳ Ｐゴシック" charset="-128"/>
                <a:cs typeface="Arial Unicode MS" charset="0"/>
              </a:rPr>
              <a:t>mo</a:t>
            </a:r>
            <a:endParaRPr kumimoji="0" lang="en-US" altLang="en-US" sz="2400" b="1" i="0" u="none" strike="noStrike" kern="1200" cap="none" spc="0" normalizeH="0" baseline="0" noProof="0" dirty="0">
              <a:ln>
                <a:noFill/>
              </a:ln>
              <a:solidFill>
                <a:prstClr val="black"/>
              </a:solidFill>
              <a:effectLst/>
              <a:uLnTx/>
              <a:uFillTx/>
              <a:latin typeface="Times New Roman" charset="0"/>
              <a:ea typeface="ＭＳ Ｐゴシック" charset="-128"/>
              <a:cs typeface="Arial Unicode MS" charset="0"/>
            </a:endParaRPr>
          </a:p>
        </p:txBody>
      </p:sp>
      <p:sp>
        <p:nvSpPr>
          <p:cNvPr id="46" name="Text Box 40">
            <a:extLst>
              <a:ext uri="{FF2B5EF4-FFF2-40B4-BE49-F238E27FC236}">
                <a16:creationId xmlns:a16="http://schemas.microsoft.com/office/drawing/2014/main" id="{754B0FBE-F5D1-2A48-B250-F832C8213EC2}"/>
              </a:ext>
            </a:extLst>
          </p:cNvPr>
          <p:cNvSpPr txBox="1">
            <a:spLocks noChangeArrowheads="1"/>
          </p:cNvSpPr>
          <p:nvPr/>
        </p:nvSpPr>
        <p:spPr bwMode="auto">
          <a:xfrm>
            <a:off x="9259899" y="5703888"/>
            <a:ext cx="12955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nSpc>
                <a:spcPct val="85000"/>
              </a:lnSpc>
              <a:spcAft>
                <a:spcPct val="35000"/>
              </a:spcAft>
              <a:buFont typeface="Trebuchet MS" charset="0"/>
              <a:buChar char="•"/>
              <a:defRPr sz="3200">
                <a:solidFill>
                  <a:schemeClr val="tx1"/>
                </a:solidFill>
                <a:latin typeface="Trebuchet MS" charset="0"/>
                <a:ea typeface="ＭＳ Ｐゴシック" charset="-128"/>
                <a:cs typeface="Arial Unicode MS" charset="0"/>
              </a:defRPr>
            </a:lvl1pPr>
            <a:lvl2pPr marL="742950" indent="-285750">
              <a:lnSpc>
                <a:spcPct val="85000"/>
              </a:lnSpc>
              <a:spcAft>
                <a:spcPct val="35000"/>
              </a:spcAft>
              <a:buFont typeface="Trebuchet MS" charset="0"/>
              <a:buChar char="–"/>
              <a:defRPr sz="2800">
                <a:solidFill>
                  <a:schemeClr val="tx1"/>
                </a:solidFill>
                <a:latin typeface="Trebuchet MS" charset="0"/>
                <a:ea typeface="Arial Unicode MS" charset="0"/>
                <a:cs typeface="Arial Unicode MS" charset="0"/>
              </a:defRPr>
            </a:lvl2pPr>
            <a:lvl3pPr marL="1143000" indent="-228600">
              <a:lnSpc>
                <a:spcPct val="85000"/>
              </a:lnSpc>
              <a:spcAft>
                <a:spcPct val="35000"/>
              </a:spcAft>
              <a:buFont typeface="Trebuchet MS" charset="0"/>
              <a:buChar char="•"/>
              <a:defRPr sz="2400">
                <a:solidFill>
                  <a:schemeClr val="tx1"/>
                </a:solidFill>
                <a:latin typeface="Trebuchet MS" charset="0"/>
                <a:ea typeface="Arial Unicode MS" charset="0"/>
                <a:cs typeface="Arial Unicode MS" charset="0"/>
              </a:defRPr>
            </a:lvl3pPr>
            <a:lvl4pPr marL="16002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4pPr>
            <a:lvl5pPr marL="2057400" indent="-228600">
              <a:lnSpc>
                <a:spcPct val="85000"/>
              </a:lnSpc>
              <a:spcAft>
                <a:spcPct val="35000"/>
              </a:spcAft>
              <a:buFont typeface="Trebuchet MS" charset="0"/>
              <a:buChar char="»"/>
              <a:defRPr sz="2000">
                <a:solidFill>
                  <a:schemeClr val="tx1"/>
                </a:solidFill>
                <a:latin typeface="Trebuchet MS" charset="0"/>
                <a:ea typeface="Arial Unicode MS" charset="0"/>
                <a:cs typeface="Arial Unicode MS" charset="0"/>
              </a:defRPr>
            </a:lvl5pPr>
            <a:lvl6pPr marL="25146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6pPr>
            <a:lvl7pPr marL="29718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7pPr>
            <a:lvl8pPr marL="34290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8pPr>
            <a:lvl9pPr marL="3886200" indent="-228600" eaLnBrk="0" fontAlgn="base" hangingPunct="0">
              <a:lnSpc>
                <a:spcPct val="85000"/>
              </a:lnSpc>
              <a:spcBef>
                <a:spcPct val="0"/>
              </a:spcBef>
              <a:spcAft>
                <a:spcPct val="35000"/>
              </a:spcAft>
              <a:buFont typeface="Trebuchet MS" charset="0"/>
              <a:buChar char="»"/>
              <a:defRPr sz="2000">
                <a:solidFill>
                  <a:schemeClr val="tx1"/>
                </a:solidFill>
                <a:latin typeface="Trebuchet MS" charset="0"/>
                <a:ea typeface="Arial Unicode MS" charset="0"/>
                <a:cs typeface="Arial Unicode MS" charset="0"/>
              </a:defRPr>
            </a:lvl9pPr>
          </a:lstStyle>
          <a:p>
            <a:pPr marL="0" marR="0" lvl="0" indent="0" algn="l" defTabSz="914400" rtl="0" eaLnBrk="1" fontAlgn="auto" latinLnBrk="0" hangingPunct="1">
              <a:lnSpc>
                <a:spcPct val="100000"/>
              </a:lnSpc>
              <a:spcBef>
                <a:spcPts val="0"/>
              </a:spcBef>
              <a:spcAft>
                <a:spcPct val="0"/>
              </a:spcAft>
              <a:buClrTx/>
              <a:buSzTx/>
              <a:buFontTx/>
              <a:buNone/>
              <a:tabLst/>
              <a:defRPr/>
            </a:pPr>
            <a:r>
              <a:rPr kumimoji="0" lang="en-US" altLang="en-US" sz="2400" b="1" i="0" u="none" strike="noStrike" kern="1200" cap="none" spc="0" normalizeH="0" baseline="0" noProof="0" dirty="0">
                <a:ln>
                  <a:noFill/>
                </a:ln>
                <a:solidFill>
                  <a:prstClr val="black"/>
                </a:solidFill>
                <a:effectLst/>
                <a:uLnTx/>
                <a:uFillTx/>
                <a:latin typeface="Times New Roman" charset="0"/>
                <a:ea typeface="ＭＳ Ｐゴシック" charset="-128"/>
                <a:cs typeface="Arial Unicode MS" charset="0"/>
              </a:rPr>
              <a:t>$400/</a:t>
            </a:r>
            <a:r>
              <a:rPr kumimoji="0" lang="en-US" altLang="en-US" sz="2400" b="1" i="0" u="none" strike="noStrike" kern="1200" cap="none" spc="0" normalizeH="0" baseline="0" noProof="0" dirty="0" err="1">
                <a:ln>
                  <a:noFill/>
                </a:ln>
                <a:solidFill>
                  <a:prstClr val="black"/>
                </a:solidFill>
                <a:effectLst/>
                <a:uLnTx/>
                <a:uFillTx/>
                <a:latin typeface="Times New Roman" charset="0"/>
                <a:ea typeface="ＭＳ Ｐゴシック" charset="-128"/>
                <a:cs typeface="Arial Unicode MS" charset="0"/>
              </a:rPr>
              <a:t>mo</a:t>
            </a:r>
            <a:endParaRPr kumimoji="0" lang="en-US" altLang="en-US" sz="2400" b="1" i="0" u="none" strike="noStrike" kern="1200" cap="none" spc="0" normalizeH="0" baseline="0" noProof="0" dirty="0">
              <a:ln>
                <a:noFill/>
              </a:ln>
              <a:solidFill>
                <a:prstClr val="black"/>
              </a:solidFill>
              <a:effectLst/>
              <a:uLnTx/>
              <a:uFillTx/>
              <a:latin typeface="Times New Roman" charset="0"/>
              <a:ea typeface="ＭＳ Ｐゴシック" charset="-128"/>
              <a:cs typeface="Arial Unicode MS" charset="0"/>
            </a:endParaRPr>
          </a:p>
        </p:txBody>
      </p:sp>
      <p:sp>
        <p:nvSpPr>
          <p:cNvPr id="31" name="Rectangle 30">
            <a:extLst>
              <a:ext uri="{FF2B5EF4-FFF2-40B4-BE49-F238E27FC236}">
                <a16:creationId xmlns:a16="http://schemas.microsoft.com/office/drawing/2014/main" id="{B18E48B2-0311-4E4C-93AF-A607264C4745}"/>
              </a:ext>
            </a:extLst>
          </p:cNvPr>
          <p:cNvSpPr/>
          <p:nvPr/>
        </p:nvSpPr>
        <p:spPr>
          <a:xfrm>
            <a:off x="9633960" y="6432491"/>
            <a:ext cx="2576539" cy="40011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w="0"/>
                <a:gradFill>
                  <a:gsLst>
                    <a:gs pos="0">
                      <a:srgbClr val="5B9BD5">
                        <a:lumMod val="50000"/>
                      </a:srgbClr>
                    </a:gs>
                    <a:gs pos="50000">
                      <a:srgbClr val="5B9BD5"/>
                    </a:gs>
                    <a:gs pos="100000">
                      <a:srgbClr val="5B9BD5">
                        <a:lumMod val="60000"/>
                        <a:lumOff val="40000"/>
                      </a:srgbClr>
                    </a:gs>
                  </a:gsLst>
                  <a:lin ang="5400000"/>
                </a:gradFill>
                <a:effectLst>
                  <a:reflection blurRad="6350" stA="53000" endA="300" endPos="35500" dir="5400000" sy="-90000" algn="bl" rotWithShape="0"/>
                </a:effectLst>
                <a:uLnTx/>
                <a:uFillTx/>
                <a:latin typeface="Calibri" panose="020F0502020204030204"/>
                <a:ea typeface="+mn-ea"/>
                <a:cs typeface="+mn-cs"/>
              </a:rPr>
              <a:t>Fix Your Finances 2020</a:t>
            </a:r>
          </a:p>
        </p:txBody>
      </p:sp>
    </p:spTree>
    <p:extLst>
      <p:ext uri="{BB962C8B-B14F-4D97-AF65-F5344CB8AC3E}">
        <p14:creationId xmlns:p14="http://schemas.microsoft.com/office/powerpoint/2010/main" val="3738886091"/>
      </p:ext>
    </p:extLst>
  </p:cSld>
  <p:clrMapOvr>
    <a:masterClrMapping/>
  </p:clrMapOvr>
  <p:transition spd="slow" advClick="0"/>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ppt_x"/>
                                          </p:val>
                                        </p:tav>
                                        <p:tav tm="100000">
                                          <p:val>
                                            <p:strVal val="#ppt_x"/>
                                          </p:val>
                                        </p:tav>
                                      </p:tavLst>
                                    </p:anim>
                                    <p:anim calcmode="lin" valueType="num">
                                      <p:cBhvr additive="base">
                                        <p:cTn id="8" dur="500" fill="hold"/>
                                        <p:tgtEl>
                                          <p:spTgt spid="21"/>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2" presetClass="entr" presetSubtype="8" fill="hold" grpId="0" nodeType="after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wipe(left)">
                                      <p:cBhvr>
                                        <p:cTn id="12" dur="500"/>
                                        <p:tgtEl>
                                          <p:spTgt spid="24"/>
                                        </p:tgtEl>
                                      </p:cBhvr>
                                    </p:animEffect>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par>
                          <p:cTn id="17" fill="hold">
                            <p:stCondLst>
                              <p:cond delay="1500"/>
                            </p:stCondLst>
                            <p:childTnLst>
                              <p:par>
                                <p:cTn id="18" presetID="22" presetClass="entr" presetSubtype="8" fill="hold" grpId="0" nodeType="after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wipe(left)">
                                      <p:cBhvr>
                                        <p:cTn id="20" dur="500"/>
                                        <p:tgtEl>
                                          <p:spTgt spid="26"/>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Effect transition="in" filter="wipe(left)">
                                      <p:cBhvr>
                                        <p:cTn id="29" dur="500"/>
                                        <p:tgtEl>
                                          <p:spTgt spid="30"/>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left)">
                                      <p:cBhvr>
                                        <p:cTn id="39" dur="500"/>
                                        <p:tgtEl>
                                          <p:spTgt spid="37"/>
                                        </p:tgtEl>
                                      </p:cBhvr>
                                    </p:animEffect>
                                  </p:childTnLst>
                                </p:cTn>
                              </p:par>
                            </p:childTnLst>
                          </p:cTn>
                        </p:par>
                        <p:par>
                          <p:cTn id="40" fill="hold">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38"/>
                                        </p:tgtEl>
                                        <p:attrNameLst>
                                          <p:attrName>style.visibility</p:attrName>
                                        </p:attrNameLst>
                                      </p:cBhvr>
                                      <p:to>
                                        <p:strVal val="visible"/>
                                      </p:to>
                                    </p:set>
                                    <p:animEffect transition="in" filter="wipe(left)">
                                      <p:cBhvr>
                                        <p:cTn id="43" dur="500"/>
                                        <p:tgtEl>
                                          <p:spTgt spid="38"/>
                                        </p:tgtEl>
                                      </p:cBhvr>
                                    </p:animEffect>
                                  </p:childTnLst>
                                </p:cTn>
                              </p:par>
                            </p:childTnLst>
                          </p:cTn>
                        </p:par>
                        <p:par>
                          <p:cTn id="44" fill="hold">
                            <p:stCondLst>
                              <p:cond delay="1000"/>
                            </p:stCondLst>
                            <p:childTnLst>
                              <p:par>
                                <p:cTn id="45" presetID="22" presetClass="entr" presetSubtype="8" fill="hold" grpId="0" nodeType="after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wipe(left)">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43"/>
                                        </p:tgtEl>
                                        <p:attrNameLst>
                                          <p:attrName>style.visibility</p:attrName>
                                        </p:attrNameLst>
                                      </p:cBhvr>
                                      <p:to>
                                        <p:strVal val="visible"/>
                                      </p:to>
                                    </p:set>
                                    <p:animEffect transition="in" filter="wipe(left)">
                                      <p:cBhvr>
                                        <p:cTn id="52" dur="500"/>
                                        <p:tgtEl>
                                          <p:spTgt spid="43"/>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45"/>
                                        </p:tgtEl>
                                        <p:attrNameLst>
                                          <p:attrName>style.visibility</p:attrName>
                                        </p:attrNameLst>
                                      </p:cBhvr>
                                      <p:to>
                                        <p:strVal val="visible"/>
                                      </p:to>
                                    </p:set>
                                    <p:animEffect transition="in" filter="wipe(left)">
                                      <p:cBhvr>
                                        <p:cTn id="57" dur="500"/>
                                        <p:tgtEl>
                                          <p:spTgt spid="45"/>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6"/>
                                        </p:tgtEl>
                                        <p:attrNameLst>
                                          <p:attrName>style.visibility</p:attrName>
                                        </p:attrNameLst>
                                      </p:cBhvr>
                                      <p:to>
                                        <p:strVal val="visible"/>
                                      </p:to>
                                    </p:set>
                                    <p:animEffect transition="in" filter="wipe(left)">
                                      <p:cBhvr>
                                        <p:cTn id="6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utoUpdateAnimBg="0"/>
      <p:bldP spid="25" grpId="0" autoUpdateAnimBg="0"/>
      <p:bldP spid="26" grpId="0" autoUpdateAnimBg="0"/>
      <p:bldP spid="30" grpId="0" autoUpdateAnimBg="0"/>
      <p:bldP spid="36" grpId="0" autoUpdateAnimBg="0"/>
      <p:bldP spid="37" grpId="0" autoUpdateAnimBg="0"/>
      <p:bldP spid="38" grpId="0" animBg="1"/>
      <p:bldP spid="40" grpId="0" animBg="1" autoUpdateAnimBg="0"/>
      <p:bldP spid="43" grpId="0" autoUpdateAnimBg="0"/>
      <p:bldP spid="45" grpId="0" autoUpdateAnimBg="0"/>
      <p:bldP spid="46" grpId="0"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411DD-A574-254F-93DF-BDD68C8958AB}"/>
              </a:ext>
            </a:extLst>
          </p:cNvPr>
          <p:cNvSpPr>
            <a:spLocks noGrp="1"/>
          </p:cNvSpPr>
          <p:nvPr>
            <p:ph type="title"/>
          </p:nvPr>
        </p:nvSpPr>
        <p:spPr>
          <a:xfrm>
            <a:off x="168965" y="365125"/>
            <a:ext cx="12023035" cy="1325563"/>
          </a:xfrm>
        </p:spPr>
        <p:txBody>
          <a:bodyPr/>
          <a:lstStyle/>
          <a:p>
            <a:r>
              <a:rPr lang="en-US" b="1" dirty="0"/>
              <a:t>We move the wealth back into the hands of the people!</a:t>
            </a:r>
          </a:p>
        </p:txBody>
      </p:sp>
      <p:sp>
        <p:nvSpPr>
          <p:cNvPr id="3" name="Content Placeholder 2">
            <a:extLst>
              <a:ext uri="{FF2B5EF4-FFF2-40B4-BE49-F238E27FC236}">
                <a16:creationId xmlns:a16="http://schemas.microsoft.com/office/drawing/2014/main" id="{2F2BB46E-1D3D-264C-BB52-909C86A1BEA4}"/>
              </a:ext>
            </a:extLst>
          </p:cNvPr>
          <p:cNvSpPr>
            <a:spLocks noGrp="1"/>
          </p:cNvSpPr>
          <p:nvPr>
            <p:ph idx="1"/>
          </p:nvPr>
        </p:nvSpPr>
        <p:spPr/>
        <p:txBody>
          <a:bodyPr/>
          <a:lstStyle/>
          <a:p>
            <a:endParaRPr lang="en-US" dirty="0"/>
          </a:p>
          <a:p>
            <a:r>
              <a:rPr lang="en-US" dirty="0"/>
              <a:t>By </a:t>
            </a:r>
            <a:r>
              <a:rPr lang="en-US"/>
              <a:t>educating consumers, </a:t>
            </a:r>
            <a:r>
              <a:rPr lang="en-US" dirty="0"/>
              <a:t>every Family in North America can achieve </a:t>
            </a:r>
            <a:r>
              <a:rPr lang="en-US"/>
              <a:t>Financial Freedom.</a:t>
            </a:r>
          </a:p>
        </p:txBody>
      </p:sp>
    </p:spTree>
    <p:extLst>
      <p:ext uri="{BB962C8B-B14F-4D97-AF65-F5344CB8AC3E}">
        <p14:creationId xmlns:p14="http://schemas.microsoft.com/office/powerpoint/2010/main" val="325304023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01"/>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uFillTx/>
              </a:rPr>
              <a:pPr defTabSz="1219170" hangingPunct="1">
                <a:buClr>
                  <a:srgbClr val="A5A5A5"/>
                </a:buClr>
                <a:buSzPts val="1000"/>
              </a:pPr>
              <a:t>35</a:t>
            </a:fld>
            <a:endParaRPr>
              <a:uFillTx/>
            </a:endParaRPr>
          </a:p>
        </p:txBody>
      </p:sp>
      <p:sp>
        <p:nvSpPr>
          <p:cNvPr id="743" name="Google Shape;743;p101"/>
          <p:cNvSpPr txBox="1">
            <a:spLocks/>
          </p:cNvSpPr>
          <p:nvPr/>
        </p:nvSpPr>
        <p:spPr>
          <a:xfrm>
            <a:off x="958844" y="442427"/>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 sz="3733">
                <a:solidFill>
                  <a:srgbClr val="34526F"/>
                </a:solidFill>
                <a:uFillTx/>
                <a:latin typeface="Helvetica Neue"/>
                <a:ea typeface="Helvetica Neue"/>
                <a:cs typeface="Helvetica Neue"/>
                <a:sym typeface="Helvetica Neue"/>
              </a:rPr>
              <a:t>Bottom Line: The Need Is There</a:t>
            </a:r>
            <a:endParaRPr sz="1867">
              <a:uFillTx/>
              <a:latin typeface="Arial"/>
              <a:cs typeface="Arial"/>
              <a:sym typeface="Arial"/>
            </a:endParaRPr>
          </a:p>
        </p:txBody>
      </p:sp>
      <p:cxnSp>
        <p:nvCxnSpPr>
          <p:cNvPr id="744" name="Google Shape;744;p101"/>
          <p:cNvCxnSpPr/>
          <p:nvPr/>
        </p:nvCxnSpPr>
        <p:spPr>
          <a:xfrm>
            <a:off x="996441" y="1239892"/>
            <a:ext cx="10199132" cy="0"/>
          </a:xfrm>
          <a:prstGeom prst="straightConnector1">
            <a:avLst/>
          </a:prstGeom>
          <a:noFill/>
          <a:ln w="9525" cap="flat" cmpd="sng">
            <a:solidFill>
              <a:srgbClr val="34526F"/>
            </a:solidFill>
            <a:prstDash val="solid"/>
            <a:round/>
            <a:headEnd type="none" w="sm" len="sm"/>
            <a:tailEnd type="none" w="sm" len="sm"/>
          </a:ln>
        </p:spPr>
      </p:cxnSp>
      <p:sp>
        <p:nvSpPr>
          <p:cNvPr id="745" name="Google Shape;745;p101"/>
          <p:cNvSpPr txBox="1">
            <a:spLocks/>
          </p:cNvSpPr>
          <p:nvPr/>
        </p:nvSpPr>
        <p:spPr>
          <a:xfrm>
            <a:off x="2502696" y="1387709"/>
            <a:ext cx="7186613" cy="876963"/>
          </a:xfrm>
          <a:prstGeom prst="rect">
            <a:avLst/>
          </a:prstGeom>
          <a:noFill/>
          <a:ln>
            <a:noFill/>
          </a:ln>
        </p:spPr>
        <p:txBody>
          <a:bodyPr spcFirstLastPara="1" wrap="square" lIns="121900" tIns="60933" rIns="121900" bIns="60933" anchor="t" anchorCtr="0">
            <a:noAutofit/>
          </a:bodyPr>
          <a:lstStyle/>
          <a:p>
            <a:pPr algn="ctr" defTabSz="1219170" hangingPunct="1">
              <a:lnSpc>
                <a:spcPct val="90000"/>
              </a:lnSpc>
              <a:buClr>
                <a:srgbClr val="003399"/>
              </a:buClr>
              <a:buSzPts val="2000"/>
            </a:pPr>
            <a:r>
              <a:rPr lang="en" sz="2667" b="1">
                <a:uFillTx/>
                <a:latin typeface="Helvetica Neue"/>
                <a:ea typeface="Helvetica Neue"/>
                <a:cs typeface="Helvetica Neue"/>
                <a:sym typeface="Helvetica Neue"/>
              </a:rPr>
              <a:t>Business 101 says find a need and fill it, and if you do, what happens?</a:t>
            </a:r>
            <a:endParaRPr sz="2667" b="1">
              <a:solidFill>
                <a:srgbClr val="E4021D"/>
              </a:solidFill>
              <a:uFillTx/>
              <a:latin typeface="Helvetica Neue"/>
              <a:ea typeface="Helvetica Neue"/>
              <a:cs typeface="Helvetica Neue"/>
              <a:sym typeface="Helvetica Neue"/>
            </a:endParaRPr>
          </a:p>
        </p:txBody>
      </p:sp>
      <p:grpSp>
        <p:nvGrpSpPr>
          <p:cNvPr id="746" name="Google Shape;746;p101"/>
          <p:cNvGrpSpPr/>
          <p:nvPr/>
        </p:nvGrpSpPr>
        <p:grpSpPr>
          <a:xfrm>
            <a:off x="133820" y="4832082"/>
            <a:ext cx="11924365" cy="690911"/>
            <a:chOff x="100364" y="3305744"/>
            <a:chExt cx="8943274" cy="518183"/>
          </a:xfrm>
        </p:grpSpPr>
        <p:sp>
          <p:nvSpPr>
            <p:cNvPr id="747" name="Google Shape;747;p101"/>
            <p:cNvSpPr>
              <a:spLocks/>
            </p:cNvSpPr>
            <p:nvPr/>
          </p:nvSpPr>
          <p:spPr>
            <a:xfrm rot="-5400000">
              <a:off x="4312913" y="-505346"/>
              <a:ext cx="518183" cy="8140364"/>
            </a:xfrm>
            <a:prstGeom prst="roundRect">
              <a:avLst>
                <a:gd name="adj" fmla="val 5850"/>
              </a:avLst>
            </a:prstGeom>
            <a:solidFill>
              <a:srgbClr val="34526F"/>
            </a:solidFill>
            <a:ln w="38100" cap="flat" cmpd="sng">
              <a:solidFill>
                <a:srgbClr val="34526F"/>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uFillTx/>
                <a:latin typeface="Trebuchet MS"/>
                <a:ea typeface="Trebuchet MS"/>
                <a:cs typeface="Trebuchet MS"/>
                <a:sym typeface="Trebuchet MS"/>
              </a:endParaRPr>
            </a:p>
          </p:txBody>
        </p:sp>
        <p:sp>
          <p:nvSpPr>
            <p:cNvPr id="748" name="Google Shape;748;p101"/>
            <p:cNvSpPr txBox="1">
              <a:spLocks/>
            </p:cNvSpPr>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a:solidFill>
                    <a:srgbClr val="FFFFFF"/>
                  </a:solidFill>
                  <a:uFillTx/>
                  <a:latin typeface="Helvetica Neue"/>
                  <a:ea typeface="Helvetica Neue"/>
                  <a:cs typeface="Helvetica Neue"/>
                  <a:sym typeface="Helvetica Neue"/>
                </a:rPr>
                <a:t>Can you see why our clients love us?</a:t>
              </a:r>
              <a:endParaRPr sz="1867">
                <a:uFillTx/>
                <a:latin typeface="Arial"/>
                <a:cs typeface="Arial"/>
                <a:sym typeface="Arial"/>
              </a:endParaRPr>
            </a:p>
          </p:txBody>
        </p:sp>
      </p:grpSp>
      <p:grpSp>
        <p:nvGrpSpPr>
          <p:cNvPr id="749" name="Google Shape;749;p101"/>
          <p:cNvGrpSpPr/>
          <p:nvPr/>
        </p:nvGrpSpPr>
        <p:grpSpPr>
          <a:xfrm>
            <a:off x="669089" y="3897839"/>
            <a:ext cx="10853827" cy="690911"/>
            <a:chOff x="501817" y="2532314"/>
            <a:chExt cx="8140370" cy="518183"/>
          </a:xfrm>
        </p:grpSpPr>
        <p:sp>
          <p:nvSpPr>
            <p:cNvPr id="750" name="Google Shape;750;p101"/>
            <p:cNvSpPr>
              <a:spLocks/>
            </p:cNvSpPr>
            <p:nvPr/>
          </p:nvSpPr>
          <p:spPr>
            <a:xfrm rot="-5400000">
              <a:off x="4312914" y="-1278775"/>
              <a:ext cx="518183" cy="8140362"/>
            </a:xfrm>
            <a:prstGeom prst="roundRect">
              <a:avLst>
                <a:gd name="adj" fmla="val 5850"/>
              </a:avLst>
            </a:prstGeom>
            <a:solidFill>
              <a:srgbClr val="91B49C"/>
            </a:solidFill>
            <a:ln w="38100" cap="flat" cmpd="sng">
              <a:solidFill>
                <a:srgbClr val="91B49C"/>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uFillTx/>
                <a:latin typeface="Trebuchet MS"/>
                <a:ea typeface="Trebuchet MS"/>
                <a:cs typeface="Trebuchet MS"/>
                <a:sym typeface="Trebuchet MS"/>
              </a:endParaRPr>
            </a:p>
          </p:txBody>
        </p:sp>
        <p:sp>
          <p:nvSpPr>
            <p:cNvPr id="751" name="Google Shape;751;p101"/>
            <p:cNvSpPr txBox="1">
              <a:spLocks/>
            </p:cNvSpPr>
            <p:nvPr/>
          </p:nvSpPr>
          <p:spPr>
            <a:xfrm>
              <a:off x="501817" y="2581877"/>
              <a:ext cx="8140368" cy="418670"/>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a:solidFill>
                    <a:srgbClr val="FFFFFF"/>
                  </a:solidFill>
                  <a:uFillTx/>
                  <a:latin typeface="Helvetica Neue"/>
                  <a:ea typeface="Helvetica Neue"/>
                  <a:cs typeface="Helvetica Neue"/>
                  <a:sym typeface="Helvetica Neue"/>
                </a:rPr>
                <a:t>Are these financial concepts helpful for everyone?</a:t>
              </a:r>
              <a:endParaRPr sz="1867">
                <a:uFillTx/>
                <a:latin typeface="Arial"/>
                <a:cs typeface="Arial"/>
                <a:sym typeface="Arial"/>
              </a:endParaRPr>
            </a:p>
          </p:txBody>
        </p:sp>
      </p:grpSp>
      <p:grpSp>
        <p:nvGrpSpPr>
          <p:cNvPr id="752" name="Google Shape;752;p101"/>
          <p:cNvGrpSpPr/>
          <p:nvPr/>
        </p:nvGrpSpPr>
        <p:grpSpPr>
          <a:xfrm>
            <a:off x="484177" y="2963597"/>
            <a:ext cx="11223648" cy="690911"/>
            <a:chOff x="363133" y="1766097"/>
            <a:chExt cx="8417736" cy="518183"/>
          </a:xfrm>
        </p:grpSpPr>
        <p:sp>
          <p:nvSpPr>
            <p:cNvPr id="753" name="Google Shape;753;p101"/>
            <p:cNvSpPr>
              <a:spLocks/>
            </p:cNvSpPr>
            <p:nvPr/>
          </p:nvSpPr>
          <p:spPr>
            <a:xfrm rot="-5400000">
              <a:off x="4312913" y="-2044993"/>
              <a:ext cx="518183" cy="8140364"/>
            </a:xfrm>
            <a:prstGeom prst="roundRect">
              <a:avLst>
                <a:gd name="adj" fmla="val 5850"/>
              </a:avLst>
            </a:prstGeom>
            <a:solidFill>
              <a:srgbClr val="5B9BA9"/>
            </a:solidFill>
            <a:ln w="38100" cap="flat" cmpd="sng">
              <a:solidFill>
                <a:srgbClr val="5B9BA9"/>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uFillTx/>
                <a:latin typeface="Trebuchet MS"/>
                <a:ea typeface="Trebuchet MS"/>
                <a:cs typeface="Trebuchet MS"/>
                <a:sym typeface="Trebuchet MS"/>
              </a:endParaRPr>
            </a:p>
          </p:txBody>
        </p:sp>
        <p:sp>
          <p:nvSpPr>
            <p:cNvPr id="754" name="Google Shape;754;p101"/>
            <p:cNvSpPr txBox="1">
              <a:spLocks/>
            </p:cNvSpPr>
            <p:nvPr/>
          </p:nvSpPr>
          <p:spPr>
            <a:xfrm>
              <a:off x="363133" y="1819163"/>
              <a:ext cx="8417736" cy="376010"/>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a:solidFill>
                    <a:srgbClr val="FFFFFF"/>
                  </a:solidFill>
                  <a:uFillTx/>
                  <a:latin typeface="Helvetica Neue"/>
                  <a:ea typeface="Helvetica Neue"/>
                  <a:cs typeface="Helvetica Neue"/>
                  <a:sym typeface="Helvetica Neue"/>
                </a:rPr>
                <a:t>Is there a need for what we do?</a:t>
              </a:r>
              <a:endParaRPr sz="1867">
                <a:uFillTx/>
                <a:latin typeface="Arial"/>
                <a:cs typeface="Arial"/>
                <a:sym typeface="Arial"/>
              </a:endParaRPr>
            </a:p>
          </p:txBody>
        </p:sp>
      </p:grpSp>
      <p:grpSp>
        <p:nvGrpSpPr>
          <p:cNvPr id="755" name="Google Shape;755;p101"/>
          <p:cNvGrpSpPr/>
          <p:nvPr/>
        </p:nvGrpSpPr>
        <p:grpSpPr>
          <a:xfrm>
            <a:off x="133820" y="5766325"/>
            <a:ext cx="11924365" cy="690911"/>
            <a:chOff x="100364" y="3305744"/>
            <a:chExt cx="8943274" cy="518183"/>
          </a:xfrm>
        </p:grpSpPr>
        <p:sp>
          <p:nvSpPr>
            <p:cNvPr id="756" name="Google Shape;756;p101"/>
            <p:cNvSpPr>
              <a:spLocks/>
            </p:cNvSpPr>
            <p:nvPr/>
          </p:nvSpPr>
          <p:spPr>
            <a:xfrm rot="-5400000">
              <a:off x="4312913" y="-505346"/>
              <a:ext cx="518183" cy="8140364"/>
            </a:xfrm>
            <a:prstGeom prst="roundRect">
              <a:avLst>
                <a:gd name="adj" fmla="val 5850"/>
              </a:avLst>
            </a:prstGeom>
            <a:solidFill>
              <a:srgbClr val="7F7F7F"/>
            </a:solidFill>
            <a:ln w="38100" cap="flat" cmpd="sng">
              <a:solidFill>
                <a:srgbClr val="7F7F7F"/>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uFillTx/>
                <a:latin typeface="Trebuchet MS"/>
                <a:ea typeface="Trebuchet MS"/>
                <a:cs typeface="Trebuchet MS"/>
                <a:sym typeface="Trebuchet MS"/>
              </a:endParaRPr>
            </a:p>
          </p:txBody>
        </p:sp>
        <p:sp>
          <p:nvSpPr>
            <p:cNvPr id="757" name="Google Shape;757;p101"/>
            <p:cNvSpPr txBox="1">
              <a:spLocks/>
            </p:cNvSpPr>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a:solidFill>
                    <a:srgbClr val="FFFFFF"/>
                  </a:solidFill>
                  <a:uFillTx/>
                  <a:latin typeface="Helvetica Neue"/>
                  <a:ea typeface="Helvetica Neue"/>
                  <a:cs typeface="Helvetica Neue"/>
                  <a:sym typeface="Helvetica Neue"/>
                </a:rPr>
                <a:t>Can you see the Opportunity it creates?</a:t>
              </a:r>
              <a:endParaRPr sz="1867">
                <a:uFillTx/>
                <a:latin typeface="Arial"/>
                <a:cs typeface="Arial"/>
                <a:sym typeface="Arial"/>
              </a:endParaRPr>
            </a:p>
          </p:txBody>
        </p:sp>
      </p:grpSp>
      <p:sp>
        <p:nvSpPr>
          <p:cNvPr id="758" name="Google Shape;758;p101"/>
          <p:cNvSpPr txBox="1">
            <a:spLocks/>
          </p:cNvSpPr>
          <p:nvPr/>
        </p:nvSpPr>
        <p:spPr>
          <a:xfrm>
            <a:off x="2091756" y="1869585"/>
            <a:ext cx="5197317" cy="448041"/>
          </a:xfrm>
          <a:prstGeom prst="rect">
            <a:avLst/>
          </a:prstGeom>
          <a:noFill/>
          <a:ln>
            <a:noFill/>
          </a:ln>
        </p:spPr>
        <p:txBody>
          <a:bodyPr spcFirstLastPara="1" wrap="square" lIns="121900" tIns="60933" rIns="121900" bIns="60933" anchor="t" anchorCtr="0">
            <a:noAutofit/>
          </a:bodyPr>
          <a:lstStyle/>
          <a:p>
            <a:pPr defTabSz="1219170" hangingPunct="1">
              <a:lnSpc>
                <a:spcPct val="50000"/>
              </a:lnSpc>
              <a:buClr>
                <a:srgbClr val="003399"/>
              </a:buClr>
              <a:buSzPts val="2000"/>
            </a:pPr>
            <a:endParaRPr sz="2667" b="1">
              <a:solidFill>
                <a:srgbClr val="E4021D"/>
              </a:solidFill>
              <a:uFillTx/>
              <a:latin typeface="Helvetica Neue"/>
              <a:ea typeface="Helvetica Neue"/>
              <a:cs typeface="Helvetica Neue"/>
              <a:sym typeface="Helvetica Neue"/>
            </a:endParaRPr>
          </a:p>
        </p:txBody>
      </p:sp>
      <p:sp>
        <p:nvSpPr>
          <p:cNvPr id="759" name="Google Shape;759;p101"/>
          <p:cNvSpPr txBox="1">
            <a:spLocks/>
          </p:cNvSpPr>
          <p:nvPr/>
        </p:nvSpPr>
        <p:spPr>
          <a:xfrm>
            <a:off x="0" y="2264680"/>
            <a:ext cx="12192000" cy="440393"/>
          </a:xfrm>
          <a:prstGeom prst="rect">
            <a:avLst/>
          </a:prstGeom>
          <a:noFill/>
          <a:ln>
            <a:noFill/>
          </a:ln>
        </p:spPr>
        <p:txBody>
          <a:bodyPr spcFirstLastPara="1" wrap="square" lIns="121900" tIns="60933" rIns="121900" bIns="60933" anchor="t" anchorCtr="0">
            <a:noAutofit/>
          </a:bodyPr>
          <a:lstStyle/>
          <a:p>
            <a:pPr algn="ctr" defTabSz="1219170" hangingPunct="1">
              <a:lnSpc>
                <a:spcPct val="90000"/>
              </a:lnSpc>
              <a:buClr>
                <a:srgbClr val="003399"/>
              </a:buClr>
              <a:buSzPts val="2000"/>
            </a:pPr>
            <a:r>
              <a:rPr lang="en" sz="2667" b="1">
                <a:solidFill>
                  <a:srgbClr val="E4021D"/>
                </a:solidFill>
                <a:uFillTx/>
                <a:latin typeface="Helvetica Neue"/>
                <a:ea typeface="Helvetica Neue"/>
                <a:cs typeface="Helvetica Neue"/>
                <a:sym typeface="Helvetica Neue"/>
              </a:rPr>
              <a:t>You make money. </a:t>
            </a:r>
            <a:endParaRPr sz="1867">
              <a:uFillTx/>
              <a:latin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3"/>
                                        </p:tgtEl>
                                        <p:attrNameLst>
                                          <p:attrName>style.visibility</p:attrName>
                                        </p:attrNameLst>
                                      </p:cBhvr>
                                      <p:to>
                                        <p:strVal val="visible"/>
                                      </p:to>
                                    </p:set>
                                    <p:animEffect transition="in" filter="fade">
                                      <p:cBhvr>
                                        <p:cTn id="7" dur="400"/>
                                        <p:tgtEl>
                                          <p:spTgt spid="743"/>
                                        </p:tgtEl>
                                      </p:cBhvr>
                                    </p:animEffect>
                                  </p:childTnLst>
                                </p:cTn>
                              </p:par>
                              <p:par>
                                <p:cTn id="8" presetID="10" presetClass="entr" presetSubtype="0" fill="hold" nodeType="withEffect">
                                  <p:stCondLst>
                                    <p:cond delay="0"/>
                                  </p:stCondLst>
                                  <p:childTnLst>
                                    <p:set>
                                      <p:cBhvr>
                                        <p:cTn id="9" dur="1" fill="hold">
                                          <p:stCondLst>
                                            <p:cond delay="0"/>
                                          </p:stCondLst>
                                        </p:cTn>
                                        <p:tgtEl>
                                          <p:spTgt spid="744"/>
                                        </p:tgtEl>
                                        <p:attrNameLst>
                                          <p:attrName>style.visibility</p:attrName>
                                        </p:attrNameLst>
                                      </p:cBhvr>
                                      <p:to>
                                        <p:strVal val="visible"/>
                                      </p:to>
                                    </p:set>
                                    <p:animEffect transition="in" filter="fade">
                                      <p:cBhvr>
                                        <p:cTn id="10" dur="700"/>
                                        <p:tgtEl>
                                          <p:spTgt spid="744"/>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745"/>
                                        </p:tgtEl>
                                        <p:attrNameLst>
                                          <p:attrName>style.visibility</p:attrName>
                                        </p:attrNameLst>
                                      </p:cBhvr>
                                      <p:to>
                                        <p:strVal val="visible"/>
                                      </p:to>
                                    </p:set>
                                    <p:animEffect transition="in" filter="fade">
                                      <p:cBhvr>
                                        <p:cTn id="14" dur="300"/>
                                        <p:tgtEl>
                                          <p:spTgt spid="745"/>
                                        </p:tgtEl>
                                      </p:cBhvr>
                                    </p:animEffect>
                                  </p:childTnLst>
                                </p:cTn>
                              </p:par>
                              <p:par>
                                <p:cTn id="15" presetID="10" presetClass="entr" presetSubtype="0" fill="hold" nodeType="withEffect">
                                  <p:stCondLst>
                                    <p:cond delay="0"/>
                                  </p:stCondLst>
                                  <p:childTnLst>
                                    <p:set>
                                      <p:cBhvr>
                                        <p:cTn id="16" dur="1" fill="hold">
                                          <p:stCondLst>
                                            <p:cond delay="0"/>
                                          </p:stCondLst>
                                        </p:cTn>
                                        <p:tgtEl>
                                          <p:spTgt spid="758"/>
                                        </p:tgtEl>
                                        <p:attrNameLst>
                                          <p:attrName>style.visibility</p:attrName>
                                        </p:attrNameLst>
                                      </p:cBhvr>
                                      <p:to>
                                        <p:strVal val="visible"/>
                                      </p:to>
                                    </p:set>
                                    <p:animEffect transition="in" filter="fade">
                                      <p:cBhvr>
                                        <p:cTn id="17" dur="300"/>
                                        <p:tgtEl>
                                          <p:spTgt spid="7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9"/>
                                        </p:tgtEl>
                                        <p:attrNameLst>
                                          <p:attrName>style.visibility</p:attrName>
                                        </p:attrNameLst>
                                      </p:cBhvr>
                                      <p:to>
                                        <p:strVal val="visible"/>
                                      </p:to>
                                    </p:set>
                                    <p:animEffect transition="in" filter="fade">
                                      <p:cBhvr>
                                        <p:cTn id="22" dur="300"/>
                                        <p:tgtEl>
                                          <p:spTgt spid="7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52"/>
                                        </p:tgtEl>
                                        <p:attrNameLst>
                                          <p:attrName>style.visibility</p:attrName>
                                        </p:attrNameLst>
                                      </p:cBhvr>
                                      <p:to>
                                        <p:strVal val="visible"/>
                                      </p:to>
                                    </p:set>
                                    <p:animEffect transition="in" filter="fade">
                                      <p:cBhvr>
                                        <p:cTn id="27" dur="300"/>
                                        <p:tgtEl>
                                          <p:spTgt spid="7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49"/>
                                        </p:tgtEl>
                                        <p:attrNameLst>
                                          <p:attrName>style.visibility</p:attrName>
                                        </p:attrNameLst>
                                      </p:cBhvr>
                                      <p:to>
                                        <p:strVal val="visible"/>
                                      </p:to>
                                    </p:set>
                                    <p:animEffect transition="in" filter="fade">
                                      <p:cBhvr>
                                        <p:cTn id="32" dur="300"/>
                                        <p:tgtEl>
                                          <p:spTgt spid="7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46"/>
                                        </p:tgtEl>
                                        <p:attrNameLst>
                                          <p:attrName>style.visibility</p:attrName>
                                        </p:attrNameLst>
                                      </p:cBhvr>
                                      <p:to>
                                        <p:strVal val="visible"/>
                                      </p:to>
                                    </p:set>
                                    <p:animEffect transition="in" filter="fade">
                                      <p:cBhvr>
                                        <p:cTn id="37" dur="300"/>
                                        <p:tgtEl>
                                          <p:spTgt spid="7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55"/>
                                        </p:tgtEl>
                                        <p:attrNameLst>
                                          <p:attrName>style.visibility</p:attrName>
                                        </p:attrNameLst>
                                      </p:cBhvr>
                                      <p:to>
                                        <p:strVal val="visible"/>
                                      </p:to>
                                    </p:set>
                                    <p:animEffect transition="in" filter="fade">
                                      <p:cBhvr>
                                        <p:cTn id="42" dur="300"/>
                                        <p:tgtEl>
                                          <p:spTgt spid="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p:cNvSpPr>
            <a:spLocks noGrp="1" noRot="1" noChangeAspect="1" noMove="1" noResize="1" noEditPoints="1" noAdjustHandles="1" noChangeArrowheads="1" noChangeShapeType="1" noTextEdit="1"/>
          </p:cNvSpPr>
          <p:nvPr/>
        </p:nvSpPr>
        <p:spPr>
          <a:xfrm>
            <a:off x="838200" y="0"/>
            <a:ext cx="10910292"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pic>
        <p:nvPicPr>
          <p:cNvPr id="10" name="Picture 9"/>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2" name="Title 1"/>
          <p:cNvSpPr>
            <a:spLocks noGrp="1"/>
          </p:cNvSpPr>
          <p:nvPr>
            <p:ph type="ctrTitle"/>
          </p:nvPr>
        </p:nvSpPr>
        <p:spPr>
          <a:xfrm>
            <a:off x="2726432" y="1741337"/>
            <a:ext cx="6739136" cy="2387918"/>
          </a:xfrm>
        </p:spPr>
        <p:txBody>
          <a:bodyPr anchor="b">
            <a:normAutofit/>
          </a:bodyPr>
          <a:lstStyle/>
          <a:p>
            <a:r>
              <a:rPr lang="en-US" sz="6600" dirty="0">
                <a:solidFill>
                  <a:srgbClr val="FFFFFF"/>
                </a:solidFill>
                <a:uFillTx/>
              </a:rPr>
              <a:t>How the Business System Works</a:t>
            </a:r>
          </a:p>
        </p:txBody>
      </p:sp>
      <p:sp>
        <p:nvSpPr>
          <p:cNvPr id="3" name="Subtitle 2"/>
          <p:cNvSpPr>
            <a:spLocks noGrp="1"/>
          </p:cNvSpPr>
          <p:nvPr>
            <p:ph type="subTitle" idx="1"/>
          </p:nvPr>
        </p:nvSpPr>
        <p:spPr>
          <a:xfrm>
            <a:off x="2729559" y="4200522"/>
            <a:ext cx="6740685" cy="682079"/>
          </a:xfrm>
        </p:spPr>
        <p:txBody>
          <a:bodyPr>
            <a:normAutofit/>
          </a:bodyPr>
          <a:lstStyle/>
          <a:p>
            <a:endParaRPr lang="en-US">
              <a:solidFill>
                <a:srgbClr val="FFFFFF"/>
              </a:solidFill>
              <a:uFillTx/>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p101"/>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uFillTx/>
              </a:rPr>
              <a:pPr defTabSz="1219170" hangingPunct="1">
                <a:buClr>
                  <a:srgbClr val="A5A5A5"/>
                </a:buClr>
                <a:buSzPts val="1000"/>
              </a:pPr>
              <a:t>37</a:t>
            </a:fld>
            <a:endParaRPr>
              <a:uFillTx/>
            </a:endParaRPr>
          </a:p>
        </p:txBody>
      </p:sp>
      <p:sp>
        <p:nvSpPr>
          <p:cNvPr id="743" name="Google Shape;743;p101"/>
          <p:cNvSpPr txBox="1">
            <a:spLocks/>
          </p:cNvSpPr>
          <p:nvPr/>
        </p:nvSpPr>
        <p:spPr>
          <a:xfrm>
            <a:off x="958844" y="442427"/>
            <a:ext cx="10274312" cy="678407"/>
          </a:xfrm>
          <a:prstGeom prst="rect">
            <a:avLst/>
          </a:prstGeom>
          <a:noFill/>
          <a:ln>
            <a:noFill/>
          </a:ln>
        </p:spPr>
        <p:txBody>
          <a:bodyPr spcFirstLastPara="1" wrap="square" lIns="121900" tIns="60933" rIns="121900" bIns="60933" anchor="t" anchorCtr="0">
            <a:noAutofit/>
          </a:bodyPr>
          <a:lstStyle/>
          <a:p>
            <a:pPr algn="ctr" defTabSz="1219170">
              <a:lnSpc>
                <a:spcPct val="85000"/>
              </a:lnSpc>
              <a:buClr>
                <a:srgbClr val="003366"/>
              </a:buClr>
              <a:buSzPts val="2400"/>
            </a:pPr>
            <a:r>
              <a:rPr lang="en-US" sz="4000" dirty="0">
                <a:solidFill>
                  <a:srgbClr val="34526F"/>
                </a:solidFill>
                <a:uFillTx/>
                <a:latin typeface="Helvetica Neue"/>
                <a:ea typeface="Helvetica Neue"/>
                <a:cs typeface="Helvetica Neue"/>
                <a:sym typeface="Helvetica Neue"/>
              </a:rPr>
              <a:t>How the Appointment System Works</a:t>
            </a:r>
            <a:endParaRPr lang="en-US" sz="2800" dirty="0">
              <a:uFillTx/>
              <a:latin typeface="Arial"/>
              <a:cs typeface="Arial"/>
              <a:sym typeface="Arial"/>
            </a:endParaRPr>
          </a:p>
        </p:txBody>
      </p:sp>
      <p:cxnSp>
        <p:nvCxnSpPr>
          <p:cNvPr id="744" name="Google Shape;744;p101"/>
          <p:cNvCxnSpPr/>
          <p:nvPr/>
        </p:nvCxnSpPr>
        <p:spPr>
          <a:xfrm>
            <a:off x="996441" y="1239892"/>
            <a:ext cx="10199132" cy="0"/>
          </a:xfrm>
          <a:prstGeom prst="straightConnector1">
            <a:avLst/>
          </a:prstGeom>
          <a:noFill/>
          <a:ln w="9525" cap="flat" cmpd="sng">
            <a:solidFill>
              <a:srgbClr val="34526F"/>
            </a:solidFill>
            <a:prstDash val="solid"/>
            <a:round/>
            <a:headEnd type="none" w="sm" len="sm"/>
            <a:tailEnd type="none" w="sm" len="sm"/>
          </a:ln>
        </p:spPr>
      </p:cxnSp>
      <p:sp>
        <p:nvSpPr>
          <p:cNvPr id="745" name="Google Shape;745;p101"/>
          <p:cNvSpPr txBox="1">
            <a:spLocks/>
          </p:cNvSpPr>
          <p:nvPr/>
        </p:nvSpPr>
        <p:spPr>
          <a:xfrm>
            <a:off x="2502696" y="1387709"/>
            <a:ext cx="7186613" cy="876963"/>
          </a:xfrm>
          <a:prstGeom prst="rect">
            <a:avLst/>
          </a:prstGeom>
          <a:noFill/>
          <a:ln>
            <a:noFill/>
          </a:ln>
        </p:spPr>
        <p:txBody>
          <a:bodyPr spcFirstLastPara="1" wrap="square" lIns="121900" tIns="60933" rIns="121900" bIns="60933" anchor="t" anchorCtr="0">
            <a:noAutofit/>
          </a:bodyPr>
          <a:lstStyle/>
          <a:p>
            <a:pPr algn="ctr" defTabSz="1219170" hangingPunct="1">
              <a:lnSpc>
                <a:spcPct val="90000"/>
              </a:lnSpc>
              <a:buClr>
                <a:srgbClr val="003399"/>
              </a:buClr>
              <a:buSzPts val="2000"/>
            </a:pPr>
            <a:r>
              <a:rPr lang="en" sz="2667" b="1" dirty="0">
                <a:uFillTx/>
                <a:latin typeface="Helvetica Neue"/>
                <a:ea typeface="Helvetica Neue"/>
                <a:cs typeface="Helvetica Neue"/>
                <a:sym typeface="Helvetica Neue"/>
              </a:rPr>
              <a:t>Run the System from anywhere and You make Money</a:t>
            </a:r>
            <a:endParaRPr sz="2667" b="1" dirty="0">
              <a:solidFill>
                <a:srgbClr val="E4021D"/>
              </a:solidFill>
              <a:uFillTx/>
              <a:latin typeface="Helvetica Neue"/>
              <a:ea typeface="Helvetica Neue"/>
              <a:cs typeface="Helvetica Neue"/>
              <a:sym typeface="Helvetica Neue"/>
            </a:endParaRPr>
          </a:p>
        </p:txBody>
      </p:sp>
      <p:grpSp>
        <p:nvGrpSpPr>
          <p:cNvPr id="746" name="Google Shape;746;p101"/>
          <p:cNvGrpSpPr/>
          <p:nvPr/>
        </p:nvGrpSpPr>
        <p:grpSpPr>
          <a:xfrm>
            <a:off x="133820" y="4832082"/>
            <a:ext cx="11924365" cy="690911"/>
            <a:chOff x="100364" y="3305744"/>
            <a:chExt cx="8943274" cy="518183"/>
          </a:xfrm>
        </p:grpSpPr>
        <p:sp>
          <p:nvSpPr>
            <p:cNvPr id="747" name="Google Shape;747;p101"/>
            <p:cNvSpPr>
              <a:spLocks/>
            </p:cNvSpPr>
            <p:nvPr/>
          </p:nvSpPr>
          <p:spPr>
            <a:xfrm rot="-5400000">
              <a:off x="4312913" y="-505346"/>
              <a:ext cx="518183" cy="8140364"/>
            </a:xfrm>
            <a:prstGeom prst="roundRect">
              <a:avLst>
                <a:gd name="adj" fmla="val 5850"/>
              </a:avLst>
            </a:prstGeom>
            <a:solidFill>
              <a:srgbClr val="34526F"/>
            </a:solidFill>
            <a:ln w="38100" cap="flat" cmpd="sng">
              <a:solidFill>
                <a:srgbClr val="34526F"/>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uFillTx/>
                <a:latin typeface="Trebuchet MS"/>
                <a:ea typeface="Trebuchet MS"/>
                <a:cs typeface="Trebuchet MS"/>
                <a:sym typeface="Trebuchet MS"/>
              </a:endParaRPr>
            </a:p>
          </p:txBody>
        </p:sp>
        <p:sp>
          <p:nvSpPr>
            <p:cNvPr id="748" name="Google Shape;748;p101"/>
            <p:cNvSpPr txBox="1">
              <a:spLocks/>
            </p:cNvSpPr>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algn="ctr" defTabSz="1219170">
                <a:buClr>
                  <a:srgbClr val="FFFFFF"/>
                </a:buClr>
                <a:buSzPts val="2000"/>
              </a:pPr>
              <a:r>
                <a:rPr lang="en-US" sz="2667" b="1" dirty="0">
                  <a:solidFill>
                    <a:srgbClr val="FFFFFF"/>
                  </a:solidFill>
                  <a:uFillTx/>
                  <a:latin typeface="Helvetica Neue"/>
                  <a:ea typeface="Helvetica Neue"/>
                  <a:cs typeface="Helvetica Neue"/>
                  <a:sym typeface="Helvetica Neue"/>
                </a:rPr>
                <a:t>Weekly Join the Team Presentation Online</a:t>
              </a:r>
              <a:endParaRPr lang="en-US" sz="1867" dirty="0">
                <a:uFillTx/>
                <a:latin typeface="Arial"/>
                <a:cs typeface="Arial"/>
                <a:sym typeface="Arial"/>
              </a:endParaRPr>
            </a:p>
          </p:txBody>
        </p:sp>
      </p:grpSp>
      <p:grpSp>
        <p:nvGrpSpPr>
          <p:cNvPr id="749" name="Google Shape;749;p101"/>
          <p:cNvGrpSpPr/>
          <p:nvPr/>
        </p:nvGrpSpPr>
        <p:grpSpPr>
          <a:xfrm>
            <a:off x="669089" y="3897839"/>
            <a:ext cx="10853827" cy="690911"/>
            <a:chOff x="501817" y="2532314"/>
            <a:chExt cx="8140370" cy="518183"/>
          </a:xfrm>
        </p:grpSpPr>
        <p:sp>
          <p:nvSpPr>
            <p:cNvPr id="750" name="Google Shape;750;p101"/>
            <p:cNvSpPr>
              <a:spLocks/>
            </p:cNvSpPr>
            <p:nvPr/>
          </p:nvSpPr>
          <p:spPr>
            <a:xfrm rot="-5400000">
              <a:off x="4312914" y="-1278775"/>
              <a:ext cx="518183" cy="8140362"/>
            </a:xfrm>
            <a:prstGeom prst="roundRect">
              <a:avLst>
                <a:gd name="adj" fmla="val 5850"/>
              </a:avLst>
            </a:prstGeom>
            <a:solidFill>
              <a:srgbClr val="91B49C"/>
            </a:solidFill>
            <a:ln w="38100" cap="flat" cmpd="sng">
              <a:solidFill>
                <a:srgbClr val="91B49C"/>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uFillTx/>
                <a:latin typeface="Trebuchet MS"/>
                <a:ea typeface="Trebuchet MS"/>
                <a:cs typeface="Trebuchet MS"/>
                <a:sym typeface="Trebuchet MS"/>
              </a:endParaRPr>
            </a:p>
          </p:txBody>
        </p:sp>
        <p:sp>
          <p:nvSpPr>
            <p:cNvPr id="751" name="Google Shape;751;p101"/>
            <p:cNvSpPr txBox="1">
              <a:spLocks/>
            </p:cNvSpPr>
            <p:nvPr/>
          </p:nvSpPr>
          <p:spPr>
            <a:xfrm>
              <a:off x="501817" y="2581877"/>
              <a:ext cx="8140368" cy="418670"/>
            </a:xfrm>
            <a:prstGeom prst="rect">
              <a:avLst/>
            </a:prstGeom>
            <a:noFill/>
            <a:ln>
              <a:noFill/>
            </a:ln>
          </p:spPr>
          <p:txBody>
            <a:bodyPr spcFirstLastPara="1" wrap="square" lIns="121900" tIns="60933" rIns="121900" bIns="60933" anchor="t" anchorCtr="0">
              <a:noAutofit/>
            </a:bodyPr>
            <a:lstStyle/>
            <a:p>
              <a:pPr algn="ctr" defTabSz="1219170">
                <a:buClr>
                  <a:srgbClr val="FFFFFF"/>
                </a:buClr>
                <a:buSzPts val="2000"/>
              </a:pPr>
              <a:r>
                <a:rPr lang="en" sz="2667" b="1" dirty="0">
                  <a:solidFill>
                    <a:srgbClr val="FFFFFF"/>
                  </a:solidFill>
                  <a:uFillTx/>
                  <a:latin typeface="Helvetica Neue"/>
                  <a:ea typeface="Helvetica Neue"/>
                  <a:cs typeface="Helvetica Neue"/>
                  <a:sym typeface="Helvetica Neue"/>
                </a:rPr>
                <a:t>12 Week Customer Education Series Online</a:t>
              </a:r>
              <a:endParaRPr sz="1867" dirty="0">
                <a:uFillTx/>
                <a:latin typeface="Arial"/>
                <a:cs typeface="Arial"/>
                <a:sym typeface="Arial"/>
              </a:endParaRPr>
            </a:p>
          </p:txBody>
        </p:sp>
      </p:grpSp>
      <p:grpSp>
        <p:nvGrpSpPr>
          <p:cNvPr id="752" name="Google Shape;752;p101"/>
          <p:cNvGrpSpPr/>
          <p:nvPr/>
        </p:nvGrpSpPr>
        <p:grpSpPr>
          <a:xfrm>
            <a:off x="484177" y="2963597"/>
            <a:ext cx="11223648" cy="690911"/>
            <a:chOff x="363133" y="1766097"/>
            <a:chExt cx="8417736" cy="518183"/>
          </a:xfrm>
        </p:grpSpPr>
        <p:sp>
          <p:nvSpPr>
            <p:cNvPr id="753" name="Google Shape;753;p101"/>
            <p:cNvSpPr>
              <a:spLocks/>
            </p:cNvSpPr>
            <p:nvPr/>
          </p:nvSpPr>
          <p:spPr>
            <a:xfrm rot="-5400000">
              <a:off x="4312913" y="-2044993"/>
              <a:ext cx="518183" cy="8140364"/>
            </a:xfrm>
            <a:prstGeom prst="roundRect">
              <a:avLst>
                <a:gd name="adj" fmla="val 5850"/>
              </a:avLst>
            </a:prstGeom>
            <a:solidFill>
              <a:srgbClr val="5B9BA9"/>
            </a:solidFill>
            <a:ln w="38100" cap="flat" cmpd="sng">
              <a:solidFill>
                <a:srgbClr val="5B9BA9"/>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uFillTx/>
                <a:latin typeface="Trebuchet MS"/>
                <a:ea typeface="Trebuchet MS"/>
                <a:cs typeface="Trebuchet MS"/>
                <a:sym typeface="Trebuchet MS"/>
              </a:endParaRPr>
            </a:p>
          </p:txBody>
        </p:sp>
        <p:sp>
          <p:nvSpPr>
            <p:cNvPr id="754" name="Google Shape;754;p101"/>
            <p:cNvSpPr txBox="1">
              <a:spLocks/>
            </p:cNvSpPr>
            <p:nvPr/>
          </p:nvSpPr>
          <p:spPr>
            <a:xfrm>
              <a:off x="363133" y="1819163"/>
              <a:ext cx="8417736" cy="376010"/>
            </a:xfrm>
            <a:prstGeom prst="rect">
              <a:avLst/>
            </a:prstGeom>
            <a:noFill/>
            <a:ln>
              <a:noFill/>
            </a:ln>
          </p:spPr>
          <p:txBody>
            <a:bodyPr spcFirstLastPara="1" wrap="square" lIns="121900" tIns="60933" rIns="121900" bIns="60933" anchor="t" anchorCtr="0">
              <a:noAutofit/>
            </a:bodyPr>
            <a:lstStyle/>
            <a:p>
              <a:pPr algn="ctr">
                <a:buClr>
                  <a:schemeClr val="lt1"/>
                </a:buClr>
              </a:pPr>
              <a:r>
                <a:rPr lang="en-US" sz="2400" b="1" dirty="0">
                  <a:solidFill>
                    <a:schemeClr val="lt1"/>
                  </a:solidFill>
                  <a:uFillTx/>
                </a:rPr>
                <a:t>Technology drives the Business- Personal Links to Invite Prospects</a:t>
              </a:r>
              <a:endParaRPr lang="en-US" sz="2400" dirty="0">
                <a:uFillTx/>
              </a:endParaRPr>
            </a:p>
          </p:txBody>
        </p:sp>
      </p:grpSp>
      <p:grpSp>
        <p:nvGrpSpPr>
          <p:cNvPr id="755" name="Google Shape;755;p101"/>
          <p:cNvGrpSpPr/>
          <p:nvPr/>
        </p:nvGrpSpPr>
        <p:grpSpPr>
          <a:xfrm>
            <a:off x="133820" y="5766325"/>
            <a:ext cx="11924365" cy="690911"/>
            <a:chOff x="100364" y="3305744"/>
            <a:chExt cx="8943274" cy="518183"/>
          </a:xfrm>
        </p:grpSpPr>
        <p:sp>
          <p:nvSpPr>
            <p:cNvPr id="756" name="Google Shape;756;p101"/>
            <p:cNvSpPr>
              <a:spLocks/>
            </p:cNvSpPr>
            <p:nvPr/>
          </p:nvSpPr>
          <p:spPr>
            <a:xfrm rot="-5400000">
              <a:off x="4312913" y="-505346"/>
              <a:ext cx="518183" cy="8140364"/>
            </a:xfrm>
            <a:prstGeom prst="roundRect">
              <a:avLst>
                <a:gd name="adj" fmla="val 5850"/>
              </a:avLst>
            </a:prstGeom>
            <a:solidFill>
              <a:srgbClr val="7F7F7F"/>
            </a:solidFill>
            <a:ln w="38100" cap="flat" cmpd="sng">
              <a:solidFill>
                <a:srgbClr val="7F7F7F"/>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000"/>
              </a:pPr>
              <a:endParaRPr sz="2667">
                <a:solidFill>
                  <a:srgbClr val="CC0000"/>
                </a:solidFill>
                <a:uFillTx/>
                <a:latin typeface="Trebuchet MS"/>
                <a:ea typeface="Trebuchet MS"/>
                <a:cs typeface="Trebuchet MS"/>
                <a:sym typeface="Trebuchet MS"/>
              </a:endParaRPr>
            </a:p>
          </p:txBody>
        </p:sp>
        <p:sp>
          <p:nvSpPr>
            <p:cNvPr id="757" name="Google Shape;757;p101"/>
            <p:cNvSpPr txBox="1">
              <a:spLocks/>
            </p:cNvSpPr>
            <p:nvPr/>
          </p:nvSpPr>
          <p:spPr>
            <a:xfrm>
              <a:off x="100364" y="3347912"/>
              <a:ext cx="894327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dirty="0">
                  <a:solidFill>
                    <a:srgbClr val="FFFFFF"/>
                  </a:solidFill>
                  <a:uFillTx/>
                  <a:latin typeface="Helvetica Neue"/>
                  <a:ea typeface="Helvetica Neue"/>
                  <a:cs typeface="Helvetica Neue"/>
                  <a:sym typeface="Helvetica Neue"/>
                </a:rPr>
                <a:t>1-1 Follow Up with Zoom and Online Applications</a:t>
              </a:r>
              <a:endParaRPr sz="1867" dirty="0">
                <a:uFillTx/>
                <a:latin typeface="Arial"/>
                <a:cs typeface="Arial"/>
                <a:sym typeface="Arial"/>
              </a:endParaRPr>
            </a:p>
          </p:txBody>
        </p:sp>
      </p:grpSp>
      <p:sp>
        <p:nvSpPr>
          <p:cNvPr id="758" name="Google Shape;758;p101"/>
          <p:cNvSpPr txBox="1">
            <a:spLocks/>
          </p:cNvSpPr>
          <p:nvPr/>
        </p:nvSpPr>
        <p:spPr>
          <a:xfrm>
            <a:off x="2091756" y="1869585"/>
            <a:ext cx="5197317" cy="448041"/>
          </a:xfrm>
          <a:prstGeom prst="rect">
            <a:avLst/>
          </a:prstGeom>
          <a:noFill/>
          <a:ln>
            <a:noFill/>
          </a:ln>
        </p:spPr>
        <p:txBody>
          <a:bodyPr spcFirstLastPara="1" wrap="square" lIns="121900" tIns="60933" rIns="121900" bIns="60933" anchor="t" anchorCtr="0">
            <a:noAutofit/>
          </a:bodyPr>
          <a:lstStyle/>
          <a:p>
            <a:pPr defTabSz="1219170" hangingPunct="1">
              <a:lnSpc>
                <a:spcPct val="50000"/>
              </a:lnSpc>
              <a:buClr>
                <a:srgbClr val="003399"/>
              </a:buClr>
              <a:buSzPts val="2000"/>
            </a:pPr>
            <a:endParaRPr sz="2667" b="1">
              <a:solidFill>
                <a:srgbClr val="E4021D"/>
              </a:solidFill>
              <a:uFillTx/>
              <a:latin typeface="Helvetica Neue"/>
              <a:ea typeface="Helvetica Neue"/>
              <a:cs typeface="Helvetica Neue"/>
              <a:sym typeface="Helvetica Neue"/>
            </a:endParaRPr>
          </a:p>
        </p:txBody>
      </p:sp>
      <p:sp>
        <p:nvSpPr>
          <p:cNvPr id="759" name="Google Shape;759;p101"/>
          <p:cNvSpPr txBox="1">
            <a:spLocks/>
          </p:cNvSpPr>
          <p:nvPr/>
        </p:nvSpPr>
        <p:spPr>
          <a:xfrm>
            <a:off x="0" y="2264680"/>
            <a:ext cx="12192000" cy="440393"/>
          </a:xfrm>
          <a:prstGeom prst="rect">
            <a:avLst/>
          </a:prstGeom>
          <a:noFill/>
          <a:ln>
            <a:noFill/>
          </a:ln>
        </p:spPr>
        <p:txBody>
          <a:bodyPr spcFirstLastPara="1" wrap="square" lIns="121900" tIns="60933" rIns="121900" bIns="60933" anchor="t" anchorCtr="0">
            <a:noAutofit/>
          </a:bodyPr>
          <a:lstStyle/>
          <a:p>
            <a:pPr algn="ctr" defTabSz="1219170" hangingPunct="1">
              <a:lnSpc>
                <a:spcPct val="90000"/>
              </a:lnSpc>
              <a:buClr>
                <a:srgbClr val="003399"/>
              </a:buClr>
              <a:buSzPts val="2000"/>
            </a:pPr>
            <a:endParaRPr sz="1867" dirty="0">
              <a:uFillTx/>
              <a:latin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43"/>
                                        </p:tgtEl>
                                        <p:attrNameLst>
                                          <p:attrName>style.visibility</p:attrName>
                                        </p:attrNameLst>
                                      </p:cBhvr>
                                      <p:to>
                                        <p:strVal val="visible"/>
                                      </p:to>
                                    </p:set>
                                    <p:animEffect transition="in" filter="fade">
                                      <p:cBhvr>
                                        <p:cTn id="7" dur="400"/>
                                        <p:tgtEl>
                                          <p:spTgt spid="743"/>
                                        </p:tgtEl>
                                      </p:cBhvr>
                                    </p:animEffect>
                                  </p:childTnLst>
                                </p:cTn>
                              </p:par>
                              <p:par>
                                <p:cTn id="8" presetID="10" presetClass="entr" presetSubtype="0" fill="hold" nodeType="withEffect">
                                  <p:stCondLst>
                                    <p:cond delay="0"/>
                                  </p:stCondLst>
                                  <p:childTnLst>
                                    <p:set>
                                      <p:cBhvr>
                                        <p:cTn id="9" dur="1" fill="hold">
                                          <p:stCondLst>
                                            <p:cond delay="0"/>
                                          </p:stCondLst>
                                        </p:cTn>
                                        <p:tgtEl>
                                          <p:spTgt spid="744"/>
                                        </p:tgtEl>
                                        <p:attrNameLst>
                                          <p:attrName>style.visibility</p:attrName>
                                        </p:attrNameLst>
                                      </p:cBhvr>
                                      <p:to>
                                        <p:strVal val="visible"/>
                                      </p:to>
                                    </p:set>
                                    <p:animEffect transition="in" filter="fade">
                                      <p:cBhvr>
                                        <p:cTn id="10" dur="700"/>
                                        <p:tgtEl>
                                          <p:spTgt spid="744"/>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745"/>
                                        </p:tgtEl>
                                        <p:attrNameLst>
                                          <p:attrName>style.visibility</p:attrName>
                                        </p:attrNameLst>
                                      </p:cBhvr>
                                      <p:to>
                                        <p:strVal val="visible"/>
                                      </p:to>
                                    </p:set>
                                    <p:animEffect transition="in" filter="fade">
                                      <p:cBhvr>
                                        <p:cTn id="14" dur="300"/>
                                        <p:tgtEl>
                                          <p:spTgt spid="745"/>
                                        </p:tgtEl>
                                      </p:cBhvr>
                                    </p:animEffect>
                                  </p:childTnLst>
                                </p:cTn>
                              </p:par>
                              <p:par>
                                <p:cTn id="15" presetID="10" presetClass="entr" presetSubtype="0" fill="hold" nodeType="withEffect">
                                  <p:stCondLst>
                                    <p:cond delay="0"/>
                                  </p:stCondLst>
                                  <p:childTnLst>
                                    <p:set>
                                      <p:cBhvr>
                                        <p:cTn id="16" dur="1" fill="hold">
                                          <p:stCondLst>
                                            <p:cond delay="0"/>
                                          </p:stCondLst>
                                        </p:cTn>
                                        <p:tgtEl>
                                          <p:spTgt spid="758"/>
                                        </p:tgtEl>
                                        <p:attrNameLst>
                                          <p:attrName>style.visibility</p:attrName>
                                        </p:attrNameLst>
                                      </p:cBhvr>
                                      <p:to>
                                        <p:strVal val="visible"/>
                                      </p:to>
                                    </p:set>
                                    <p:animEffect transition="in" filter="fade">
                                      <p:cBhvr>
                                        <p:cTn id="17" dur="300"/>
                                        <p:tgtEl>
                                          <p:spTgt spid="75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59"/>
                                        </p:tgtEl>
                                        <p:attrNameLst>
                                          <p:attrName>style.visibility</p:attrName>
                                        </p:attrNameLst>
                                      </p:cBhvr>
                                      <p:to>
                                        <p:strVal val="visible"/>
                                      </p:to>
                                    </p:set>
                                    <p:animEffect transition="in" filter="fade">
                                      <p:cBhvr>
                                        <p:cTn id="22" dur="300"/>
                                        <p:tgtEl>
                                          <p:spTgt spid="75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52"/>
                                        </p:tgtEl>
                                        <p:attrNameLst>
                                          <p:attrName>style.visibility</p:attrName>
                                        </p:attrNameLst>
                                      </p:cBhvr>
                                      <p:to>
                                        <p:strVal val="visible"/>
                                      </p:to>
                                    </p:set>
                                    <p:animEffect transition="in" filter="fade">
                                      <p:cBhvr>
                                        <p:cTn id="27" dur="300"/>
                                        <p:tgtEl>
                                          <p:spTgt spid="75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49"/>
                                        </p:tgtEl>
                                        <p:attrNameLst>
                                          <p:attrName>style.visibility</p:attrName>
                                        </p:attrNameLst>
                                      </p:cBhvr>
                                      <p:to>
                                        <p:strVal val="visible"/>
                                      </p:to>
                                    </p:set>
                                    <p:animEffect transition="in" filter="fade">
                                      <p:cBhvr>
                                        <p:cTn id="32" dur="300"/>
                                        <p:tgtEl>
                                          <p:spTgt spid="74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746"/>
                                        </p:tgtEl>
                                        <p:attrNameLst>
                                          <p:attrName>style.visibility</p:attrName>
                                        </p:attrNameLst>
                                      </p:cBhvr>
                                      <p:to>
                                        <p:strVal val="visible"/>
                                      </p:to>
                                    </p:set>
                                    <p:animEffect transition="in" filter="fade">
                                      <p:cBhvr>
                                        <p:cTn id="37" dur="300"/>
                                        <p:tgtEl>
                                          <p:spTgt spid="74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755"/>
                                        </p:tgtEl>
                                        <p:attrNameLst>
                                          <p:attrName>style.visibility</p:attrName>
                                        </p:attrNameLst>
                                      </p:cBhvr>
                                      <p:to>
                                        <p:strVal val="visible"/>
                                      </p:to>
                                    </p:set>
                                    <p:animEffect transition="in" filter="fade">
                                      <p:cBhvr>
                                        <p:cTn id="42" dur="300"/>
                                        <p:tgtEl>
                                          <p:spTgt spid="7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00"/>
        <p:cNvGrpSpPr/>
        <p:nvPr/>
      </p:nvGrpSpPr>
      <p:grpSpPr>
        <a:xfrm>
          <a:off x="0" y="0"/>
          <a:ext cx="0" cy="0"/>
          <a:chOff x="0" y="0"/>
          <a:chExt cx="0" cy="0"/>
        </a:xfrm>
      </p:grpSpPr>
      <p:sp>
        <p:nvSpPr>
          <p:cNvPr id="801" name="Google Shape;801;p104"/>
          <p:cNvSpPr>
            <a:spLocks/>
          </p:cNvSpPr>
          <p:nvPr/>
        </p:nvSpPr>
        <p:spPr>
          <a:xfrm rot="-5400000">
            <a:off x="5750554" y="-2748502"/>
            <a:ext cx="690911" cy="10853819"/>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sp>
        <p:nvSpPr>
          <p:cNvPr id="802" name="Google Shape;802;p104"/>
          <p:cNvSpPr txBox="1">
            <a:spLocks noGrp="1"/>
          </p:cNvSpPr>
          <p:nvPr>
            <p:ph type="body" idx="1"/>
          </p:nvPr>
        </p:nvSpPr>
        <p:spPr>
          <a:xfrm>
            <a:off x="960254" y="2382732"/>
            <a:ext cx="10720693" cy="501347"/>
          </a:xfrm>
          <a:prstGeom prst="rect">
            <a:avLst/>
          </a:prstGeom>
          <a:noFill/>
          <a:ln>
            <a:noFill/>
          </a:ln>
        </p:spPr>
        <p:txBody>
          <a:bodyPr spcFirstLastPara="1" wrap="square" lIns="121900" tIns="60933" rIns="121900" bIns="60933" anchor="t" anchorCtr="0">
            <a:noAutofit/>
          </a:bodyPr>
          <a:lstStyle/>
          <a:p>
            <a:pPr marL="0" indent="0" algn="ctr">
              <a:spcBef>
                <a:spcPts val="0"/>
              </a:spcBef>
              <a:buClr>
                <a:schemeClr val="lt1"/>
              </a:buClr>
              <a:buSzPts val="2000"/>
              <a:buNone/>
            </a:pPr>
            <a:r>
              <a:rPr lang="en" sz="2667" b="1">
                <a:solidFill>
                  <a:schemeClr val="lt1"/>
                </a:solidFill>
                <a:uFillTx/>
              </a:rPr>
              <a:t>Online Licensing Training- Life and Securities</a:t>
            </a:r>
            <a:endParaRPr>
              <a:uFillTx/>
            </a:endParaRPr>
          </a:p>
        </p:txBody>
      </p:sp>
      <p:sp>
        <p:nvSpPr>
          <p:cNvPr id="803" name="Google Shape;803;p104"/>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888888"/>
              </a:buClr>
              <a:buSzPts val="1000"/>
            </a:pPr>
            <a:fld id="{00000000-1234-1234-1234-123412341234}" type="slidenum">
              <a:rPr lang="en">
                <a:solidFill>
                  <a:srgbClr val="888888"/>
                </a:solidFill>
                <a:uFillTx/>
                <a:latin typeface="Calibri"/>
                <a:ea typeface="Calibri"/>
                <a:cs typeface="Calibri"/>
                <a:sym typeface="Calibri"/>
              </a:rPr>
              <a:pPr defTabSz="1219170" hangingPunct="1">
                <a:buClr>
                  <a:srgbClr val="888888"/>
                </a:buClr>
                <a:buSzPts val="1000"/>
              </a:pPr>
              <a:t>38</a:t>
            </a:fld>
            <a:endParaRPr>
              <a:solidFill>
                <a:srgbClr val="888888"/>
              </a:solidFill>
              <a:uFillTx/>
              <a:latin typeface="Calibri"/>
              <a:ea typeface="Calibri"/>
              <a:cs typeface="Calibri"/>
              <a:sym typeface="Calibri"/>
            </a:endParaRPr>
          </a:p>
        </p:txBody>
      </p:sp>
      <p:grpSp>
        <p:nvGrpSpPr>
          <p:cNvPr id="804" name="Google Shape;804;p104"/>
          <p:cNvGrpSpPr/>
          <p:nvPr/>
        </p:nvGrpSpPr>
        <p:grpSpPr>
          <a:xfrm>
            <a:off x="669097" y="4385818"/>
            <a:ext cx="10853819" cy="690911"/>
            <a:chOff x="501823" y="3305744"/>
            <a:chExt cx="8140364" cy="518183"/>
          </a:xfrm>
        </p:grpSpPr>
        <p:sp>
          <p:nvSpPr>
            <p:cNvPr id="805" name="Google Shape;805;p104"/>
            <p:cNvSpPr>
              <a:spLocks/>
            </p:cNvSpPr>
            <p:nvPr/>
          </p:nvSpPr>
          <p:spPr>
            <a:xfrm rot="-5400000">
              <a:off x="4312913" y="-505346"/>
              <a:ext cx="518183" cy="8140364"/>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200"/>
              </a:pPr>
              <a:endParaRPr sz="2933">
                <a:solidFill>
                  <a:srgbClr val="CC0000"/>
                </a:solidFill>
                <a:uFillTx/>
                <a:latin typeface="Trebuchet MS"/>
                <a:ea typeface="Trebuchet MS"/>
                <a:cs typeface="Trebuchet MS"/>
                <a:sym typeface="Trebuchet MS"/>
              </a:endParaRPr>
            </a:p>
          </p:txBody>
        </p:sp>
        <p:sp>
          <p:nvSpPr>
            <p:cNvPr id="806" name="Google Shape;806;p104"/>
            <p:cNvSpPr txBox="1">
              <a:spLocks/>
            </p:cNvSpPr>
            <p:nvPr/>
          </p:nvSpPr>
          <p:spPr>
            <a:xfrm>
              <a:off x="601656" y="3322724"/>
              <a:ext cx="794069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a:solidFill>
                    <a:srgbClr val="FFFFFF"/>
                  </a:solidFill>
                  <a:uFillTx/>
                  <a:latin typeface="Helvetica Neue"/>
                  <a:ea typeface="Helvetica Neue"/>
                  <a:cs typeface="Helvetica Neue"/>
                  <a:sym typeface="Helvetica Neue"/>
                </a:rPr>
                <a:t>Weekly 1 Hour Marketing Training- Zoom</a:t>
              </a:r>
              <a:endParaRPr sz="1867">
                <a:uFillTx/>
                <a:latin typeface="Arial"/>
                <a:cs typeface="Arial"/>
                <a:sym typeface="Arial"/>
              </a:endParaRPr>
            </a:p>
          </p:txBody>
        </p:sp>
      </p:grpSp>
      <p:grpSp>
        <p:nvGrpSpPr>
          <p:cNvPr id="807" name="Google Shape;807;p104"/>
          <p:cNvGrpSpPr/>
          <p:nvPr/>
        </p:nvGrpSpPr>
        <p:grpSpPr>
          <a:xfrm>
            <a:off x="669087" y="3321470"/>
            <a:ext cx="10853827" cy="766743"/>
            <a:chOff x="501817" y="2532314"/>
            <a:chExt cx="8140370" cy="575057"/>
          </a:xfrm>
        </p:grpSpPr>
        <p:sp>
          <p:nvSpPr>
            <p:cNvPr id="808" name="Google Shape;808;p104"/>
            <p:cNvSpPr>
              <a:spLocks/>
            </p:cNvSpPr>
            <p:nvPr/>
          </p:nvSpPr>
          <p:spPr>
            <a:xfrm rot="-5400000">
              <a:off x="4312914" y="-1278775"/>
              <a:ext cx="518183" cy="8140362"/>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200"/>
              </a:pPr>
              <a:endParaRPr sz="2933">
                <a:solidFill>
                  <a:srgbClr val="CC0000"/>
                </a:solidFill>
                <a:uFillTx/>
                <a:latin typeface="Trebuchet MS"/>
                <a:ea typeface="Trebuchet MS"/>
                <a:cs typeface="Trebuchet MS"/>
                <a:sym typeface="Trebuchet MS"/>
              </a:endParaRPr>
            </a:p>
          </p:txBody>
        </p:sp>
        <p:sp>
          <p:nvSpPr>
            <p:cNvPr id="809" name="Google Shape;809;p104"/>
            <p:cNvSpPr txBox="1">
              <a:spLocks/>
            </p:cNvSpPr>
            <p:nvPr/>
          </p:nvSpPr>
          <p:spPr>
            <a:xfrm>
              <a:off x="501817" y="2559998"/>
              <a:ext cx="8140368" cy="547373"/>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a:solidFill>
                    <a:srgbClr val="FFFFFF"/>
                  </a:solidFill>
                  <a:uFillTx/>
                  <a:latin typeface="Helvetica Neue"/>
                  <a:ea typeface="Helvetica Neue"/>
                  <a:cs typeface="Helvetica Neue"/>
                  <a:sym typeface="Helvetica Neue"/>
                </a:rPr>
                <a:t>Weekly 2 Hour Product Training Online- Zoom</a:t>
              </a:r>
              <a:endParaRPr sz="1867">
                <a:uFillTx/>
                <a:latin typeface="Arial"/>
                <a:cs typeface="Arial"/>
                <a:sym typeface="Arial"/>
              </a:endParaRPr>
            </a:p>
          </p:txBody>
        </p:sp>
      </p:grpSp>
      <p:sp>
        <p:nvSpPr>
          <p:cNvPr id="810" name="Google Shape;810;p104"/>
          <p:cNvSpPr txBox="1">
            <a:spLocks/>
          </p:cNvSpPr>
          <p:nvPr/>
        </p:nvSpPr>
        <p:spPr>
          <a:xfrm>
            <a:off x="401764" y="442422"/>
            <a:ext cx="11388477"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000"/>
            </a:pPr>
            <a:r>
              <a:rPr lang="en" sz="2667">
                <a:solidFill>
                  <a:srgbClr val="34526F"/>
                </a:solidFill>
                <a:uFillTx/>
                <a:latin typeface="Helvetica Neue"/>
                <a:ea typeface="Helvetica Neue"/>
                <a:cs typeface="Helvetica Neue"/>
                <a:sym typeface="Helvetica Neue"/>
              </a:rPr>
              <a:t>How the Training Works- Technology drives the Training- Zoom </a:t>
            </a:r>
            <a:endParaRPr sz="1867">
              <a:uFillTx/>
              <a:latin typeface="Arial"/>
              <a:cs typeface="Arial"/>
              <a:sym typeface="Arial"/>
            </a:endParaRPr>
          </a:p>
        </p:txBody>
      </p:sp>
      <p:cxnSp>
        <p:nvCxnSpPr>
          <p:cNvPr id="811" name="Google Shape;811;p104"/>
          <p:cNvCxnSpPr/>
          <p:nvPr/>
        </p:nvCxnSpPr>
        <p:spPr>
          <a:xfrm>
            <a:off x="802208" y="1239892"/>
            <a:ext cx="10587593" cy="0"/>
          </a:xfrm>
          <a:prstGeom prst="straightConnector1">
            <a:avLst/>
          </a:prstGeom>
          <a:noFill/>
          <a:ln w="9525" cap="flat" cmpd="sng">
            <a:solidFill>
              <a:srgbClr val="34526F"/>
            </a:solidFill>
            <a:prstDash val="solid"/>
            <a:round/>
            <a:headEnd type="none" w="sm" len="sm"/>
            <a:tailEnd type="none" w="sm" len="sm"/>
          </a:ln>
        </p:spPr>
      </p:cxnSp>
      <p:sp>
        <p:nvSpPr>
          <p:cNvPr id="812" name="Google Shape;812;p104"/>
          <p:cNvSpPr txBox="1">
            <a:spLocks/>
          </p:cNvSpPr>
          <p:nvPr/>
        </p:nvSpPr>
        <p:spPr>
          <a:xfrm>
            <a:off x="508000" y="1459496"/>
            <a:ext cx="10756901" cy="56444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2000"/>
            </a:pPr>
            <a:endParaRPr sz="2667" baseline="30000">
              <a:uFillTx/>
              <a:latin typeface="Helvetica Neue"/>
              <a:ea typeface="Helvetica Neue"/>
              <a:cs typeface="Helvetica Neue"/>
              <a:sym typeface="Helvetica Neue"/>
            </a:endParaRPr>
          </a:p>
        </p:txBody>
      </p:sp>
      <p:sp>
        <p:nvSpPr>
          <p:cNvPr id="813" name="Google Shape;813;p104"/>
          <p:cNvSpPr txBox="1">
            <a:spLocks/>
          </p:cNvSpPr>
          <p:nvPr/>
        </p:nvSpPr>
        <p:spPr>
          <a:xfrm>
            <a:off x="0" y="5575121"/>
            <a:ext cx="12192000" cy="592667"/>
          </a:xfrm>
          <a:prstGeom prst="rect">
            <a:avLst/>
          </a:prstGeom>
          <a:noFill/>
          <a:ln>
            <a:noFill/>
          </a:ln>
        </p:spPr>
        <p:txBody>
          <a:bodyPr spcFirstLastPara="1" wrap="square" lIns="121900" tIns="60933" rIns="121900" bIns="60933" anchor="ctr" anchorCtr="0">
            <a:noAutofit/>
          </a:bodyPr>
          <a:lstStyle/>
          <a:p>
            <a:pPr algn="ctr" defTabSz="1219170" hangingPunct="1">
              <a:lnSpc>
                <a:spcPct val="85000"/>
              </a:lnSpc>
              <a:buClr>
                <a:srgbClr val="000000"/>
              </a:buClr>
              <a:buSzPts val="2000"/>
            </a:pPr>
            <a:endParaRPr sz="2667">
              <a:solidFill>
                <a:srgbClr val="FF0000"/>
              </a:solidFill>
              <a:uFillTx/>
              <a:latin typeface="Helvetica Neue"/>
              <a:ea typeface="Helvetica Neue"/>
              <a:cs typeface="Helvetica Neue"/>
              <a:sym typeface="Helvetica Neu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10"/>
                                        </p:tgtEl>
                                        <p:attrNameLst>
                                          <p:attrName>style.visibility</p:attrName>
                                        </p:attrNameLst>
                                      </p:cBhvr>
                                      <p:to>
                                        <p:strVal val="visible"/>
                                      </p:to>
                                    </p:set>
                                    <p:animEffect transition="in" filter="fade">
                                      <p:cBhvr>
                                        <p:cTn id="7" dur="400"/>
                                        <p:tgtEl>
                                          <p:spTgt spid="810"/>
                                        </p:tgtEl>
                                      </p:cBhvr>
                                    </p:animEffect>
                                  </p:childTnLst>
                                </p:cTn>
                              </p:par>
                              <p:par>
                                <p:cTn id="8" presetID="10" presetClass="entr" presetSubtype="0" fill="hold" nodeType="withEffect">
                                  <p:stCondLst>
                                    <p:cond delay="0"/>
                                  </p:stCondLst>
                                  <p:childTnLst>
                                    <p:set>
                                      <p:cBhvr>
                                        <p:cTn id="9" dur="1" fill="hold">
                                          <p:stCondLst>
                                            <p:cond delay="0"/>
                                          </p:stCondLst>
                                        </p:cTn>
                                        <p:tgtEl>
                                          <p:spTgt spid="811"/>
                                        </p:tgtEl>
                                        <p:attrNameLst>
                                          <p:attrName>style.visibility</p:attrName>
                                        </p:attrNameLst>
                                      </p:cBhvr>
                                      <p:to>
                                        <p:strVal val="visible"/>
                                      </p:to>
                                    </p:set>
                                    <p:animEffect transition="in" filter="fade">
                                      <p:cBhvr>
                                        <p:cTn id="10" dur="700"/>
                                        <p:tgtEl>
                                          <p:spTgt spid="811"/>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812"/>
                                        </p:tgtEl>
                                        <p:attrNameLst>
                                          <p:attrName>style.visibility</p:attrName>
                                        </p:attrNameLst>
                                      </p:cBhvr>
                                      <p:to>
                                        <p:strVal val="visible"/>
                                      </p:to>
                                    </p:set>
                                    <p:animEffect transition="in" filter="fade">
                                      <p:cBhvr>
                                        <p:cTn id="14" dur="300"/>
                                        <p:tgtEl>
                                          <p:spTgt spid="81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02">
                                            <p:txEl>
                                              <p:pRg st="0" end="0"/>
                                            </p:txEl>
                                          </p:spTgt>
                                        </p:tgtEl>
                                        <p:attrNameLst>
                                          <p:attrName>style.visibility</p:attrName>
                                        </p:attrNameLst>
                                      </p:cBhvr>
                                      <p:to>
                                        <p:strVal val="visible"/>
                                      </p:to>
                                    </p:set>
                                    <p:animEffect transition="in" filter="fade">
                                      <p:cBhvr>
                                        <p:cTn id="19" dur="300"/>
                                        <p:tgtEl>
                                          <p:spTgt spid="802">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01"/>
                                        </p:tgtEl>
                                        <p:attrNameLst>
                                          <p:attrName>style.visibility</p:attrName>
                                        </p:attrNameLst>
                                      </p:cBhvr>
                                      <p:to>
                                        <p:strVal val="visible"/>
                                      </p:to>
                                    </p:set>
                                    <p:animEffect transition="in" filter="fade">
                                      <p:cBhvr>
                                        <p:cTn id="22" dur="300"/>
                                        <p:tgtEl>
                                          <p:spTgt spid="80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07"/>
                                        </p:tgtEl>
                                        <p:attrNameLst>
                                          <p:attrName>style.visibility</p:attrName>
                                        </p:attrNameLst>
                                      </p:cBhvr>
                                      <p:to>
                                        <p:strVal val="visible"/>
                                      </p:to>
                                    </p:set>
                                    <p:animEffect transition="in" filter="fade">
                                      <p:cBhvr>
                                        <p:cTn id="27" dur="300"/>
                                        <p:tgtEl>
                                          <p:spTgt spid="80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04"/>
                                        </p:tgtEl>
                                        <p:attrNameLst>
                                          <p:attrName>style.visibility</p:attrName>
                                        </p:attrNameLst>
                                      </p:cBhvr>
                                      <p:to>
                                        <p:strVal val="visible"/>
                                      </p:to>
                                    </p:set>
                                    <p:animEffect transition="in" filter="fade">
                                      <p:cBhvr>
                                        <p:cTn id="32" dur="300"/>
                                        <p:tgtEl>
                                          <p:spTgt spid="80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13"/>
                                        </p:tgtEl>
                                        <p:attrNameLst>
                                          <p:attrName>style.visibility</p:attrName>
                                        </p:attrNameLst>
                                      </p:cBhvr>
                                      <p:to>
                                        <p:strVal val="visible"/>
                                      </p:to>
                                    </p:set>
                                    <p:animEffect transition="in" filter="fade">
                                      <p:cBhvr>
                                        <p:cTn id="37" dur="300"/>
                                        <p:tgtEl>
                                          <p:spTgt spid="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 name="Rectangle 20"/>
          <p:cNvSpPr>
            <a:spLocks noGrp="1" noRot="1" noChangeAspect="1" noMove="1" noResize="1" noEditPoints="1" noAdjustHandles="1" noChangeArrowheads="1" noChangeShapeType="1" noTextEdit="1"/>
          </p:cNvSpPr>
          <p:nvPr/>
        </p:nvSpPr>
        <p:spPr>
          <a:xfrm>
            <a:off x="0" y="0"/>
            <a:ext cx="11912600" cy="6858000"/>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FontTx/>
              <a:buNone/>
              <a:defRPr>
                <a:uFillTx/>
              </a:defRPr>
            </a:pPr>
            <a:endParaRPr kumimoji="0" lang="en-US" sz="1800" b="0" i="0" u="none" strike="noStrike" kern="1200" cap="none" spc="0" normalizeH="0" baseline="0" noProof="0">
              <a:ln>
                <a:noFill/>
              </a:ln>
              <a:solidFill>
                <a:srgbClr val="FFFFFF"/>
              </a:solidFill>
              <a:effectLst/>
              <a:uFillTx/>
              <a:latin typeface="Calibri" panose="020F0502020204030204"/>
              <a:ea typeface="+mn-ea"/>
              <a:cs typeface="+mn-cs"/>
            </a:endParaRPr>
          </a:p>
        </p:txBody>
      </p:sp>
      <p:pic>
        <p:nvPicPr>
          <p:cNvPr id="23" name="Picture 22"/>
          <p:cNvPicPr>
            <a:picLocks noGrp="1" noRot="1" noChangeAspect="1" noMove="1" noResize="1" noEditPoints="1" noAdjustHandles="1" noChangeArrowheads="1" noChangeShapeType="1" noCrop="1"/>
          </p:cNvPicPr>
          <p:nvPr/>
        </p:nvPicPr>
        <p:blipFill rotWithShape="1">
          <a:blip r:embed="rId2"/>
          <a:srcRect l="49933" t="3964" b="3964"/>
          <a:stretch/>
        </p:blipFill>
        <p:spPr>
          <a:xfrm>
            <a:off x="575867" y="1"/>
            <a:ext cx="6629806" cy="6857999"/>
          </a:xfrm>
          <a:custGeom>
            <a:avLst/>
            <a:gdLst>
              <a:gd name="connsiteX0" fmla="*/ 0 w 7554138"/>
              <a:gd name="connsiteY0" fmla="*/ 0 h 6857999"/>
              <a:gd name="connsiteX1" fmla="*/ 7554138 w 7554138"/>
              <a:gd name="connsiteY1" fmla="*/ 0 h 6857999"/>
              <a:gd name="connsiteX2" fmla="*/ 7554138 w 7554138"/>
              <a:gd name="connsiteY2" fmla="*/ 6857999 h 6857999"/>
              <a:gd name="connsiteX3" fmla="*/ 0 w 7554138"/>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7554138" h="6857999">
                <a:moveTo>
                  <a:pt x="0" y="0"/>
                </a:moveTo>
                <a:lnTo>
                  <a:pt x="7554138" y="0"/>
                </a:lnTo>
                <a:lnTo>
                  <a:pt x="7554138" y="6857999"/>
                </a:lnTo>
                <a:lnTo>
                  <a:pt x="0" y="6857999"/>
                </a:lnTo>
                <a:close/>
              </a:path>
            </a:pathLst>
          </a:custGeom>
        </p:spPr>
      </p:pic>
      <p:sp>
        <p:nvSpPr>
          <p:cNvPr id="4" name="Title 3"/>
          <p:cNvSpPr>
            <a:spLocks noGrp="1"/>
          </p:cNvSpPr>
          <p:nvPr>
            <p:ph type="ctrTitle"/>
          </p:nvPr>
        </p:nvSpPr>
        <p:spPr>
          <a:xfrm>
            <a:off x="726057" y="3121701"/>
            <a:ext cx="3658053" cy="1786515"/>
          </a:xfrm>
        </p:spPr>
        <p:txBody>
          <a:bodyPr anchor="t">
            <a:normAutofit/>
          </a:bodyPr>
          <a:lstStyle/>
          <a:p>
            <a:pPr algn="l"/>
            <a:r>
              <a:rPr lang="en-US" sz="4400" dirty="0">
                <a:solidFill>
                  <a:srgbClr val="FFFFFF"/>
                </a:solidFill>
                <a:uFillTx/>
              </a:rPr>
              <a:t>Earnings Opportunities</a:t>
            </a:r>
          </a:p>
        </p:txBody>
      </p:sp>
      <p:sp>
        <p:nvSpPr>
          <p:cNvPr id="5" name="Subtitle 4"/>
          <p:cNvSpPr>
            <a:spLocks noGrp="1"/>
          </p:cNvSpPr>
          <p:nvPr>
            <p:ph type="subTitle" idx="1"/>
          </p:nvPr>
        </p:nvSpPr>
        <p:spPr>
          <a:xfrm>
            <a:off x="726057" y="2032347"/>
            <a:ext cx="3658053" cy="955111"/>
          </a:xfrm>
        </p:spPr>
        <p:txBody>
          <a:bodyPr anchor="b">
            <a:normAutofit/>
          </a:bodyPr>
          <a:lstStyle/>
          <a:p>
            <a:pPr algn="l"/>
            <a:endParaRPr lang="en-US" sz="1800">
              <a:solidFill>
                <a:srgbClr val="FFFFFF"/>
              </a:solidFill>
              <a:uFillTx/>
            </a:endParaRPr>
          </a:p>
        </p:txBody>
      </p:sp>
      <p:sp>
        <p:nvSpPr>
          <p:cNvPr id="25" name="Rectangle 24"/>
          <p:cNvSpPr>
            <a:spLocks noGrp="1" noRot="1" noChangeAspect="1" noMove="1" noResize="1" noEditPoints="1" noAdjustHandles="1" noChangeArrowheads="1" noChangeShapeType="1" noTextEdit="1"/>
          </p:cNvSpPr>
          <p:nvPr/>
        </p:nvSpPr>
        <p:spPr>
          <a:xfrm>
            <a:off x="6291262" y="0"/>
            <a:ext cx="5900738"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pic>
        <p:nvPicPr>
          <p:cNvPr id="9" name="Graphic 8" descr="Money"/>
          <p:cNvPicPr>
            <a:picLocks noChangeAspect="1"/>
          </p:cNvPicPr>
          <p:nvPr/>
        </p:nvPicPr>
        <p:blipFill>
          <a:blip r:embed="rId3"/>
          <a:stretch>
            <a:fillRect/>
          </a:stretch>
        </p:blipFill>
        <p:spPr>
          <a:xfrm>
            <a:off x="5970876" y="743798"/>
            <a:ext cx="5367528" cy="5367528"/>
          </a:xfrm>
          <a:custGeom>
            <a:avLst/>
            <a:gdLst/>
            <a:ahLst/>
            <a:cxnLst/>
            <a:rect l="l" t="t" r="r" b="b"/>
            <a:pathLst>
              <a:path w="5017317" h="5380277">
                <a:moveTo>
                  <a:pt x="0" y="0"/>
                </a:moveTo>
                <a:lnTo>
                  <a:pt x="5017317" y="0"/>
                </a:lnTo>
                <a:lnTo>
                  <a:pt x="5017317" y="5380277"/>
                </a:lnTo>
                <a:lnTo>
                  <a:pt x="0" y="5380277"/>
                </a:lnTo>
                <a:close/>
              </a:path>
            </a:pathLst>
          </a:cu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 y="4233"/>
            <a:ext cx="12191999" cy="975789"/>
          </a:xfrm>
          <a:solidFill>
            <a:srgbClr val="0070C0"/>
          </a:solidFill>
        </p:spPr>
        <p:txBody>
          <a:bodyPr/>
          <a:lstStyle/>
          <a:p>
            <a:r>
              <a:rPr lang="en-US" dirty="0">
                <a:solidFill>
                  <a:schemeClr val="bg1"/>
                </a:solidFill>
                <a:uFillTx/>
              </a:rPr>
              <a:t> CHANGING DISTRIBUTION</a:t>
            </a:r>
          </a:p>
        </p:txBody>
      </p:sp>
      <p:pic>
        <p:nvPicPr>
          <p:cNvPr id="9" name="Picture 8"/>
          <p:cNvPicPr>
            <a:picLocks noChangeAspect="1"/>
          </p:cNvPicPr>
          <p:nvPr/>
        </p:nvPicPr>
        <p:blipFill rotWithShape="1">
          <a:blip r:embed="rId3" cstate="email"/>
          <a:srcRect/>
          <a:stretch/>
        </p:blipFill>
        <p:spPr>
          <a:xfrm>
            <a:off x="849152" y="1509485"/>
            <a:ext cx="4759453" cy="4284824"/>
          </a:xfrm>
          <a:prstGeom prst="rect">
            <a:avLst/>
          </a:prstGeom>
        </p:spPr>
      </p:pic>
      <p:cxnSp>
        <p:nvCxnSpPr>
          <p:cNvPr id="15" name="Straight Connector 14"/>
          <p:cNvCxnSpPr/>
          <p:nvPr/>
        </p:nvCxnSpPr>
        <p:spPr>
          <a:xfrm>
            <a:off x="6085840" y="1369163"/>
            <a:ext cx="0" cy="4511040"/>
          </a:xfrm>
          <a:prstGeom prst="line">
            <a:avLst/>
          </a:prstGeom>
          <a:ln w="19050">
            <a:solidFill>
              <a:schemeClr val="bg1">
                <a:lumMod val="85000"/>
              </a:schemeClr>
            </a:solidFill>
          </a:ln>
          <a:effectLst/>
        </p:spPr>
        <p:style>
          <a:lnRef idx="2">
            <a:schemeClr val="accent1"/>
          </a:lnRef>
          <a:fillRef idx="0">
            <a:schemeClr val="accent1"/>
          </a:fillRef>
          <a:effectRef idx="1">
            <a:schemeClr val="accent1"/>
          </a:effectRef>
          <a:fontRef idx="minor">
            <a:schemeClr val="tx1"/>
          </a:fontRef>
        </p:style>
      </p:cxnSp>
      <p:sp>
        <p:nvSpPr>
          <p:cNvPr id="6" name="TextBox 5"/>
          <p:cNvSpPr txBox="1">
            <a:spLocks/>
          </p:cNvSpPr>
          <p:nvPr/>
        </p:nvSpPr>
        <p:spPr>
          <a:xfrm>
            <a:off x="6833370" y="929256"/>
            <a:ext cx="5603396" cy="584775"/>
          </a:xfrm>
          <a:prstGeom prst="rect">
            <a:avLst/>
          </a:prstGeom>
          <a:noFill/>
        </p:spPr>
        <p:txBody>
          <a:bodyPr wrap="square" rtlCol="0">
            <a:spAutoFit/>
          </a:bodyPr>
          <a:lstStyle/>
          <a:p>
            <a:pPr algn="ctr"/>
            <a:r>
              <a:rPr lang="en-US" sz="3200" dirty="0">
                <a:solidFill>
                  <a:srgbClr val="20629C"/>
                </a:solidFill>
                <a:uFillTx/>
                <a:latin typeface="Franklin Gothic Medium"/>
                <a:cs typeface="Franklin Gothic Medium"/>
              </a:rPr>
              <a:t>Speed and convenience </a:t>
            </a:r>
          </a:p>
        </p:txBody>
      </p:sp>
      <p:pic>
        <p:nvPicPr>
          <p:cNvPr id="7" name="Picture 6"/>
          <p:cNvPicPr>
            <a:picLocks noChangeAspect="1"/>
          </p:cNvPicPr>
          <p:nvPr/>
        </p:nvPicPr>
        <p:blipFill rotWithShape="1">
          <a:blip r:embed="rId4" cstate="email"/>
          <a:srcRect/>
          <a:stretch/>
        </p:blipFill>
        <p:spPr>
          <a:xfrm>
            <a:off x="6511636" y="1509485"/>
            <a:ext cx="4956851" cy="4284824"/>
          </a:xfrm>
          <a:prstGeom prst="rect">
            <a:avLst/>
          </a:prstGeom>
        </p:spPr>
      </p:pic>
      <p:sp>
        <p:nvSpPr>
          <p:cNvPr id="8" name="TextBox 7"/>
          <p:cNvSpPr txBox="1">
            <a:spLocks/>
          </p:cNvSpPr>
          <p:nvPr/>
        </p:nvSpPr>
        <p:spPr>
          <a:xfrm>
            <a:off x="849152" y="1061386"/>
            <a:ext cx="2867773" cy="307777"/>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none" lIns="0" tIns="0" rIns="0" bIns="0" numCol="1" rtlCol="0" anchor="t">
            <a:spAutoFit/>
          </a:bodyPr>
          <a:lstStyle/>
          <a:p>
            <a:pPr marL="0" marR="0" indent="0" algn="l" defTabSz="914400" rtl="0" fontAlgn="auto" latinLnBrk="0" hangingPunct="0">
              <a:lnSpc>
                <a:spcPct val="100000"/>
              </a:lnSpc>
              <a:spcBef>
                <a:spcPts val="0"/>
              </a:spcBef>
              <a:spcAft>
                <a:spcPts val="0"/>
              </a:spcAft>
              <a:buFontTx/>
              <a:buNone/>
            </a:pPr>
            <a:r>
              <a:rPr kumimoji="0" lang="en-US" sz="2000" b="1" i="0" u="none" strike="noStrike" cap="none" spc="0" normalizeH="0" baseline="0" dirty="0">
                <a:ln>
                  <a:noFill/>
                </a:ln>
                <a:solidFill>
                  <a:srgbClr val="000000"/>
                </a:solidFill>
                <a:effectLst/>
                <a:uFillTx/>
                <a:latin typeface="+mn-lt"/>
                <a:ea typeface="Avenir Book"/>
                <a:cs typeface="Avenir Book"/>
                <a:sym typeface="Avenir Book"/>
              </a:rPr>
              <a:t>THEY DIDN’T CHANGE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 name="Rectangle 5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60" name="Rectangle 59"/>
          <p:cNvSpPr>
            <a:spLocks noGrp="1" noRot="1" noChangeAspect="1" noMove="1" noResize="1" noEditPoints="1" noAdjustHandles="1" noChangeArrowheads="1" noChangeShapeType="1" noTextEdit="1"/>
          </p:cNvSpPr>
          <p:nvPr/>
        </p:nvSpPr>
        <p:spPr>
          <a:xfrm>
            <a:off x="243840" y="256540"/>
            <a:ext cx="11704320" cy="6365239"/>
          </a:xfrm>
          <a:prstGeom prst="rect">
            <a:avLst/>
          </a:prstGeom>
          <a:solidFill>
            <a:srgbClr val="FFFFFF"/>
          </a:solidFill>
          <a:ln w="12700">
            <a:noFill/>
          </a:ln>
        </p:spPr>
        <p:style>
          <a:lnRef idx="2">
            <a:schemeClr val="accent1">
              <a:shade val="50000"/>
            </a:schemeClr>
          </a:lnRef>
          <a:fillRef idx="1">
            <a:schemeClr val="accent1"/>
          </a:fillRef>
          <a:effectRef idx="0">
            <a:schemeClr val="accent1"/>
          </a:effectRef>
          <a:fontRef idx="minor">
            <a:schemeClr val="lt1"/>
          </a:fontRef>
        </p:style>
      </p:sp>
      <p:cxnSp>
        <p:nvCxnSpPr>
          <p:cNvPr id="62" name="Straight Connector 61"/>
          <p:cNvCxnSpPr/>
          <p:nvPr/>
        </p:nvCxnSpPr>
        <p:spPr>
          <a:xfrm>
            <a:off x="2895600" y="5768204"/>
            <a:ext cx="64008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Title 3"/>
          <p:cNvSpPr>
            <a:spLocks noGrp="1"/>
          </p:cNvSpPr>
          <p:nvPr>
            <p:ph type="title"/>
          </p:nvPr>
        </p:nvSpPr>
        <p:spPr>
          <a:xfrm>
            <a:off x="1109980" y="4277356"/>
            <a:ext cx="9966960" cy="1560320"/>
          </a:xfrm>
        </p:spPr>
        <p:txBody>
          <a:bodyPr vert="horz" lIns="91440" tIns="45720" rIns="91440" bIns="45720" rtlCol="0" anchor="b">
            <a:normAutofit/>
          </a:bodyPr>
          <a:lstStyle/>
          <a:p>
            <a:pPr algn="ctr"/>
            <a:r>
              <a:rPr lang="en-US" sz="5400" b="1" dirty="0">
                <a:solidFill>
                  <a:schemeClr val="accent1"/>
                </a:solidFill>
                <a:uFillTx/>
              </a:rPr>
              <a:t>Term Life </a:t>
            </a:r>
            <a:r>
              <a:rPr lang="en-US" sz="3600" b="1" dirty="0">
                <a:solidFill>
                  <a:schemeClr val="accent1"/>
                </a:solidFill>
                <a:uFillTx/>
              </a:rPr>
              <a:t>Insurance Earnings- Starting at  $276.45 Per Transaction to Maximum $1,216.38</a:t>
            </a:r>
          </a:p>
        </p:txBody>
      </p:sp>
      <p:pic>
        <p:nvPicPr>
          <p:cNvPr id="8" name="Content Placeholder 7" descr="A screenshot of a cell phone  Description automatically generated"/>
          <p:cNvPicPr>
            <a:picLocks noGrp="1" noChangeAspect="1"/>
          </p:cNvPicPr>
          <p:nvPr>
            <p:ph idx="1"/>
          </p:nvPr>
        </p:nvPicPr>
        <p:blipFill rotWithShape="1">
          <a:blip r:embed="rId2"/>
          <a:srcRect r="2833" b="-1"/>
          <a:stretch/>
        </p:blipFill>
        <p:spPr>
          <a:xfrm>
            <a:off x="243840" y="256540"/>
            <a:ext cx="11704320" cy="3764276"/>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18"/>
        <p:cNvGrpSpPr/>
        <p:nvPr/>
      </p:nvGrpSpPr>
      <p:grpSpPr>
        <a:xfrm>
          <a:off x="0" y="0"/>
          <a:ext cx="0" cy="0"/>
          <a:chOff x="0" y="0"/>
          <a:chExt cx="0" cy="0"/>
        </a:xfrm>
      </p:grpSpPr>
      <p:sp>
        <p:nvSpPr>
          <p:cNvPr id="819" name="Google Shape;819;p105"/>
          <p:cNvSpPr>
            <a:spLocks/>
          </p:cNvSpPr>
          <p:nvPr/>
        </p:nvSpPr>
        <p:spPr>
          <a:xfrm rot="-5400000">
            <a:off x="5750554" y="-2748502"/>
            <a:ext cx="690911" cy="10853819"/>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sp>
        <p:nvSpPr>
          <p:cNvPr id="820" name="Google Shape;820;p105"/>
          <p:cNvSpPr txBox="1">
            <a:spLocks noGrp="1"/>
          </p:cNvSpPr>
          <p:nvPr>
            <p:ph type="body" idx="1"/>
          </p:nvPr>
        </p:nvSpPr>
        <p:spPr>
          <a:xfrm>
            <a:off x="960254" y="2382732"/>
            <a:ext cx="10720693" cy="501347"/>
          </a:xfrm>
          <a:prstGeom prst="rect">
            <a:avLst/>
          </a:prstGeom>
          <a:noFill/>
          <a:ln>
            <a:noFill/>
          </a:ln>
        </p:spPr>
        <p:txBody>
          <a:bodyPr spcFirstLastPara="1" wrap="square" lIns="121900" tIns="60933" rIns="121900" bIns="60933" anchor="t" anchorCtr="0">
            <a:noAutofit/>
          </a:bodyPr>
          <a:lstStyle/>
          <a:p>
            <a:pPr marL="0" indent="0" algn="ctr">
              <a:spcBef>
                <a:spcPts val="0"/>
              </a:spcBef>
              <a:buClr>
                <a:schemeClr val="lt1"/>
              </a:buClr>
              <a:buSzPts val="1400"/>
              <a:buNone/>
            </a:pPr>
            <a:r>
              <a:rPr lang="en" sz="1867" b="1" dirty="0">
                <a:solidFill>
                  <a:schemeClr val="lt1"/>
                </a:solidFill>
                <a:uFillTx/>
              </a:rPr>
              <a:t>$86 Per Month Term Policy Pays a One Time Commission of $276-$1.216 </a:t>
            </a:r>
            <a:endParaRPr dirty="0">
              <a:uFillTx/>
            </a:endParaRPr>
          </a:p>
        </p:txBody>
      </p:sp>
      <p:sp>
        <p:nvSpPr>
          <p:cNvPr id="821" name="Google Shape;821;p105"/>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888888"/>
              </a:buClr>
              <a:buSzPts val="1000"/>
            </a:pPr>
            <a:fld id="{00000000-1234-1234-1234-123412341234}" type="slidenum">
              <a:rPr lang="en">
                <a:solidFill>
                  <a:srgbClr val="888888"/>
                </a:solidFill>
                <a:uFillTx/>
                <a:latin typeface="Calibri"/>
                <a:ea typeface="Calibri"/>
                <a:cs typeface="Calibri"/>
                <a:sym typeface="Calibri"/>
              </a:rPr>
              <a:pPr defTabSz="1219170" hangingPunct="1">
                <a:buClr>
                  <a:srgbClr val="888888"/>
                </a:buClr>
                <a:buSzPts val="1000"/>
              </a:pPr>
              <a:t>41</a:t>
            </a:fld>
            <a:endParaRPr>
              <a:solidFill>
                <a:srgbClr val="888888"/>
              </a:solidFill>
              <a:uFillTx/>
              <a:latin typeface="Calibri"/>
              <a:ea typeface="Calibri"/>
              <a:cs typeface="Calibri"/>
              <a:sym typeface="Calibri"/>
            </a:endParaRPr>
          </a:p>
        </p:txBody>
      </p:sp>
      <p:grpSp>
        <p:nvGrpSpPr>
          <p:cNvPr id="822" name="Google Shape;822;p105"/>
          <p:cNvGrpSpPr/>
          <p:nvPr/>
        </p:nvGrpSpPr>
        <p:grpSpPr>
          <a:xfrm>
            <a:off x="669087" y="3321470"/>
            <a:ext cx="10853827" cy="766743"/>
            <a:chOff x="501817" y="2532314"/>
            <a:chExt cx="8140370" cy="575057"/>
          </a:xfrm>
        </p:grpSpPr>
        <p:sp>
          <p:nvSpPr>
            <p:cNvPr id="823" name="Google Shape;823;p105"/>
            <p:cNvSpPr>
              <a:spLocks/>
            </p:cNvSpPr>
            <p:nvPr/>
          </p:nvSpPr>
          <p:spPr>
            <a:xfrm rot="-5400000">
              <a:off x="4312914" y="-1278775"/>
              <a:ext cx="518183" cy="8140362"/>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200"/>
              </a:pPr>
              <a:endParaRPr sz="2933">
                <a:solidFill>
                  <a:srgbClr val="CC0000"/>
                </a:solidFill>
                <a:uFillTx/>
                <a:latin typeface="Trebuchet MS"/>
                <a:ea typeface="Trebuchet MS"/>
                <a:cs typeface="Trebuchet MS"/>
                <a:sym typeface="Trebuchet MS"/>
              </a:endParaRPr>
            </a:p>
          </p:txBody>
        </p:sp>
        <p:sp>
          <p:nvSpPr>
            <p:cNvPr id="824" name="Google Shape;824;p105"/>
            <p:cNvSpPr txBox="1">
              <a:spLocks/>
            </p:cNvSpPr>
            <p:nvPr/>
          </p:nvSpPr>
          <p:spPr>
            <a:xfrm>
              <a:off x="501817" y="2559998"/>
              <a:ext cx="8140368" cy="547373"/>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1400"/>
              </a:pPr>
              <a:r>
                <a:rPr lang="en" sz="1867" b="1">
                  <a:solidFill>
                    <a:srgbClr val="FFFFFF"/>
                  </a:solidFill>
                  <a:uFillTx/>
                  <a:latin typeface="Helvetica Neue"/>
                  <a:ea typeface="Helvetica Neue"/>
                  <a:cs typeface="Helvetica Neue"/>
                  <a:sym typeface="Helvetica Neue"/>
                </a:rPr>
                <a:t> $500 Per Month Investment Pays a Recurring Commission of $7-$15 per month</a:t>
              </a:r>
              <a:endParaRPr sz="1867">
                <a:uFillTx/>
                <a:latin typeface="Arial"/>
                <a:cs typeface="Arial"/>
                <a:sym typeface="Arial"/>
              </a:endParaRPr>
            </a:p>
          </p:txBody>
        </p:sp>
      </p:grpSp>
      <p:sp>
        <p:nvSpPr>
          <p:cNvPr id="825" name="Google Shape;825;p105"/>
          <p:cNvSpPr txBox="1">
            <a:spLocks/>
          </p:cNvSpPr>
          <p:nvPr/>
        </p:nvSpPr>
        <p:spPr>
          <a:xfrm>
            <a:off x="401764" y="442422"/>
            <a:ext cx="11388477"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400"/>
            </a:pPr>
            <a:r>
              <a:rPr lang="en" sz="2800" dirty="0">
                <a:solidFill>
                  <a:srgbClr val="34526F"/>
                </a:solidFill>
                <a:uFillTx/>
                <a:latin typeface="Helvetica Neue"/>
                <a:ea typeface="Helvetica Neue"/>
                <a:cs typeface="Helvetica Neue"/>
                <a:sym typeface="Helvetica Neue"/>
              </a:rPr>
              <a:t>Term Life Insurance and Investing  in Mutual Funds</a:t>
            </a:r>
            <a:endParaRPr dirty="0">
              <a:uFillTx/>
              <a:latin typeface="Arial"/>
              <a:cs typeface="Arial"/>
              <a:sym typeface="Arial"/>
            </a:endParaRPr>
          </a:p>
        </p:txBody>
      </p:sp>
      <p:cxnSp>
        <p:nvCxnSpPr>
          <p:cNvPr id="826" name="Google Shape;826;p105"/>
          <p:cNvCxnSpPr/>
          <p:nvPr/>
        </p:nvCxnSpPr>
        <p:spPr>
          <a:xfrm>
            <a:off x="802208" y="1239892"/>
            <a:ext cx="10587593" cy="0"/>
          </a:xfrm>
          <a:prstGeom prst="straightConnector1">
            <a:avLst/>
          </a:prstGeom>
          <a:noFill/>
          <a:ln w="9525" cap="flat" cmpd="sng">
            <a:solidFill>
              <a:srgbClr val="34526F"/>
            </a:solidFill>
            <a:prstDash val="solid"/>
            <a:round/>
            <a:headEnd type="none" w="sm" len="sm"/>
            <a:tailEnd type="none" w="sm" len="sm"/>
          </a:ln>
        </p:spPr>
      </p:cxnSp>
      <p:sp>
        <p:nvSpPr>
          <p:cNvPr id="827" name="Google Shape;827;p105"/>
          <p:cNvSpPr txBox="1">
            <a:spLocks/>
          </p:cNvSpPr>
          <p:nvPr/>
        </p:nvSpPr>
        <p:spPr>
          <a:xfrm>
            <a:off x="508000" y="1459496"/>
            <a:ext cx="10756901" cy="56444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2000"/>
            </a:pPr>
            <a:r>
              <a:rPr lang="en" sz="2667" b="1" dirty="0">
                <a:uFillTx/>
                <a:latin typeface="Helvetica Neue"/>
                <a:ea typeface="Helvetica Neue"/>
                <a:cs typeface="Helvetica Neue"/>
                <a:sym typeface="Helvetica Neue"/>
              </a:rPr>
              <a:t>Approximate Monthly Spend Per Client $500-$1,000 Per Month</a:t>
            </a:r>
            <a:endParaRPr sz="2667" baseline="30000" dirty="0">
              <a:uFillTx/>
              <a:latin typeface="Helvetica Neue"/>
              <a:ea typeface="Helvetica Neue"/>
              <a:cs typeface="Helvetica Neue"/>
              <a:sym typeface="Helvetica Neue"/>
            </a:endParaRPr>
          </a:p>
        </p:txBody>
      </p:sp>
      <p:sp>
        <p:nvSpPr>
          <p:cNvPr id="828" name="Google Shape;828;p105"/>
          <p:cNvSpPr txBox="1">
            <a:spLocks/>
          </p:cNvSpPr>
          <p:nvPr/>
        </p:nvSpPr>
        <p:spPr>
          <a:xfrm>
            <a:off x="0" y="5575121"/>
            <a:ext cx="12192000" cy="592667"/>
          </a:xfrm>
          <a:prstGeom prst="rect">
            <a:avLst/>
          </a:prstGeom>
          <a:noFill/>
          <a:ln>
            <a:noFill/>
          </a:ln>
        </p:spPr>
        <p:txBody>
          <a:bodyPr spcFirstLastPara="1" wrap="square" lIns="121900" tIns="60933" rIns="121900" bIns="60933" anchor="ctr" anchorCtr="0">
            <a:noAutofit/>
          </a:bodyPr>
          <a:lstStyle/>
          <a:p>
            <a:pPr algn="ctr" defTabSz="1219170" hangingPunct="1">
              <a:lnSpc>
                <a:spcPct val="85000"/>
              </a:lnSpc>
              <a:buClr>
                <a:srgbClr val="000000"/>
              </a:buClr>
              <a:buSzPts val="2000"/>
            </a:pPr>
            <a:endParaRPr sz="2667">
              <a:solidFill>
                <a:srgbClr val="FF0000"/>
              </a:solidFill>
              <a:uFillTx/>
              <a:latin typeface="Helvetica Neue"/>
              <a:ea typeface="Helvetica Neue"/>
              <a:cs typeface="Helvetica Neue"/>
              <a:sym typeface="Helvetica Neu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25"/>
                                        </p:tgtEl>
                                        <p:attrNameLst>
                                          <p:attrName>style.visibility</p:attrName>
                                        </p:attrNameLst>
                                      </p:cBhvr>
                                      <p:to>
                                        <p:strVal val="visible"/>
                                      </p:to>
                                    </p:set>
                                    <p:animEffect transition="in" filter="fade">
                                      <p:cBhvr>
                                        <p:cTn id="7" dur="400"/>
                                        <p:tgtEl>
                                          <p:spTgt spid="825"/>
                                        </p:tgtEl>
                                      </p:cBhvr>
                                    </p:animEffect>
                                  </p:childTnLst>
                                </p:cTn>
                              </p:par>
                              <p:par>
                                <p:cTn id="8" presetID="10" presetClass="entr" presetSubtype="0" fill="hold" nodeType="withEffect">
                                  <p:stCondLst>
                                    <p:cond delay="0"/>
                                  </p:stCondLst>
                                  <p:childTnLst>
                                    <p:set>
                                      <p:cBhvr>
                                        <p:cTn id="9" dur="1" fill="hold">
                                          <p:stCondLst>
                                            <p:cond delay="0"/>
                                          </p:stCondLst>
                                        </p:cTn>
                                        <p:tgtEl>
                                          <p:spTgt spid="826"/>
                                        </p:tgtEl>
                                        <p:attrNameLst>
                                          <p:attrName>style.visibility</p:attrName>
                                        </p:attrNameLst>
                                      </p:cBhvr>
                                      <p:to>
                                        <p:strVal val="visible"/>
                                      </p:to>
                                    </p:set>
                                    <p:animEffect transition="in" filter="fade">
                                      <p:cBhvr>
                                        <p:cTn id="10" dur="700"/>
                                        <p:tgtEl>
                                          <p:spTgt spid="826"/>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827"/>
                                        </p:tgtEl>
                                        <p:attrNameLst>
                                          <p:attrName>style.visibility</p:attrName>
                                        </p:attrNameLst>
                                      </p:cBhvr>
                                      <p:to>
                                        <p:strVal val="visible"/>
                                      </p:to>
                                    </p:set>
                                    <p:animEffect transition="in" filter="fade">
                                      <p:cBhvr>
                                        <p:cTn id="14" dur="300"/>
                                        <p:tgtEl>
                                          <p:spTgt spid="82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20">
                                            <p:txEl>
                                              <p:pRg st="0" end="0"/>
                                            </p:txEl>
                                          </p:spTgt>
                                        </p:tgtEl>
                                        <p:attrNameLst>
                                          <p:attrName>style.visibility</p:attrName>
                                        </p:attrNameLst>
                                      </p:cBhvr>
                                      <p:to>
                                        <p:strVal val="visible"/>
                                      </p:to>
                                    </p:set>
                                    <p:animEffect transition="in" filter="fade">
                                      <p:cBhvr>
                                        <p:cTn id="19" dur="300"/>
                                        <p:tgtEl>
                                          <p:spTgt spid="820">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19"/>
                                        </p:tgtEl>
                                        <p:attrNameLst>
                                          <p:attrName>style.visibility</p:attrName>
                                        </p:attrNameLst>
                                      </p:cBhvr>
                                      <p:to>
                                        <p:strVal val="visible"/>
                                      </p:to>
                                    </p:set>
                                    <p:animEffect transition="in" filter="fade">
                                      <p:cBhvr>
                                        <p:cTn id="22" dur="300"/>
                                        <p:tgtEl>
                                          <p:spTgt spid="81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22"/>
                                        </p:tgtEl>
                                        <p:attrNameLst>
                                          <p:attrName>style.visibility</p:attrName>
                                        </p:attrNameLst>
                                      </p:cBhvr>
                                      <p:to>
                                        <p:strVal val="visible"/>
                                      </p:to>
                                    </p:set>
                                    <p:animEffect transition="in" filter="fade">
                                      <p:cBhvr>
                                        <p:cTn id="27" dur="300"/>
                                        <p:tgtEl>
                                          <p:spTgt spid="822"/>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28"/>
                                        </p:tgtEl>
                                        <p:attrNameLst>
                                          <p:attrName>style.visibility</p:attrName>
                                        </p:attrNameLst>
                                      </p:cBhvr>
                                      <p:to>
                                        <p:strVal val="visible"/>
                                      </p:to>
                                    </p:set>
                                    <p:animEffect transition="in" filter="fade">
                                      <p:cBhvr>
                                        <p:cTn id="32" dur="300"/>
                                        <p:tgtEl>
                                          <p:spTgt spid="8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833"/>
        <p:cNvGrpSpPr/>
        <p:nvPr/>
      </p:nvGrpSpPr>
      <p:grpSpPr>
        <a:xfrm>
          <a:off x="0" y="0"/>
          <a:ext cx="0" cy="0"/>
          <a:chOff x="0" y="0"/>
          <a:chExt cx="0" cy="0"/>
        </a:xfrm>
      </p:grpSpPr>
      <p:sp>
        <p:nvSpPr>
          <p:cNvPr id="834" name="Google Shape;834;p106"/>
          <p:cNvSpPr>
            <a:spLocks/>
          </p:cNvSpPr>
          <p:nvPr/>
        </p:nvSpPr>
        <p:spPr>
          <a:xfrm rot="-5400000">
            <a:off x="5750554" y="-2748502"/>
            <a:ext cx="690911" cy="10853819"/>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sp>
        <p:nvSpPr>
          <p:cNvPr id="835" name="Google Shape;835;p106"/>
          <p:cNvSpPr txBox="1">
            <a:spLocks noGrp="1"/>
          </p:cNvSpPr>
          <p:nvPr>
            <p:ph type="body" idx="1"/>
          </p:nvPr>
        </p:nvSpPr>
        <p:spPr>
          <a:xfrm>
            <a:off x="960254" y="2382732"/>
            <a:ext cx="10720693" cy="501347"/>
          </a:xfrm>
          <a:prstGeom prst="rect">
            <a:avLst/>
          </a:prstGeom>
          <a:noFill/>
          <a:ln>
            <a:noFill/>
          </a:ln>
        </p:spPr>
        <p:txBody>
          <a:bodyPr spcFirstLastPara="1" wrap="square" lIns="121900" tIns="60933" rIns="121900" bIns="60933" anchor="t" anchorCtr="0">
            <a:noAutofit/>
          </a:bodyPr>
          <a:lstStyle/>
          <a:p>
            <a:pPr marL="0" indent="0" algn="ctr">
              <a:spcBef>
                <a:spcPts val="0"/>
              </a:spcBef>
              <a:buClr>
                <a:schemeClr val="lt1"/>
              </a:buClr>
              <a:buSzPts val="1400"/>
              <a:buNone/>
            </a:pPr>
            <a:r>
              <a:rPr lang="en" sz="1867" b="1">
                <a:solidFill>
                  <a:schemeClr val="lt1"/>
                </a:solidFill>
                <a:uFillTx/>
              </a:rPr>
              <a:t>1-Term Life Policy Per Week - Personal Income Equals $26,000 Annual Income</a:t>
            </a:r>
            <a:endParaRPr>
              <a:uFillTx/>
            </a:endParaRPr>
          </a:p>
        </p:txBody>
      </p:sp>
      <p:sp>
        <p:nvSpPr>
          <p:cNvPr id="836" name="Google Shape;836;p106"/>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888888"/>
              </a:buClr>
              <a:buSzPts val="1000"/>
            </a:pPr>
            <a:fld id="{00000000-1234-1234-1234-123412341234}" type="slidenum">
              <a:rPr lang="en">
                <a:solidFill>
                  <a:srgbClr val="888888"/>
                </a:solidFill>
                <a:uFillTx/>
                <a:latin typeface="Calibri"/>
                <a:ea typeface="Calibri"/>
                <a:cs typeface="Calibri"/>
                <a:sym typeface="Calibri"/>
              </a:rPr>
              <a:pPr defTabSz="1219170" hangingPunct="1">
                <a:buClr>
                  <a:srgbClr val="888888"/>
                </a:buClr>
                <a:buSzPts val="1000"/>
              </a:pPr>
              <a:t>42</a:t>
            </a:fld>
            <a:endParaRPr>
              <a:solidFill>
                <a:srgbClr val="888888"/>
              </a:solidFill>
              <a:uFillTx/>
              <a:latin typeface="Calibri"/>
              <a:ea typeface="Calibri"/>
              <a:cs typeface="Calibri"/>
              <a:sym typeface="Calibri"/>
            </a:endParaRPr>
          </a:p>
        </p:txBody>
      </p:sp>
      <p:grpSp>
        <p:nvGrpSpPr>
          <p:cNvPr id="837" name="Google Shape;837;p106"/>
          <p:cNvGrpSpPr/>
          <p:nvPr/>
        </p:nvGrpSpPr>
        <p:grpSpPr>
          <a:xfrm>
            <a:off x="669097" y="4385818"/>
            <a:ext cx="10853819" cy="690911"/>
            <a:chOff x="501823" y="3305744"/>
            <a:chExt cx="8140364" cy="518183"/>
          </a:xfrm>
        </p:grpSpPr>
        <p:sp>
          <p:nvSpPr>
            <p:cNvPr id="838" name="Google Shape;838;p106"/>
            <p:cNvSpPr>
              <a:spLocks/>
            </p:cNvSpPr>
            <p:nvPr/>
          </p:nvSpPr>
          <p:spPr>
            <a:xfrm rot="-5400000">
              <a:off x="4312913" y="-505346"/>
              <a:ext cx="518183" cy="8140364"/>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200"/>
              </a:pPr>
              <a:endParaRPr sz="2933">
                <a:solidFill>
                  <a:srgbClr val="CC0000"/>
                </a:solidFill>
                <a:uFillTx/>
                <a:latin typeface="Trebuchet MS"/>
                <a:ea typeface="Trebuchet MS"/>
                <a:cs typeface="Trebuchet MS"/>
                <a:sym typeface="Trebuchet MS"/>
              </a:endParaRPr>
            </a:p>
          </p:txBody>
        </p:sp>
        <p:sp>
          <p:nvSpPr>
            <p:cNvPr id="839" name="Google Shape;839;p106"/>
            <p:cNvSpPr txBox="1">
              <a:spLocks/>
            </p:cNvSpPr>
            <p:nvPr/>
          </p:nvSpPr>
          <p:spPr>
            <a:xfrm>
              <a:off x="601656" y="3322724"/>
              <a:ext cx="794069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a:solidFill>
                    <a:srgbClr val="FFFFFF"/>
                  </a:solidFill>
                  <a:uFillTx/>
                  <a:latin typeface="Helvetica Neue"/>
                  <a:ea typeface="Helvetica Neue"/>
                  <a:cs typeface="Helvetica Neue"/>
                  <a:sym typeface="Helvetica Neue"/>
                </a:rPr>
                <a:t>Total First Year Personal Income $29,000</a:t>
              </a:r>
              <a:endParaRPr sz="1867">
                <a:uFillTx/>
                <a:latin typeface="Arial"/>
                <a:cs typeface="Arial"/>
                <a:sym typeface="Arial"/>
              </a:endParaRPr>
            </a:p>
          </p:txBody>
        </p:sp>
      </p:grpSp>
      <p:grpSp>
        <p:nvGrpSpPr>
          <p:cNvPr id="840" name="Google Shape;840;p106"/>
          <p:cNvGrpSpPr/>
          <p:nvPr/>
        </p:nvGrpSpPr>
        <p:grpSpPr>
          <a:xfrm>
            <a:off x="669087" y="3321470"/>
            <a:ext cx="10853827" cy="766743"/>
            <a:chOff x="501817" y="2532314"/>
            <a:chExt cx="8140370" cy="575057"/>
          </a:xfrm>
        </p:grpSpPr>
        <p:sp>
          <p:nvSpPr>
            <p:cNvPr id="841" name="Google Shape;841;p106"/>
            <p:cNvSpPr>
              <a:spLocks/>
            </p:cNvSpPr>
            <p:nvPr/>
          </p:nvSpPr>
          <p:spPr>
            <a:xfrm rot="-5400000">
              <a:off x="4312914" y="-1278775"/>
              <a:ext cx="518183" cy="8140362"/>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200"/>
              </a:pPr>
              <a:endParaRPr sz="2933">
                <a:solidFill>
                  <a:srgbClr val="CC0000"/>
                </a:solidFill>
                <a:uFillTx/>
                <a:latin typeface="Trebuchet MS"/>
                <a:ea typeface="Trebuchet MS"/>
                <a:cs typeface="Trebuchet MS"/>
                <a:sym typeface="Trebuchet MS"/>
              </a:endParaRPr>
            </a:p>
          </p:txBody>
        </p:sp>
        <p:sp>
          <p:nvSpPr>
            <p:cNvPr id="842" name="Google Shape;842;p106"/>
            <p:cNvSpPr txBox="1">
              <a:spLocks/>
            </p:cNvSpPr>
            <p:nvPr/>
          </p:nvSpPr>
          <p:spPr>
            <a:xfrm>
              <a:off x="501817" y="2559998"/>
              <a:ext cx="8140368" cy="547373"/>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1400"/>
              </a:pPr>
              <a:r>
                <a:rPr lang="en" sz="1867" b="1">
                  <a:solidFill>
                    <a:srgbClr val="FFFFFF"/>
                  </a:solidFill>
                  <a:uFillTx/>
                  <a:latin typeface="Helvetica Neue"/>
                  <a:ea typeface="Helvetica Neue"/>
                  <a:cs typeface="Helvetica Neue"/>
                  <a:sym typeface="Helvetica Neue"/>
                </a:rPr>
                <a:t>1- $500 per month Investment Per Week -Personal Income Equals $520 per month in Recurring Income</a:t>
              </a:r>
              <a:endParaRPr sz="1867">
                <a:uFillTx/>
                <a:latin typeface="Arial"/>
                <a:cs typeface="Arial"/>
                <a:sym typeface="Arial"/>
              </a:endParaRPr>
            </a:p>
          </p:txBody>
        </p:sp>
      </p:grpSp>
      <p:sp>
        <p:nvSpPr>
          <p:cNvPr id="843" name="Google Shape;843;p106"/>
          <p:cNvSpPr txBox="1">
            <a:spLocks/>
          </p:cNvSpPr>
          <p:nvPr/>
        </p:nvSpPr>
        <p:spPr>
          <a:xfrm>
            <a:off x="401764" y="442422"/>
            <a:ext cx="11388477"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400"/>
            </a:pPr>
            <a:r>
              <a:rPr lang="en" sz="3200" dirty="0">
                <a:solidFill>
                  <a:srgbClr val="34526F"/>
                </a:solidFill>
                <a:uFillTx/>
                <a:latin typeface="Helvetica Neue"/>
                <a:ea typeface="Helvetica Neue"/>
                <a:cs typeface="Helvetica Neue"/>
                <a:sym typeface="Helvetica Neue"/>
              </a:rPr>
              <a:t>Term Life and Mutual Fund Compensation</a:t>
            </a:r>
            <a:endParaRPr sz="1867" dirty="0">
              <a:uFillTx/>
              <a:latin typeface="Arial"/>
              <a:cs typeface="Arial"/>
              <a:sym typeface="Arial"/>
            </a:endParaRPr>
          </a:p>
        </p:txBody>
      </p:sp>
      <p:cxnSp>
        <p:nvCxnSpPr>
          <p:cNvPr id="844" name="Google Shape;844;p106"/>
          <p:cNvCxnSpPr/>
          <p:nvPr/>
        </p:nvCxnSpPr>
        <p:spPr>
          <a:xfrm>
            <a:off x="802208" y="1239892"/>
            <a:ext cx="10587593" cy="0"/>
          </a:xfrm>
          <a:prstGeom prst="straightConnector1">
            <a:avLst/>
          </a:prstGeom>
          <a:noFill/>
          <a:ln w="9525" cap="flat" cmpd="sng">
            <a:solidFill>
              <a:srgbClr val="34526F"/>
            </a:solidFill>
            <a:prstDash val="solid"/>
            <a:round/>
            <a:headEnd type="none" w="sm" len="sm"/>
            <a:tailEnd type="none" w="sm" len="sm"/>
          </a:ln>
        </p:spPr>
      </p:cxnSp>
      <p:sp>
        <p:nvSpPr>
          <p:cNvPr id="845" name="Google Shape;845;p106"/>
          <p:cNvSpPr txBox="1">
            <a:spLocks/>
          </p:cNvSpPr>
          <p:nvPr/>
        </p:nvSpPr>
        <p:spPr>
          <a:xfrm>
            <a:off x="508000" y="1459496"/>
            <a:ext cx="10756901" cy="56444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2000"/>
            </a:pPr>
            <a:r>
              <a:rPr lang="en" sz="2667" b="1">
                <a:uFillTx/>
                <a:latin typeface="Helvetica Neue"/>
                <a:ea typeface="Helvetica Neue"/>
                <a:cs typeface="Helvetica Neue"/>
                <a:sym typeface="Helvetica Neue"/>
              </a:rPr>
              <a:t>Assumes 1 Client Per Week- Done Online</a:t>
            </a:r>
            <a:endParaRPr sz="2667" baseline="30000">
              <a:uFillTx/>
              <a:latin typeface="Helvetica Neue"/>
              <a:ea typeface="Helvetica Neue"/>
              <a:cs typeface="Helvetica Neue"/>
              <a:sym typeface="Helvetica Neue"/>
            </a:endParaRPr>
          </a:p>
        </p:txBody>
      </p:sp>
      <p:sp>
        <p:nvSpPr>
          <p:cNvPr id="846" name="Google Shape;846;p106"/>
          <p:cNvSpPr txBox="1">
            <a:spLocks/>
          </p:cNvSpPr>
          <p:nvPr/>
        </p:nvSpPr>
        <p:spPr>
          <a:xfrm>
            <a:off x="-1" y="5398505"/>
            <a:ext cx="12192000" cy="592667"/>
          </a:xfrm>
          <a:prstGeom prst="rect">
            <a:avLst/>
          </a:prstGeom>
          <a:noFill/>
          <a:ln>
            <a:noFill/>
          </a:ln>
        </p:spPr>
        <p:txBody>
          <a:bodyPr spcFirstLastPara="1" wrap="square" lIns="121900" tIns="60933" rIns="121900" bIns="60933" anchor="ctr" anchorCtr="0">
            <a:noAutofit/>
          </a:bodyPr>
          <a:lstStyle/>
          <a:p>
            <a:pPr algn="ctr" defTabSz="1219170" hangingPunct="1">
              <a:lnSpc>
                <a:spcPct val="85000"/>
              </a:lnSpc>
              <a:buClr>
                <a:srgbClr val="000000"/>
              </a:buClr>
              <a:buSzPts val="2000"/>
            </a:pPr>
            <a:endParaRPr sz="2667">
              <a:solidFill>
                <a:srgbClr val="FF0000"/>
              </a:solidFill>
              <a:uFillTx/>
              <a:latin typeface="Helvetica Neue"/>
              <a:ea typeface="Helvetica Neue"/>
              <a:cs typeface="Helvetica Neue"/>
              <a:sym typeface="Helvetica Neu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43"/>
                                        </p:tgtEl>
                                        <p:attrNameLst>
                                          <p:attrName>style.visibility</p:attrName>
                                        </p:attrNameLst>
                                      </p:cBhvr>
                                      <p:to>
                                        <p:strVal val="visible"/>
                                      </p:to>
                                    </p:set>
                                    <p:animEffect transition="in" filter="fade">
                                      <p:cBhvr>
                                        <p:cTn id="7" dur="400"/>
                                        <p:tgtEl>
                                          <p:spTgt spid="843"/>
                                        </p:tgtEl>
                                      </p:cBhvr>
                                    </p:animEffect>
                                  </p:childTnLst>
                                </p:cTn>
                              </p:par>
                              <p:par>
                                <p:cTn id="8" presetID="10" presetClass="entr" presetSubtype="0" fill="hold" nodeType="withEffect">
                                  <p:stCondLst>
                                    <p:cond delay="0"/>
                                  </p:stCondLst>
                                  <p:childTnLst>
                                    <p:set>
                                      <p:cBhvr>
                                        <p:cTn id="9" dur="1" fill="hold">
                                          <p:stCondLst>
                                            <p:cond delay="0"/>
                                          </p:stCondLst>
                                        </p:cTn>
                                        <p:tgtEl>
                                          <p:spTgt spid="844"/>
                                        </p:tgtEl>
                                        <p:attrNameLst>
                                          <p:attrName>style.visibility</p:attrName>
                                        </p:attrNameLst>
                                      </p:cBhvr>
                                      <p:to>
                                        <p:strVal val="visible"/>
                                      </p:to>
                                    </p:set>
                                    <p:animEffect transition="in" filter="fade">
                                      <p:cBhvr>
                                        <p:cTn id="10" dur="700"/>
                                        <p:tgtEl>
                                          <p:spTgt spid="844"/>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845"/>
                                        </p:tgtEl>
                                        <p:attrNameLst>
                                          <p:attrName>style.visibility</p:attrName>
                                        </p:attrNameLst>
                                      </p:cBhvr>
                                      <p:to>
                                        <p:strVal val="visible"/>
                                      </p:to>
                                    </p:set>
                                    <p:animEffect transition="in" filter="fade">
                                      <p:cBhvr>
                                        <p:cTn id="14" dur="300"/>
                                        <p:tgtEl>
                                          <p:spTgt spid="845"/>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35">
                                            <p:txEl>
                                              <p:pRg st="0" end="0"/>
                                            </p:txEl>
                                          </p:spTgt>
                                        </p:tgtEl>
                                        <p:attrNameLst>
                                          <p:attrName>style.visibility</p:attrName>
                                        </p:attrNameLst>
                                      </p:cBhvr>
                                      <p:to>
                                        <p:strVal val="visible"/>
                                      </p:to>
                                    </p:set>
                                    <p:animEffect transition="in" filter="fade">
                                      <p:cBhvr>
                                        <p:cTn id="19" dur="300"/>
                                        <p:tgtEl>
                                          <p:spTgt spid="835">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34"/>
                                        </p:tgtEl>
                                        <p:attrNameLst>
                                          <p:attrName>style.visibility</p:attrName>
                                        </p:attrNameLst>
                                      </p:cBhvr>
                                      <p:to>
                                        <p:strVal val="visible"/>
                                      </p:to>
                                    </p:set>
                                    <p:animEffect transition="in" filter="fade">
                                      <p:cBhvr>
                                        <p:cTn id="22" dur="300"/>
                                        <p:tgtEl>
                                          <p:spTgt spid="834"/>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40"/>
                                        </p:tgtEl>
                                        <p:attrNameLst>
                                          <p:attrName>style.visibility</p:attrName>
                                        </p:attrNameLst>
                                      </p:cBhvr>
                                      <p:to>
                                        <p:strVal val="visible"/>
                                      </p:to>
                                    </p:set>
                                    <p:animEffect transition="in" filter="fade">
                                      <p:cBhvr>
                                        <p:cTn id="27" dur="300"/>
                                        <p:tgtEl>
                                          <p:spTgt spid="840"/>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37"/>
                                        </p:tgtEl>
                                        <p:attrNameLst>
                                          <p:attrName>style.visibility</p:attrName>
                                        </p:attrNameLst>
                                      </p:cBhvr>
                                      <p:to>
                                        <p:strVal val="visible"/>
                                      </p:to>
                                    </p:set>
                                    <p:animEffect transition="in" filter="fade">
                                      <p:cBhvr>
                                        <p:cTn id="32" dur="300"/>
                                        <p:tgtEl>
                                          <p:spTgt spid="83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46"/>
                                        </p:tgtEl>
                                        <p:attrNameLst>
                                          <p:attrName>style.visibility</p:attrName>
                                        </p:attrNameLst>
                                      </p:cBhvr>
                                      <p:to>
                                        <p:strVal val="visible"/>
                                      </p:to>
                                    </p:set>
                                    <p:animEffect transition="in" filter="fade">
                                      <p:cBhvr>
                                        <p:cTn id="37" dur="300"/>
                                        <p:tgtEl>
                                          <p:spTgt spid="8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344"/>
        <p:cNvGrpSpPr/>
        <p:nvPr/>
      </p:nvGrpSpPr>
      <p:grpSpPr>
        <a:xfrm>
          <a:off x="0" y="0"/>
          <a:ext cx="0" cy="0"/>
          <a:chOff x="0" y="0"/>
          <a:chExt cx="0" cy="0"/>
        </a:xfrm>
      </p:grpSpPr>
      <p:sp>
        <p:nvSpPr>
          <p:cNvPr id="1345" name="Google Shape;1345;p125"/>
          <p:cNvSpPr txBox="1">
            <a:spLocks noGrp="1"/>
          </p:cNvSpPr>
          <p:nvPr>
            <p:ph type="title"/>
          </p:nvPr>
        </p:nvSpPr>
        <p:spPr>
          <a:xfrm>
            <a:off x="609600" y="274639"/>
            <a:ext cx="10972800" cy="1143000"/>
          </a:xfrm>
          <a:prstGeom prst="rect">
            <a:avLst/>
          </a:prstGeom>
          <a:noFill/>
          <a:ln>
            <a:noFill/>
          </a:ln>
        </p:spPr>
        <p:txBody>
          <a:bodyPr spcFirstLastPara="1" vert="horz" wrap="square" lIns="121900" tIns="60933" rIns="121900" bIns="60933" rtlCol="0" anchor="ctr" anchorCtr="0">
            <a:noAutofit/>
          </a:bodyPr>
          <a:lstStyle/>
          <a:p>
            <a:pPr algn="ctr">
              <a:spcBef>
                <a:spcPts val="0"/>
              </a:spcBef>
              <a:buClr>
                <a:schemeClr val="accent1"/>
              </a:buClr>
              <a:buSzPts val="3600"/>
            </a:pPr>
            <a:r>
              <a:rPr lang="en" sz="4800">
                <a:solidFill>
                  <a:schemeClr val="accent1"/>
                </a:solidFill>
                <a:uFillTx/>
              </a:rPr>
              <a:t>The Rollover Market-Nov 2019</a:t>
            </a:r>
            <a:endParaRPr>
              <a:uFillTx/>
            </a:endParaRPr>
          </a:p>
        </p:txBody>
      </p:sp>
      <p:pic>
        <p:nvPicPr>
          <p:cNvPr id="1346" name="Google Shape;1346;p125"/>
          <p:cNvPicPr preferRelativeResize="0">
            <a:picLocks noGrp="1"/>
          </p:cNvPicPr>
          <p:nvPr>
            <p:ph type="body" idx="1"/>
          </p:nvPr>
        </p:nvPicPr>
        <p:blipFill rotWithShape="1">
          <a:blip r:embed="rId3"/>
          <a:srcRect/>
          <a:stretch/>
        </p:blipFill>
        <p:spPr>
          <a:xfrm>
            <a:off x="831792" y="1143146"/>
            <a:ext cx="10141008" cy="555675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p:cNvSpPr>
            <a:spLocks noGrp="1" noRot="1" noChangeAspect="1" noMove="1" noResize="1" noEditPoints="1" noAdjustHandles="1" noChangeArrowheads="1" noChangeShapeType="1" noTextEdit="1"/>
          </p:cNvSpPr>
          <p:nvPr/>
        </p:nvSpPr>
        <p:spPr>
          <a:xfrm>
            <a:off x="0" y="0"/>
            <a:ext cx="12192001"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15" name="Freeform: Shape 14"/>
          <p:cNvSpPr>
            <a:spLocks noGrp="1" noRot="1" noChangeAspect="1" noMove="1" noResize="1" noEditPoints="1" noAdjustHandles="1" noChangeArrowheads="1" noChangeShapeType="1" noTextEdit="1"/>
          </p:cNvSpPr>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FontTx/>
              <a:buNone/>
              <a:defRPr>
                <a:uFillTx/>
              </a:defRPr>
            </a:pPr>
            <a:endParaRPr kumimoji="0" lang="en-US" sz="1800" b="0" i="0" u="none" strike="noStrike" kern="1200" cap="none" spc="0" normalizeH="0" baseline="0" noProof="0">
              <a:ln>
                <a:noFill/>
              </a:ln>
              <a:solidFill>
                <a:srgbClr val="FFFFFF"/>
              </a:solidFill>
              <a:effectLst/>
              <a:uFillTx/>
              <a:latin typeface="Calibri" panose="020F0502020204030204"/>
              <a:ea typeface="+mn-ea"/>
              <a:cs typeface="+mn-cs"/>
            </a:endParaRPr>
          </a:p>
        </p:txBody>
      </p:sp>
      <p:sp>
        <p:nvSpPr>
          <p:cNvPr id="17" name="Freeform: Shape 16"/>
          <p:cNvSpPr>
            <a:spLocks noGrp="1" noRot="1" noChangeAspect="1" noMove="1" noResize="1" noEditPoints="1" noAdjustHandles="1" noChangeArrowheads="1" noChangeShapeType="1" noTextEdit="1"/>
          </p:cNvSpPr>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FontTx/>
              <a:buNone/>
              <a:defRPr>
                <a:uFillTx/>
              </a:defRPr>
            </a:pPr>
            <a:endParaRPr kumimoji="0" lang="en-US" sz="1800" b="0" i="0" u="none" strike="noStrike" kern="1200" cap="none" spc="0" normalizeH="0" baseline="0" noProof="0">
              <a:ln>
                <a:noFill/>
              </a:ln>
              <a:solidFill>
                <a:srgbClr val="FFFFFF"/>
              </a:solidFill>
              <a:effectLst/>
              <a:uFillTx/>
              <a:latin typeface="Calibri" panose="020F0502020204030204"/>
              <a:ea typeface="+mn-ea"/>
              <a:cs typeface="+mn-cs"/>
            </a:endParaRPr>
          </a:p>
        </p:txBody>
      </p:sp>
      <p:sp>
        <p:nvSpPr>
          <p:cNvPr id="2" name="Title 1"/>
          <p:cNvSpPr>
            <a:spLocks noGrp="1"/>
          </p:cNvSpPr>
          <p:nvPr>
            <p:ph type="title"/>
          </p:nvPr>
        </p:nvSpPr>
        <p:spPr>
          <a:xfrm>
            <a:off x="804672" y="338328"/>
            <a:ext cx="3877056" cy="2249424"/>
          </a:xfrm>
        </p:spPr>
        <p:txBody>
          <a:bodyPr vert="horz" lIns="91440" tIns="45720" rIns="91440" bIns="45720" rtlCol="0" anchor="b">
            <a:normAutofit fontScale="90000"/>
          </a:bodyPr>
          <a:lstStyle/>
          <a:p>
            <a:r>
              <a:rPr lang="en-US" sz="5400" dirty="0">
                <a:uFillTx/>
              </a:rPr>
              <a:t>Investment Compensation</a:t>
            </a:r>
          </a:p>
        </p:txBody>
      </p:sp>
      <p:pic>
        <p:nvPicPr>
          <p:cNvPr id="8" name="Google Shape;1359;p127"/>
          <p:cNvPicPr preferRelativeResize="0">
            <a:picLocks noGrp="1"/>
          </p:cNvPicPr>
          <p:nvPr>
            <p:ph sz="half" idx="2"/>
          </p:nvPr>
        </p:nvPicPr>
        <p:blipFill rotWithShape="1">
          <a:blip r:embed="rId2"/>
          <a:stretch/>
        </p:blipFill>
        <p:spPr>
          <a:xfrm>
            <a:off x="7239001" y="409793"/>
            <a:ext cx="4416894" cy="2451374"/>
          </a:xfrm>
          <a:prstGeom prst="rect">
            <a:avLst/>
          </a:prstGeom>
          <a:noFill/>
        </p:spPr>
      </p:pic>
      <p:pic>
        <p:nvPicPr>
          <p:cNvPr id="7" name="Content Placeholder 6" descr="A close up of a sign  Description automatically generated"/>
          <p:cNvPicPr>
            <a:picLocks noGrp="1" noChangeAspect="1"/>
          </p:cNvPicPr>
          <p:nvPr>
            <p:ph sz="half" idx="1"/>
          </p:nvPr>
        </p:nvPicPr>
        <p:blipFill>
          <a:blip r:embed="rId3"/>
          <a:stretch>
            <a:fillRect/>
          </a:stretch>
        </p:blipFill>
        <p:spPr>
          <a:xfrm>
            <a:off x="5953781" y="3524791"/>
            <a:ext cx="5702113" cy="2409141"/>
          </a:xfrm>
          <a:prstGeom prst="rect">
            <a:avLst/>
          </a:prstGeom>
        </p:spPr>
      </p:pic>
    </p:spTree>
  </p:cSld>
  <p:clrMapOvr>
    <a:overrideClrMapping bg1="dk1" tx1="lt1" bg2="dk2" tx2="lt2" accent1="accent1" accent2="accent2" accent3="accent3" accent4="accent4" accent5="accent5" accent6="accent6" hlink="hlink" folHlink="folHlink"/>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45"/>
        <p:cNvGrpSpPr/>
        <p:nvPr/>
      </p:nvGrpSpPr>
      <p:grpSpPr>
        <a:xfrm>
          <a:off x="0" y="0"/>
          <a:ext cx="0" cy="0"/>
          <a:chOff x="0" y="0"/>
          <a:chExt cx="0" cy="0"/>
        </a:xfrm>
      </p:grpSpPr>
      <p:sp>
        <p:nvSpPr>
          <p:cNvPr id="946" name="Google Shape;946;p112"/>
          <p:cNvSpPr>
            <a:spLocks/>
          </p:cNvSpPr>
          <p:nvPr/>
        </p:nvSpPr>
        <p:spPr>
          <a:xfrm>
            <a:off x="0" y="0"/>
            <a:ext cx="12192000" cy="6871261"/>
          </a:xfrm>
          <a:prstGeom prst="rect">
            <a:avLst/>
          </a:prstGeom>
          <a:solidFill>
            <a:schemeClr val="lt1"/>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Calibri"/>
              <a:ea typeface="Calibri"/>
              <a:cs typeface="Calibri"/>
              <a:sym typeface="Calibri"/>
            </a:endParaRPr>
          </a:p>
        </p:txBody>
      </p:sp>
      <p:pic>
        <p:nvPicPr>
          <p:cNvPr id="947" name="Google Shape;947;p112"/>
          <p:cNvPicPr preferRelativeResize="0"/>
          <p:nvPr/>
        </p:nvPicPr>
        <p:blipFill rotWithShape="1">
          <a:blip r:embed="rId3"/>
          <a:srcRect/>
          <a:stretch/>
        </p:blipFill>
        <p:spPr>
          <a:xfrm>
            <a:off x="1228443" y="3"/>
            <a:ext cx="9479268" cy="6265796"/>
          </a:xfrm>
          <a:prstGeom prst="rect">
            <a:avLst/>
          </a:prstGeom>
          <a:noFill/>
          <a:ln>
            <a:noFill/>
          </a:ln>
        </p:spPr>
      </p:pic>
      <p:sp>
        <p:nvSpPr>
          <p:cNvPr id="948" name="Google Shape;948;p112"/>
          <p:cNvSpPr txBox="1">
            <a:spLocks/>
          </p:cNvSpPr>
          <p:nvPr/>
        </p:nvSpPr>
        <p:spPr>
          <a:xfrm>
            <a:off x="206504" y="6324529"/>
            <a:ext cx="11865832" cy="533468"/>
          </a:xfrm>
          <a:prstGeom prst="rect">
            <a:avLst/>
          </a:prstGeom>
          <a:noFill/>
          <a:ln>
            <a:noFill/>
          </a:ln>
        </p:spPr>
        <p:txBody>
          <a:bodyPr spcFirstLastPara="1" wrap="square" lIns="121900" tIns="60933" rIns="121900" bIns="60933" anchor="t" anchorCtr="0">
            <a:noAutofit/>
          </a:bodyPr>
          <a:lstStyle/>
          <a:p>
            <a:pPr algn="ctr" defTabSz="1219170" hangingPunct="1">
              <a:buClr>
                <a:srgbClr val="595959"/>
              </a:buClr>
              <a:buSzPts val="1000"/>
            </a:pPr>
            <a:r>
              <a:rPr lang="en" sz="1333">
                <a:solidFill>
                  <a:srgbClr val="595959"/>
                </a:solidFill>
                <a:uFillTx/>
                <a:latin typeface="Arial Narrow"/>
                <a:ea typeface="Arial Narrow"/>
                <a:cs typeface="Arial Narrow"/>
                <a:sym typeface="Arial Narrow"/>
              </a:rPr>
              <a:t>Not all products and services are available in all states, territories, or the District of Columbia. A representative's ability to offer products from the companies listed is subject to state and federal licensing and certification requirements. Please refer to the </a:t>
            </a:r>
            <a:r>
              <a:rPr lang="en" sz="1333" b="1">
                <a:solidFill>
                  <a:srgbClr val="595959"/>
                </a:solidFill>
                <a:uFillTx/>
                <a:latin typeface="Arial Narrow"/>
                <a:ea typeface="Arial Narrow"/>
                <a:cs typeface="Arial Narrow"/>
                <a:sym typeface="Arial Narrow"/>
              </a:rPr>
              <a:t>Important End Notes</a:t>
            </a:r>
            <a:r>
              <a:rPr lang="en" sz="1333">
                <a:solidFill>
                  <a:srgbClr val="595959"/>
                </a:solidFill>
                <a:uFillTx/>
                <a:latin typeface="Arial Narrow"/>
                <a:ea typeface="Arial Narrow"/>
                <a:cs typeface="Arial Narrow"/>
                <a:sym typeface="Arial Narrow"/>
              </a:rPr>
              <a:t> for additional details about the contractual arrangements and company affiliations detailed above.</a:t>
            </a:r>
            <a:endParaRPr sz="1867">
              <a:uFillTx/>
              <a:latin typeface="Arial"/>
              <a:cs typeface="Arial"/>
              <a:sym typeface="Arial"/>
            </a:endParaRPr>
          </a:p>
        </p:txBody>
      </p:sp>
      <p:sp>
        <p:nvSpPr>
          <p:cNvPr id="949" name="Google Shape;949;p112"/>
          <p:cNvSpPr txBox="1">
            <a:spLocks noGrp="1"/>
          </p:cNvSpPr>
          <p:nvPr>
            <p:ph type="sldNum" idx="12"/>
          </p:nvPr>
        </p:nvSpPr>
        <p:spPr>
          <a:xfrm>
            <a:off x="0" y="6501560"/>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uFillTx/>
              </a:rPr>
              <a:pPr defTabSz="1219170" hangingPunct="1">
                <a:buClr>
                  <a:srgbClr val="A5A5A5"/>
                </a:buClr>
                <a:buSzPts val="1000"/>
              </a:pPr>
              <a:t>45</a:t>
            </a:fld>
            <a:endParaRPr>
              <a:uFillTx/>
            </a:endParaRPr>
          </a:p>
        </p:txBody>
      </p:sp>
      <p:sp>
        <p:nvSpPr>
          <p:cNvPr id="950" name="Google Shape;950;p112"/>
          <p:cNvSpPr txBox="1">
            <a:spLocks/>
          </p:cNvSpPr>
          <p:nvPr/>
        </p:nvSpPr>
        <p:spPr>
          <a:xfrm>
            <a:off x="4879084" y="2512567"/>
            <a:ext cx="2643200" cy="861600"/>
          </a:xfrm>
          <a:prstGeom prst="rect">
            <a:avLst/>
          </a:prstGeom>
          <a:solidFill>
            <a:srgbClr val="F3F3F3"/>
          </a:solidFill>
          <a:ln>
            <a:noFill/>
          </a:ln>
        </p:spPr>
        <p:txBody>
          <a:bodyPr spcFirstLastPara="1" wrap="square" lIns="121900" tIns="60933" rIns="121900" bIns="60933" anchor="t" anchorCtr="0">
            <a:noAutofit/>
          </a:bodyPr>
          <a:lstStyle/>
          <a:p>
            <a:pPr algn="ctr" defTabSz="1219170" hangingPunct="1">
              <a:buClr>
                <a:srgbClr val="000000"/>
              </a:buClr>
              <a:buSzPts val="1800"/>
            </a:pPr>
            <a:r>
              <a:rPr lang="en" sz="2400" b="1">
                <a:uFillTx/>
                <a:latin typeface="Calibri"/>
                <a:ea typeface="Calibri"/>
                <a:cs typeface="Calibri"/>
                <a:sym typeface="Calibri"/>
              </a:rPr>
              <a:t>One Stop </a:t>
            </a:r>
            <a:endParaRPr sz="2400" b="1">
              <a:uFillTx/>
              <a:latin typeface="Calibri"/>
              <a:ea typeface="Calibri"/>
              <a:cs typeface="Calibri"/>
              <a:sym typeface="Calibri"/>
            </a:endParaRPr>
          </a:p>
          <a:p>
            <a:pPr algn="ctr" defTabSz="1219170" hangingPunct="1">
              <a:buClr>
                <a:srgbClr val="000000"/>
              </a:buClr>
              <a:buSzPts val="1800"/>
            </a:pPr>
            <a:r>
              <a:rPr lang="en" sz="2400" b="1">
                <a:uFillTx/>
                <a:latin typeface="Calibri"/>
                <a:ea typeface="Calibri"/>
                <a:cs typeface="Calibri"/>
                <a:sym typeface="Calibri"/>
              </a:rPr>
              <a:t>Financial Solutions</a:t>
            </a:r>
            <a:endParaRPr sz="2400" b="1">
              <a:uFillTx/>
              <a:latin typeface="Calibri"/>
              <a:ea typeface="Calibri"/>
              <a:cs typeface="Calibri"/>
              <a:sym typeface="Calibri"/>
            </a:endParaRPr>
          </a:p>
        </p:txBody>
      </p:sp>
    </p:spTree>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851"/>
        <p:cNvGrpSpPr/>
        <p:nvPr/>
      </p:nvGrpSpPr>
      <p:grpSpPr>
        <a:xfrm>
          <a:off x="0" y="0"/>
          <a:ext cx="0" cy="0"/>
          <a:chOff x="0" y="0"/>
          <a:chExt cx="0" cy="0"/>
        </a:xfrm>
      </p:grpSpPr>
      <p:sp>
        <p:nvSpPr>
          <p:cNvPr id="852" name="Google Shape;852;p107"/>
          <p:cNvSpPr>
            <a:spLocks/>
          </p:cNvSpPr>
          <p:nvPr/>
        </p:nvSpPr>
        <p:spPr>
          <a:xfrm rot="-5400000">
            <a:off x="5750554" y="-2748502"/>
            <a:ext cx="690911" cy="10853819"/>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sp>
        <p:nvSpPr>
          <p:cNvPr id="853" name="Google Shape;853;p107"/>
          <p:cNvSpPr txBox="1">
            <a:spLocks noGrp="1"/>
          </p:cNvSpPr>
          <p:nvPr>
            <p:ph type="body" idx="1"/>
          </p:nvPr>
        </p:nvSpPr>
        <p:spPr>
          <a:xfrm>
            <a:off x="960254" y="2382732"/>
            <a:ext cx="10720693" cy="501347"/>
          </a:xfrm>
          <a:prstGeom prst="rect">
            <a:avLst/>
          </a:prstGeom>
          <a:noFill/>
          <a:ln>
            <a:noFill/>
          </a:ln>
        </p:spPr>
        <p:txBody>
          <a:bodyPr spcFirstLastPara="1" wrap="square" lIns="121900" tIns="60933" rIns="121900" bIns="60933" anchor="t" anchorCtr="0">
            <a:noAutofit/>
          </a:bodyPr>
          <a:lstStyle/>
          <a:p>
            <a:pPr marL="0" indent="0">
              <a:spcBef>
                <a:spcPts val="0"/>
              </a:spcBef>
              <a:buClr>
                <a:schemeClr val="lt1"/>
              </a:buClr>
              <a:buSzPts val="1600"/>
              <a:buNone/>
            </a:pPr>
            <a:r>
              <a:rPr lang="en" sz="2133" b="1">
                <a:solidFill>
                  <a:schemeClr val="lt1"/>
                </a:solidFill>
                <a:uFillTx/>
                <a:latin typeface="Helvetica Neue"/>
                <a:ea typeface="Helvetica Neue"/>
                <a:cs typeface="Helvetica Neue"/>
                <a:sym typeface="Helvetica Neue"/>
              </a:rPr>
              <a:t>Regional Leader Produces One Rollover Per Month Annual Income $53,550 </a:t>
            </a:r>
            <a:endParaRPr>
              <a:uFillTx/>
            </a:endParaRPr>
          </a:p>
        </p:txBody>
      </p:sp>
      <p:sp>
        <p:nvSpPr>
          <p:cNvPr id="854" name="Google Shape;854;p107"/>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888888"/>
              </a:buClr>
              <a:buSzPts val="900"/>
            </a:pPr>
            <a:fld id="{00000000-1234-1234-1234-123412341234}" type="slidenum">
              <a:rPr lang="en">
                <a:uFillTx/>
                <a:latin typeface="Calibri"/>
                <a:ea typeface="Calibri"/>
                <a:cs typeface="Calibri"/>
                <a:sym typeface="Calibri"/>
              </a:rPr>
              <a:pPr defTabSz="1219170" hangingPunct="1">
                <a:buClr>
                  <a:srgbClr val="888888"/>
                </a:buClr>
                <a:buSzPts val="900"/>
              </a:pPr>
              <a:t>46</a:t>
            </a:fld>
            <a:endParaRPr>
              <a:uFillTx/>
              <a:latin typeface="Calibri"/>
              <a:ea typeface="Calibri"/>
              <a:cs typeface="Calibri"/>
              <a:sym typeface="Calibri"/>
            </a:endParaRPr>
          </a:p>
        </p:txBody>
      </p:sp>
      <p:grpSp>
        <p:nvGrpSpPr>
          <p:cNvPr id="855" name="Google Shape;855;p107"/>
          <p:cNvGrpSpPr/>
          <p:nvPr/>
        </p:nvGrpSpPr>
        <p:grpSpPr>
          <a:xfrm>
            <a:off x="669097" y="4385818"/>
            <a:ext cx="10853819" cy="690911"/>
            <a:chOff x="501823" y="3305744"/>
            <a:chExt cx="8140364" cy="518183"/>
          </a:xfrm>
        </p:grpSpPr>
        <p:sp>
          <p:nvSpPr>
            <p:cNvPr id="856" name="Google Shape;856;p107"/>
            <p:cNvSpPr>
              <a:spLocks/>
            </p:cNvSpPr>
            <p:nvPr/>
          </p:nvSpPr>
          <p:spPr>
            <a:xfrm rot="-5400000">
              <a:off x="4312913" y="-505346"/>
              <a:ext cx="518183" cy="8140364"/>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200"/>
              </a:pPr>
              <a:endParaRPr sz="2933">
                <a:solidFill>
                  <a:srgbClr val="CC0000"/>
                </a:solidFill>
                <a:uFillTx/>
                <a:latin typeface="Trebuchet MS"/>
                <a:ea typeface="Trebuchet MS"/>
                <a:cs typeface="Trebuchet MS"/>
                <a:sym typeface="Trebuchet MS"/>
              </a:endParaRPr>
            </a:p>
          </p:txBody>
        </p:sp>
        <p:sp>
          <p:nvSpPr>
            <p:cNvPr id="857" name="Google Shape;857;p107"/>
            <p:cNvSpPr txBox="1">
              <a:spLocks/>
            </p:cNvSpPr>
            <p:nvPr/>
          </p:nvSpPr>
          <p:spPr>
            <a:xfrm>
              <a:off x="1019411" y="3326034"/>
              <a:ext cx="7057789" cy="459794"/>
            </a:xfrm>
            <a:prstGeom prst="rect">
              <a:avLst/>
            </a:prstGeom>
            <a:noFill/>
            <a:ln>
              <a:noFill/>
            </a:ln>
          </p:spPr>
          <p:txBody>
            <a:bodyPr spcFirstLastPara="1" wrap="square" lIns="121900" tIns="60933" rIns="121900" bIns="60933" anchor="t" anchorCtr="0">
              <a:noAutofit/>
            </a:bodyPr>
            <a:lstStyle/>
            <a:p>
              <a:pPr defTabSz="1219170" hangingPunct="1">
                <a:buClr>
                  <a:srgbClr val="FFFFFF"/>
                </a:buClr>
                <a:buSzPts val="1800"/>
              </a:pPr>
              <a:r>
                <a:rPr lang="en" sz="2400" b="1">
                  <a:solidFill>
                    <a:srgbClr val="FFFFFF"/>
                  </a:solidFill>
                  <a:uFillTx/>
                  <a:latin typeface="Helvetica Neue"/>
                  <a:ea typeface="Helvetica Neue"/>
                  <a:cs typeface="Helvetica Neue"/>
                  <a:sym typeface="Helvetica Neue"/>
                </a:rPr>
                <a:t>Does Not Include Residual, Recurring or Repeat Investments </a:t>
              </a:r>
              <a:endParaRPr sz="1867">
                <a:uFillTx/>
                <a:latin typeface="Arial"/>
                <a:cs typeface="Arial"/>
                <a:sym typeface="Arial"/>
              </a:endParaRPr>
            </a:p>
          </p:txBody>
        </p:sp>
      </p:grpSp>
      <p:sp>
        <p:nvSpPr>
          <p:cNvPr id="861" name="Google Shape;861;p107"/>
          <p:cNvSpPr txBox="1">
            <a:spLocks/>
          </p:cNvSpPr>
          <p:nvPr/>
        </p:nvSpPr>
        <p:spPr>
          <a:xfrm>
            <a:off x="401764" y="442422"/>
            <a:ext cx="11388477"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400"/>
            </a:pPr>
            <a:r>
              <a:rPr lang="en" sz="3200" dirty="0">
                <a:solidFill>
                  <a:srgbClr val="34526F"/>
                </a:solidFill>
                <a:uFillTx/>
                <a:latin typeface="Helvetica Neue"/>
                <a:ea typeface="Helvetica Neue"/>
                <a:cs typeface="Helvetica Neue"/>
                <a:sym typeface="Helvetica Neue"/>
              </a:rPr>
              <a:t>$300,000  Rollover Compensation</a:t>
            </a:r>
            <a:endParaRPr sz="1867" dirty="0">
              <a:uFillTx/>
              <a:latin typeface="Arial"/>
              <a:cs typeface="Arial"/>
              <a:sym typeface="Arial"/>
            </a:endParaRPr>
          </a:p>
        </p:txBody>
      </p:sp>
      <p:cxnSp>
        <p:nvCxnSpPr>
          <p:cNvPr id="862" name="Google Shape;862;p107"/>
          <p:cNvCxnSpPr/>
          <p:nvPr/>
        </p:nvCxnSpPr>
        <p:spPr>
          <a:xfrm>
            <a:off x="802208" y="1239892"/>
            <a:ext cx="10587593" cy="0"/>
          </a:xfrm>
          <a:prstGeom prst="straightConnector1">
            <a:avLst/>
          </a:prstGeom>
          <a:noFill/>
          <a:ln w="9525" cap="flat" cmpd="sng">
            <a:solidFill>
              <a:srgbClr val="34526F"/>
            </a:solidFill>
            <a:prstDash val="solid"/>
            <a:round/>
            <a:headEnd type="none" w="sm" len="sm"/>
            <a:tailEnd type="none" w="sm" len="sm"/>
          </a:ln>
        </p:spPr>
      </p:cxnSp>
      <p:sp>
        <p:nvSpPr>
          <p:cNvPr id="863" name="Google Shape;863;p107"/>
          <p:cNvSpPr txBox="1">
            <a:spLocks/>
          </p:cNvSpPr>
          <p:nvPr/>
        </p:nvSpPr>
        <p:spPr>
          <a:xfrm>
            <a:off x="508000" y="1459496"/>
            <a:ext cx="10756901" cy="56444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2000"/>
            </a:pPr>
            <a:r>
              <a:rPr lang="en" sz="2667" b="1" dirty="0">
                <a:uFillTx/>
                <a:latin typeface="Helvetica Neue"/>
                <a:ea typeface="Helvetica Neue"/>
                <a:cs typeface="Helvetica Neue"/>
                <a:sym typeface="Helvetica Neue"/>
              </a:rPr>
              <a:t>Representing the Largest Mutual Fund and Annuity Companies in North America</a:t>
            </a:r>
            <a:endParaRPr sz="2667" baseline="30000" dirty="0">
              <a:uFillTx/>
              <a:latin typeface="Helvetica Neue"/>
              <a:ea typeface="Helvetica Neue"/>
              <a:cs typeface="Helvetica Neue"/>
              <a:sym typeface="Helvetica Neue"/>
            </a:endParaRPr>
          </a:p>
        </p:txBody>
      </p:sp>
      <p:sp>
        <p:nvSpPr>
          <p:cNvPr id="864" name="Google Shape;864;p107"/>
          <p:cNvSpPr txBox="1">
            <a:spLocks/>
          </p:cNvSpPr>
          <p:nvPr/>
        </p:nvSpPr>
        <p:spPr>
          <a:xfrm>
            <a:off x="0" y="5575121"/>
            <a:ext cx="12192000" cy="592667"/>
          </a:xfrm>
          <a:prstGeom prst="rect">
            <a:avLst/>
          </a:prstGeom>
          <a:noFill/>
          <a:ln>
            <a:noFill/>
          </a:ln>
        </p:spPr>
        <p:txBody>
          <a:bodyPr spcFirstLastPara="1" wrap="square" lIns="121900" tIns="60933" rIns="121900" bIns="60933" anchor="ctr" anchorCtr="0">
            <a:noAutofit/>
          </a:bodyPr>
          <a:lstStyle/>
          <a:p>
            <a:pPr algn="ctr" defTabSz="1219170" hangingPunct="1">
              <a:lnSpc>
                <a:spcPct val="85000"/>
              </a:lnSpc>
              <a:buClr>
                <a:srgbClr val="000000"/>
              </a:buClr>
              <a:buSzPts val="2200"/>
            </a:pPr>
            <a:endParaRPr sz="2933">
              <a:solidFill>
                <a:srgbClr val="E4021D"/>
              </a:solidFill>
              <a:uFillTx/>
              <a:latin typeface="Helvetica Neue"/>
              <a:ea typeface="Helvetica Neue"/>
              <a:cs typeface="Helvetica Neue"/>
              <a:sym typeface="Helvetica Neu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61"/>
                                        </p:tgtEl>
                                        <p:attrNameLst>
                                          <p:attrName>style.visibility</p:attrName>
                                        </p:attrNameLst>
                                      </p:cBhvr>
                                      <p:to>
                                        <p:strVal val="visible"/>
                                      </p:to>
                                    </p:set>
                                    <p:animEffect transition="in" filter="fade">
                                      <p:cBhvr>
                                        <p:cTn id="7" dur="400"/>
                                        <p:tgtEl>
                                          <p:spTgt spid="861"/>
                                        </p:tgtEl>
                                      </p:cBhvr>
                                    </p:animEffect>
                                  </p:childTnLst>
                                </p:cTn>
                              </p:par>
                              <p:par>
                                <p:cTn id="8" presetID="10" presetClass="entr" presetSubtype="0" fill="hold" nodeType="withEffect">
                                  <p:stCondLst>
                                    <p:cond delay="0"/>
                                  </p:stCondLst>
                                  <p:childTnLst>
                                    <p:set>
                                      <p:cBhvr>
                                        <p:cTn id="9" dur="1" fill="hold">
                                          <p:stCondLst>
                                            <p:cond delay="0"/>
                                          </p:stCondLst>
                                        </p:cTn>
                                        <p:tgtEl>
                                          <p:spTgt spid="862"/>
                                        </p:tgtEl>
                                        <p:attrNameLst>
                                          <p:attrName>style.visibility</p:attrName>
                                        </p:attrNameLst>
                                      </p:cBhvr>
                                      <p:to>
                                        <p:strVal val="visible"/>
                                      </p:to>
                                    </p:set>
                                    <p:animEffect transition="in" filter="fade">
                                      <p:cBhvr>
                                        <p:cTn id="10" dur="700"/>
                                        <p:tgtEl>
                                          <p:spTgt spid="862"/>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863"/>
                                        </p:tgtEl>
                                        <p:attrNameLst>
                                          <p:attrName>style.visibility</p:attrName>
                                        </p:attrNameLst>
                                      </p:cBhvr>
                                      <p:to>
                                        <p:strVal val="visible"/>
                                      </p:to>
                                    </p:set>
                                    <p:animEffect transition="in" filter="fade">
                                      <p:cBhvr>
                                        <p:cTn id="14" dur="300"/>
                                        <p:tgtEl>
                                          <p:spTgt spid="86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53">
                                            <p:txEl>
                                              <p:pRg st="0" end="0"/>
                                            </p:txEl>
                                          </p:spTgt>
                                        </p:tgtEl>
                                        <p:attrNameLst>
                                          <p:attrName>style.visibility</p:attrName>
                                        </p:attrNameLst>
                                      </p:cBhvr>
                                      <p:to>
                                        <p:strVal val="visible"/>
                                      </p:to>
                                    </p:set>
                                    <p:animEffect transition="in" filter="fade">
                                      <p:cBhvr>
                                        <p:cTn id="19" dur="300"/>
                                        <p:tgtEl>
                                          <p:spTgt spid="853">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52"/>
                                        </p:tgtEl>
                                        <p:attrNameLst>
                                          <p:attrName>style.visibility</p:attrName>
                                        </p:attrNameLst>
                                      </p:cBhvr>
                                      <p:to>
                                        <p:strVal val="visible"/>
                                      </p:to>
                                    </p:set>
                                    <p:animEffect transition="in" filter="fade">
                                      <p:cBhvr>
                                        <p:cTn id="22" dur="300"/>
                                        <p:tgtEl>
                                          <p:spTgt spid="852"/>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55"/>
                                        </p:tgtEl>
                                        <p:attrNameLst>
                                          <p:attrName>style.visibility</p:attrName>
                                        </p:attrNameLst>
                                      </p:cBhvr>
                                      <p:to>
                                        <p:strVal val="visible"/>
                                      </p:to>
                                    </p:set>
                                    <p:animEffect transition="in" filter="fade">
                                      <p:cBhvr>
                                        <p:cTn id="27" dur="300"/>
                                        <p:tgtEl>
                                          <p:spTgt spid="85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64"/>
                                        </p:tgtEl>
                                        <p:attrNameLst>
                                          <p:attrName>style.visibility</p:attrName>
                                        </p:attrNameLst>
                                      </p:cBhvr>
                                      <p:to>
                                        <p:strVal val="visible"/>
                                      </p:to>
                                    </p:set>
                                    <p:animEffect transition="in" filter="fade">
                                      <p:cBhvr>
                                        <p:cTn id="32" dur="300"/>
                                        <p:tgtEl>
                                          <p:spTgt spid="8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869"/>
        <p:cNvGrpSpPr/>
        <p:nvPr/>
      </p:nvGrpSpPr>
      <p:grpSpPr>
        <a:xfrm>
          <a:off x="0" y="0"/>
          <a:ext cx="0" cy="0"/>
          <a:chOff x="0" y="0"/>
          <a:chExt cx="0" cy="0"/>
        </a:xfrm>
      </p:grpSpPr>
      <p:sp>
        <p:nvSpPr>
          <p:cNvPr id="870" name="Google Shape;870;p108"/>
          <p:cNvSpPr>
            <a:spLocks/>
          </p:cNvSpPr>
          <p:nvPr/>
        </p:nvSpPr>
        <p:spPr>
          <a:xfrm rot="-5400000">
            <a:off x="5750554" y="-2748502"/>
            <a:ext cx="690911" cy="10853819"/>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sp>
        <p:nvSpPr>
          <p:cNvPr id="871" name="Google Shape;871;p108"/>
          <p:cNvSpPr txBox="1">
            <a:spLocks noGrp="1"/>
          </p:cNvSpPr>
          <p:nvPr>
            <p:ph type="body" idx="1"/>
          </p:nvPr>
        </p:nvSpPr>
        <p:spPr>
          <a:xfrm>
            <a:off x="960254" y="2382732"/>
            <a:ext cx="10720693" cy="501347"/>
          </a:xfrm>
          <a:prstGeom prst="rect">
            <a:avLst/>
          </a:prstGeom>
          <a:noFill/>
          <a:ln>
            <a:noFill/>
          </a:ln>
        </p:spPr>
        <p:txBody>
          <a:bodyPr spcFirstLastPara="1" wrap="square" lIns="121900" tIns="60933" rIns="121900" bIns="60933" anchor="t" anchorCtr="0">
            <a:noAutofit/>
          </a:bodyPr>
          <a:lstStyle/>
          <a:p>
            <a:pPr marL="0" indent="0" algn="ctr">
              <a:spcBef>
                <a:spcPts val="0"/>
              </a:spcBef>
              <a:buClr>
                <a:schemeClr val="lt1"/>
              </a:buClr>
              <a:buSzPts val="1400"/>
              <a:buNone/>
            </a:pPr>
            <a:r>
              <a:rPr lang="en" sz="1867" b="1">
                <a:solidFill>
                  <a:schemeClr val="lt1"/>
                </a:solidFill>
                <a:uFillTx/>
                <a:latin typeface="Helvetica Neue"/>
                <a:ea typeface="Helvetica Neue"/>
                <a:cs typeface="Helvetica Neue"/>
                <a:sym typeface="Helvetica Neue"/>
              </a:rPr>
              <a:t>10 Term Life Policies Per Week Life -Override Income Equals $224,640 Annual Income</a:t>
            </a:r>
            <a:endParaRPr>
              <a:uFillTx/>
            </a:endParaRPr>
          </a:p>
        </p:txBody>
      </p:sp>
      <p:sp>
        <p:nvSpPr>
          <p:cNvPr id="872" name="Google Shape;872;p108"/>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888888"/>
              </a:buClr>
              <a:buSzPts val="900"/>
            </a:pPr>
            <a:fld id="{00000000-1234-1234-1234-123412341234}" type="slidenum">
              <a:rPr lang="en">
                <a:uFillTx/>
                <a:latin typeface="Calibri"/>
                <a:ea typeface="Calibri"/>
                <a:cs typeface="Calibri"/>
                <a:sym typeface="Calibri"/>
              </a:rPr>
              <a:pPr defTabSz="1219170" hangingPunct="1">
                <a:buClr>
                  <a:srgbClr val="888888"/>
                </a:buClr>
                <a:buSzPts val="900"/>
              </a:pPr>
              <a:t>47</a:t>
            </a:fld>
            <a:endParaRPr>
              <a:uFillTx/>
              <a:latin typeface="Calibri"/>
              <a:ea typeface="Calibri"/>
              <a:cs typeface="Calibri"/>
              <a:sym typeface="Calibri"/>
            </a:endParaRPr>
          </a:p>
        </p:txBody>
      </p:sp>
      <p:grpSp>
        <p:nvGrpSpPr>
          <p:cNvPr id="873" name="Google Shape;873;p108"/>
          <p:cNvGrpSpPr/>
          <p:nvPr/>
        </p:nvGrpSpPr>
        <p:grpSpPr>
          <a:xfrm>
            <a:off x="669097" y="4385818"/>
            <a:ext cx="10853819" cy="690911"/>
            <a:chOff x="501823" y="3305744"/>
            <a:chExt cx="8140364" cy="518183"/>
          </a:xfrm>
        </p:grpSpPr>
        <p:sp>
          <p:nvSpPr>
            <p:cNvPr id="874" name="Google Shape;874;p108"/>
            <p:cNvSpPr>
              <a:spLocks/>
            </p:cNvSpPr>
            <p:nvPr/>
          </p:nvSpPr>
          <p:spPr>
            <a:xfrm rot="-5400000">
              <a:off x="4312913" y="-505346"/>
              <a:ext cx="518183" cy="8140364"/>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200"/>
              </a:pPr>
              <a:endParaRPr sz="2933">
                <a:solidFill>
                  <a:srgbClr val="CC0000"/>
                </a:solidFill>
                <a:uFillTx/>
                <a:latin typeface="Trebuchet MS"/>
                <a:ea typeface="Trebuchet MS"/>
                <a:cs typeface="Trebuchet MS"/>
                <a:sym typeface="Trebuchet MS"/>
              </a:endParaRPr>
            </a:p>
          </p:txBody>
        </p:sp>
        <p:sp>
          <p:nvSpPr>
            <p:cNvPr id="875" name="Google Shape;875;p108"/>
            <p:cNvSpPr txBox="1">
              <a:spLocks/>
            </p:cNvSpPr>
            <p:nvPr/>
          </p:nvSpPr>
          <p:spPr>
            <a:xfrm>
              <a:off x="601656" y="3322724"/>
              <a:ext cx="794069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2000"/>
              </a:pPr>
              <a:r>
                <a:rPr lang="en" sz="2667" b="1">
                  <a:solidFill>
                    <a:srgbClr val="FFFFFF"/>
                  </a:solidFill>
                  <a:uFillTx/>
                  <a:latin typeface="Helvetica Neue"/>
                  <a:ea typeface="Helvetica Neue"/>
                  <a:cs typeface="Helvetica Neue"/>
                  <a:sym typeface="Helvetica Neue"/>
                </a:rPr>
                <a:t>Total Override Income $483,000</a:t>
              </a:r>
              <a:endParaRPr sz="1867">
                <a:uFillTx/>
                <a:latin typeface="Arial"/>
                <a:cs typeface="Arial"/>
                <a:sym typeface="Arial"/>
              </a:endParaRPr>
            </a:p>
          </p:txBody>
        </p:sp>
      </p:grpSp>
      <p:grpSp>
        <p:nvGrpSpPr>
          <p:cNvPr id="876" name="Google Shape;876;p108"/>
          <p:cNvGrpSpPr/>
          <p:nvPr/>
        </p:nvGrpSpPr>
        <p:grpSpPr>
          <a:xfrm>
            <a:off x="669087" y="3321470"/>
            <a:ext cx="10853827" cy="766743"/>
            <a:chOff x="501817" y="2532314"/>
            <a:chExt cx="8140370" cy="575057"/>
          </a:xfrm>
        </p:grpSpPr>
        <p:sp>
          <p:nvSpPr>
            <p:cNvPr id="877" name="Google Shape;877;p108"/>
            <p:cNvSpPr>
              <a:spLocks/>
            </p:cNvSpPr>
            <p:nvPr/>
          </p:nvSpPr>
          <p:spPr>
            <a:xfrm rot="-5400000">
              <a:off x="4312914" y="-1278775"/>
              <a:ext cx="518183" cy="8140362"/>
            </a:xfrm>
            <a:prstGeom prst="roundRect">
              <a:avLst>
                <a:gd name="adj" fmla="val 5850"/>
              </a:avLst>
            </a:prstGeom>
            <a:solidFill>
              <a:srgbClr val="E4021D"/>
            </a:solidFill>
            <a:ln w="38100" cap="flat" cmpd="sng">
              <a:solidFill>
                <a:srgbClr val="E4021D"/>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200"/>
              </a:pPr>
              <a:endParaRPr sz="2933">
                <a:solidFill>
                  <a:srgbClr val="CC0000"/>
                </a:solidFill>
                <a:uFillTx/>
                <a:latin typeface="Trebuchet MS"/>
                <a:ea typeface="Trebuchet MS"/>
                <a:cs typeface="Trebuchet MS"/>
                <a:sym typeface="Trebuchet MS"/>
              </a:endParaRPr>
            </a:p>
          </p:txBody>
        </p:sp>
        <p:sp>
          <p:nvSpPr>
            <p:cNvPr id="878" name="Google Shape;878;p108"/>
            <p:cNvSpPr txBox="1">
              <a:spLocks/>
            </p:cNvSpPr>
            <p:nvPr/>
          </p:nvSpPr>
          <p:spPr>
            <a:xfrm>
              <a:off x="501817" y="2559998"/>
              <a:ext cx="8140368" cy="547373"/>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1400"/>
              </a:pPr>
              <a:r>
                <a:rPr lang="en" sz="1867" b="1">
                  <a:solidFill>
                    <a:srgbClr val="FFFFFF"/>
                  </a:solidFill>
                  <a:uFillTx/>
                  <a:latin typeface="Helvetica Neue"/>
                  <a:ea typeface="Helvetica Neue"/>
                  <a:cs typeface="Helvetica Neue"/>
                  <a:sym typeface="Helvetica Neue"/>
                </a:rPr>
                <a:t>10 Rollovers Per Month Investment -Override Income Equals $258,360 Annual Income</a:t>
              </a:r>
              <a:endParaRPr sz="1867">
                <a:uFillTx/>
                <a:latin typeface="Arial"/>
                <a:cs typeface="Arial"/>
                <a:sym typeface="Arial"/>
              </a:endParaRPr>
            </a:p>
          </p:txBody>
        </p:sp>
      </p:grpSp>
      <p:sp>
        <p:nvSpPr>
          <p:cNvPr id="879" name="Google Shape;879;p108"/>
          <p:cNvSpPr txBox="1">
            <a:spLocks/>
          </p:cNvSpPr>
          <p:nvPr/>
        </p:nvSpPr>
        <p:spPr>
          <a:xfrm>
            <a:off x="401764" y="442422"/>
            <a:ext cx="11388477"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400"/>
            </a:pPr>
            <a:r>
              <a:rPr lang="en" sz="3200" dirty="0">
                <a:solidFill>
                  <a:srgbClr val="34526F"/>
                </a:solidFill>
                <a:uFillTx/>
                <a:latin typeface="Helvetica Neue"/>
                <a:ea typeface="Helvetica Neue"/>
                <a:cs typeface="Helvetica Neue"/>
                <a:sym typeface="Helvetica Neue"/>
              </a:rPr>
              <a:t>Build a Team and Have Unlimited Override Earnings</a:t>
            </a:r>
            <a:endParaRPr sz="1867" dirty="0">
              <a:uFillTx/>
              <a:latin typeface="Arial"/>
              <a:cs typeface="Arial"/>
              <a:sym typeface="Arial"/>
            </a:endParaRPr>
          </a:p>
        </p:txBody>
      </p:sp>
      <p:cxnSp>
        <p:nvCxnSpPr>
          <p:cNvPr id="880" name="Google Shape;880;p108"/>
          <p:cNvCxnSpPr/>
          <p:nvPr/>
        </p:nvCxnSpPr>
        <p:spPr>
          <a:xfrm>
            <a:off x="802208" y="1239892"/>
            <a:ext cx="10587593" cy="0"/>
          </a:xfrm>
          <a:prstGeom prst="straightConnector1">
            <a:avLst/>
          </a:prstGeom>
          <a:noFill/>
          <a:ln w="9525" cap="flat" cmpd="sng">
            <a:solidFill>
              <a:srgbClr val="34526F"/>
            </a:solidFill>
            <a:prstDash val="solid"/>
            <a:round/>
            <a:headEnd type="none" w="sm" len="sm"/>
            <a:tailEnd type="none" w="sm" len="sm"/>
          </a:ln>
        </p:spPr>
      </p:cxnSp>
      <p:sp>
        <p:nvSpPr>
          <p:cNvPr id="881" name="Google Shape;881;p108"/>
          <p:cNvSpPr txBox="1">
            <a:spLocks/>
          </p:cNvSpPr>
          <p:nvPr/>
        </p:nvSpPr>
        <p:spPr>
          <a:xfrm>
            <a:off x="508000" y="1459496"/>
            <a:ext cx="10756901" cy="56444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2000"/>
            </a:pPr>
            <a:r>
              <a:rPr lang="en" sz="2667" b="1">
                <a:uFillTx/>
                <a:latin typeface="Helvetica Neue"/>
                <a:ea typeface="Helvetica Neue"/>
                <a:cs typeface="Helvetica Neue"/>
                <a:sym typeface="Helvetica Neue"/>
              </a:rPr>
              <a:t>Assumes 10 Producers</a:t>
            </a:r>
            <a:endParaRPr sz="2667" baseline="30000">
              <a:uFillTx/>
              <a:latin typeface="Helvetica Neue"/>
              <a:ea typeface="Helvetica Neue"/>
              <a:cs typeface="Helvetica Neue"/>
              <a:sym typeface="Helvetica Neue"/>
            </a:endParaRPr>
          </a:p>
        </p:txBody>
      </p:sp>
      <p:sp>
        <p:nvSpPr>
          <p:cNvPr id="882" name="Google Shape;882;p108"/>
          <p:cNvSpPr txBox="1">
            <a:spLocks/>
          </p:cNvSpPr>
          <p:nvPr/>
        </p:nvSpPr>
        <p:spPr>
          <a:xfrm>
            <a:off x="0" y="5575121"/>
            <a:ext cx="12192000" cy="592667"/>
          </a:xfrm>
          <a:prstGeom prst="rect">
            <a:avLst/>
          </a:prstGeom>
          <a:noFill/>
          <a:ln>
            <a:noFill/>
          </a:ln>
        </p:spPr>
        <p:txBody>
          <a:bodyPr spcFirstLastPara="1" wrap="square" lIns="121900" tIns="60933" rIns="121900" bIns="60933" anchor="ctr" anchorCtr="0">
            <a:noAutofit/>
          </a:bodyPr>
          <a:lstStyle/>
          <a:p>
            <a:pPr algn="ctr" defTabSz="1219170" hangingPunct="1">
              <a:lnSpc>
                <a:spcPct val="85000"/>
              </a:lnSpc>
              <a:buClr>
                <a:srgbClr val="FF0000"/>
              </a:buClr>
              <a:buSzPts val="2000"/>
            </a:pPr>
            <a:r>
              <a:rPr lang="en" sz="2667" b="1">
                <a:solidFill>
                  <a:srgbClr val="FF0000"/>
                </a:solidFill>
                <a:uFillTx/>
                <a:latin typeface="Calibri"/>
                <a:ea typeface="Calibri"/>
                <a:cs typeface="Calibri"/>
                <a:sym typeface="Calibri"/>
              </a:rPr>
              <a:t>Does Not Include Personal Production, Residual, Recurring or Repeat Investments</a:t>
            </a:r>
            <a:endParaRPr sz="2667">
              <a:solidFill>
                <a:srgbClr val="FF0000"/>
              </a:solidFill>
              <a:uFillTx/>
              <a:latin typeface="Helvetica Neue"/>
              <a:ea typeface="Helvetica Neue"/>
              <a:cs typeface="Helvetica Neue"/>
              <a:sym typeface="Helvetica Neue"/>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79"/>
                                        </p:tgtEl>
                                        <p:attrNameLst>
                                          <p:attrName>style.visibility</p:attrName>
                                        </p:attrNameLst>
                                      </p:cBhvr>
                                      <p:to>
                                        <p:strVal val="visible"/>
                                      </p:to>
                                    </p:set>
                                    <p:animEffect transition="in" filter="fade">
                                      <p:cBhvr>
                                        <p:cTn id="7" dur="400"/>
                                        <p:tgtEl>
                                          <p:spTgt spid="879"/>
                                        </p:tgtEl>
                                      </p:cBhvr>
                                    </p:animEffect>
                                  </p:childTnLst>
                                </p:cTn>
                              </p:par>
                              <p:par>
                                <p:cTn id="8" presetID="10" presetClass="entr" presetSubtype="0" fill="hold" nodeType="withEffect">
                                  <p:stCondLst>
                                    <p:cond delay="0"/>
                                  </p:stCondLst>
                                  <p:childTnLst>
                                    <p:set>
                                      <p:cBhvr>
                                        <p:cTn id="9" dur="1" fill="hold">
                                          <p:stCondLst>
                                            <p:cond delay="0"/>
                                          </p:stCondLst>
                                        </p:cTn>
                                        <p:tgtEl>
                                          <p:spTgt spid="880"/>
                                        </p:tgtEl>
                                        <p:attrNameLst>
                                          <p:attrName>style.visibility</p:attrName>
                                        </p:attrNameLst>
                                      </p:cBhvr>
                                      <p:to>
                                        <p:strVal val="visible"/>
                                      </p:to>
                                    </p:set>
                                    <p:animEffect transition="in" filter="fade">
                                      <p:cBhvr>
                                        <p:cTn id="10" dur="700"/>
                                        <p:tgtEl>
                                          <p:spTgt spid="880"/>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881"/>
                                        </p:tgtEl>
                                        <p:attrNameLst>
                                          <p:attrName>style.visibility</p:attrName>
                                        </p:attrNameLst>
                                      </p:cBhvr>
                                      <p:to>
                                        <p:strVal val="visible"/>
                                      </p:to>
                                    </p:set>
                                    <p:animEffect transition="in" filter="fade">
                                      <p:cBhvr>
                                        <p:cTn id="14" dur="300"/>
                                        <p:tgtEl>
                                          <p:spTgt spid="881"/>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71">
                                            <p:txEl>
                                              <p:pRg st="0" end="0"/>
                                            </p:txEl>
                                          </p:spTgt>
                                        </p:tgtEl>
                                        <p:attrNameLst>
                                          <p:attrName>style.visibility</p:attrName>
                                        </p:attrNameLst>
                                      </p:cBhvr>
                                      <p:to>
                                        <p:strVal val="visible"/>
                                      </p:to>
                                    </p:set>
                                    <p:animEffect transition="in" filter="fade">
                                      <p:cBhvr>
                                        <p:cTn id="19" dur="300"/>
                                        <p:tgtEl>
                                          <p:spTgt spid="871">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70"/>
                                        </p:tgtEl>
                                        <p:attrNameLst>
                                          <p:attrName>style.visibility</p:attrName>
                                        </p:attrNameLst>
                                      </p:cBhvr>
                                      <p:to>
                                        <p:strVal val="visible"/>
                                      </p:to>
                                    </p:set>
                                    <p:animEffect transition="in" filter="fade">
                                      <p:cBhvr>
                                        <p:cTn id="22" dur="300"/>
                                        <p:tgtEl>
                                          <p:spTgt spid="87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76"/>
                                        </p:tgtEl>
                                        <p:attrNameLst>
                                          <p:attrName>style.visibility</p:attrName>
                                        </p:attrNameLst>
                                      </p:cBhvr>
                                      <p:to>
                                        <p:strVal val="visible"/>
                                      </p:to>
                                    </p:set>
                                    <p:animEffect transition="in" filter="fade">
                                      <p:cBhvr>
                                        <p:cTn id="27" dur="300"/>
                                        <p:tgtEl>
                                          <p:spTgt spid="87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73"/>
                                        </p:tgtEl>
                                        <p:attrNameLst>
                                          <p:attrName>style.visibility</p:attrName>
                                        </p:attrNameLst>
                                      </p:cBhvr>
                                      <p:to>
                                        <p:strVal val="visible"/>
                                      </p:to>
                                    </p:set>
                                    <p:animEffect transition="in" filter="fade">
                                      <p:cBhvr>
                                        <p:cTn id="32" dur="300"/>
                                        <p:tgtEl>
                                          <p:spTgt spid="87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882"/>
                                        </p:tgtEl>
                                        <p:attrNameLst>
                                          <p:attrName>style.visibility</p:attrName>
                                        </p:attrNameLst>
                                      </p:cBhvr>
                                      <p:to>
                                        <p:strVal val="visible"/>
                                      </p:to>
                                    </p:set>
                                    <p:animEffect transition="in" filter="fade">
                                      <p:cBhvr>
                                        <p:cTn id="37" dur="300"/>
                                        <p:tgtEl>
                                          <p:spTgt spid="8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sp>
        <p:nvSpPr>
          <p:cNvPr id="888" name="Google Shape;888;p109"/>
          <p:cNvSpPr>
            <a:spLocks/>
          </p:cNvSpPr>
          <p:nvPr/>
        </p:nvSpPr>
        <p:spPr>
          <a:xfrm rot="-5400000">
            <a:off x="5767495" y="-3003975"/>
            <a:ext cx="657044" cy="10853819"/>
          </a:xfrm>
          <a:prstGeom prst="roundRect">
            <a:avLst>
              <a:gd name="adj" fmla="val 5850"/>
            </a:avLst>
          </a:prstGeom>
          <a:solidFill>
            <a:srgbClr val="1C7DB7"/>
          </a:solidFill>
          <a:ln w="38100" cap="flat" cmpd="sng">
            <a:solidFill>
              <a:srgbClr val="1C7DB7"/>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sp>
        <p:nvSpPr>
          <p:cNvPr id="889" name="Google Shape;889;p109"/>
          <p:cNvSpPr txBox="1">
            <a:spLocks noGrp="1"/>
          </p:cNvSpPr>
          <p:nvPr>
            <p:ph type="body" idx="1"/>
          </p:nvPr>
        </p:nvSpPr>
        <p:spPr>
          <a:xfrm>
            <a:off x="1131291" y="2162657"/>
            <a:ext cx="9701496" cy="501347"/>
          </a:xfrm>
          <a:prstGeom prst="rect">
            <a:avLst/>
          </a:prstGeom>
          <a:noFill/>
          <a:ln>
            <a:noFill/>
          </a:ln>
        </p:spPr>
        <p:txBody>
          <a:bodyPr spcFirstLastPara="1" wrap="square" lIns="121900" tIns="60933" rIns="121900" bIns="60933" anchor="t" anchorCtr="0">
            <a:noAutofit/>
          </a:bodyPr>
          <a:lstStyle/>
          <a:p>
            <a:pPr marL="0" indent="0">
              <a:spcBef>
                <a:spcPts val="0"/>
              </a:spcBef>
              <a:buClr>
                <a:schemeClr val="lt1"/>
              </a:buClr>
              <a:buSzPts val="2000"/>
              <a:buNone/>
            </a:pPr>
            <a:r>
              <a:rPr lang="en" sz="2667" b="1">
                <a:solidFill>
                  <a:schemeClr val="lt1"/>
                </a:solidFill>
                <a:uFillTx/>
              </a:rPr>
              <a:t>1. We can deliver and present Online directly to their home</a:t>
            </a:r>
            <a:endParaRPr>
              <a:uFillTx/>
            </a:endParaRPr>
          </a:p>
        </p:txBody>
      </p:sp>
      <p:sp>
        <p:nvSpPr>
          <p:cNvPr id="890" name="Google Shape;890;p109"/>
          <p:cNvSpPr txBox="1">
            <a:spLocks/>
          </p:cNvSpPr>
          <p:nvPr/>
        </p:nvSpPr>
        <p:spPr>
          <a:xfrm>
            <a:off x="939800" y="1423478"/>
            <a:ext cx="10325101" cy="56444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2000"/>
            </a:pPr>
            <a:r>
              <a:rPr lang="en" sz="2667" b="1">
                <a:uFillTx/>
                <a:latin typeface="Helvetica Neue"/>
                <a:ea typeface="Helvetica Neue"/>
                <a:cs typeface="Helvetica Neue"/>
                <a:sym typeface="Helvetica Neue"/>
              </a:rPr>
              <a:t>Here’s what makes us different.</a:t>
            </a:r>
            <a:endParaRPr sz="2667" baseline="30000">
              <a:uFillTx/>
              <a:latin typeface="Helvetica Neue"/>
              <a:ea typeface="Helvetica Neue"/>
              <a:cs typeface="Helvetica Neue"/>
              <a:sym typeface="Helvetica Neue"/>
            </a:endParaRPr>
          </a:p>
        </p:txBody>
      </p:sp>
      <p:sp>
        <p:nvSpPr>
          <p:cNvPr id="891" name="Google Shape;891;p109"/>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uFillTx/>
              </a:rPr>
              <a:pPr defTabSz="1219170" hangingPunct="1">
                <a:buClr>
                  <a:srgbClr val="A5A5A5"/>
                </a:buClr>
                <a:buSzPts val="1000"/>
              </a:pPr>
              <a:t>48</a:t>
            </a:fld>
            <a:endParaRPr>
              <a:uFillTx/>
            </a:endParaRPr>
          </a:p>
        </p:txBody>
      </p:sp>
      <p:grpSp>
        <p:nvGrpSpPr>
          <p:cNvPr id="892" name="Google Shape;892;p109"/>
          <p:cNvGrpSpPr/>
          <p:nvPr/>
        </p:nvGrpSpPr>
        <p:grpSpPr>
          <a:xfrm>
            <a:off x="669097" y="3755424"/>
            <a:ext cx="10853819" cy="676501"/>
            <a:chOff x="501823" y="3213876"/>
            <a:chExt cx="8140364" cy="507376"/>
          </a:xfrm>
        </p:grpSpPr>
        <p:sp>
          <p:nvSpPr>
            <p:cNvPr id="893" name="Google Shape;893;p109"/>
            <p:cNvSpPr>
              <a:spLocks/>
            </p:cNvSpPr>
            <p:nvPr/>
          </p:nvSpPr>
          <p:spPr>
            <a:xfrm rot="-5400000">
              <a:off x="4325613" y="-609914"/>
              <a:ext cx="492783" cy="8140364"/>
            </a:xfrm>
            <a:prstGeom prst="roundRect">
              <a:avLst>
                <a:gd name="adj" fmla="val 5850"/>
              </a:avLst>
            </a:prstGeom>
            <a:solidFill>
              <a:srgbClr val="1C7DB7"/>
            </a:solidFill>
            <a:ln w="38100" cap="flat" cmpd="sng">
              <a:solidFill>
                <a:srgbClr val="1C7DB7"/>
              </a:solidFill>
              <a:prstDash val="solid"/>
              <a:round/>
              <a:headEnd type="none" w="sm" len="sm"/>
              <a:tailEnd type="none" w="sm" len="sm"/>
            </a:ln>
          </p:spPr>
          <p:txBody>
            <a:bodyPr spcFirstLastPara="1" wrap="square" lIns="121900" tIns="60933" rIns="121900" bIns="60933" anchor="ctr" anchorCtr="0">
              <a:noAutofit/>
            </a:bodyPr>
            <a:lstStyle/>
            <a:p>
              <a:pPr defTabSz="1219170" hangingPunct="1">
                <a:buClr>
                  <a:srgbClr val="000000"/>
                </a:buClr>
                <a:buSzPts val="2000"/>
              </a:pPr>
              <a:endParaRPr sz="2667">
                <a:solidFill>
                  <a:srgbClr val="CC0000"/>
                </a:solidFill>
                <a:uFillTx/>
                <a:latin typeface="Trebuchet MS"/>
                <a:ea typeface="Trebuchet MS"/>
                <a:cs typeface="Trebuchet MS"/>
                <a:sym typeface="Trebuchet MS"/>
              </a:endParaRPr>
            </a:p>
          </p:txBody>
        </p:sp>
        <p:sp>
          <p:nvSpPr>
            <p:cNvPr id="894" name="Google Shape;894;p109"/>
            <p:cNvSpPr txBox="1">
              <a:spLocks/>
            </p:cNvSpPr>
            <p:nvPr/>
          </p:nvSpPr>
          <p:spPr>
            <a:xfrm>
              <a:off x="848467" y="3261458"/>
              <a:ext cx="7333576" cy="459794"/>
            </a:xfrm>
            <a:prstGeom prst="rect">
              <a:avLst/>
            </a:prstGeom>
            <a:noFill/>
            <a:ln>
              <a:noFill/>
            </a:ln>
          </p:spPr>
          <p:txBody>
            <a:bodyPr spcFirstLastPara="1" wrap="square" lIns="121900" tIns="60933" rIns="121900" bIns="60933" anchor="t" anchorCtr="0">
              <a:noAutofit/>
            </a:bodyPr>
            <a:lstStyle/>
            <a:p>
              <a:pPr defTabSz="1219170" hangingPunct="1">
                <a:buClr>
                  <a:srgbClr val="FFFFFF"/>
                </a:buClr>
                <a:buSzPts val="2000"/>
              </a:pPr>
              <a:r>
                <a:rPr lang="en" sz="2667" b="1" dirty="0">
                  <a:solidFill>
                    <a:srgbClr val="FFFFFF"/>
                  </a:solidFill>
                  <a:uFillTx/>
                  <a:latin typeface="Helvetica Neue"/>
                  <a:ea typeface="Helvetica Neue"/>
                  <a:cs typeface="Helvetica Neue"/>
                  <a:sym typeface="Helvetica Neue"/>
                </a:rPr>
                <a:t>3. We provide Ongoing  Financial Education and Follow Up</a:t>
              </a:r>
              <a:endParaRPr sz="1867" dirty="0">
                <a:uFillTx/>
                <a:latin typeface="Arial"/>
                <a:cs typeface="Arial"/>
                <a:sym typeface="Arial"/>
              </a:endParaRPr>
            </a:p>
          </p:txBody>
        </p:sp>
      </p:grpSp>
      <p:grpSp>
        <p:nvGrpSpPr>
          <p:cNvPr id="895" name="Google Shape;895;p109"/>
          <p:cNvGrpSpPr/>
          <p:nvPr/>
        </p:nvGrpSpPr>
        <p:grpSpPr>
          <a:xfrm>
            <a:off x="669100" y="2924919"/>
            <a:ext cx="10853816" cy="657044"/>
            <a:chOff x="501825" y="2429638"/>
            <a:chExt cx="8140362" cy="492783"/>
          </a:xfrm>
        </p:grpSpPr>
        <p:sp>
          <p:nvSpPr>
            <p:cNvPr id="896" name="Google Shape;896;p109"/>
            <p:cNvSpPr>
              <a:spLocks/>
            </p:cNvSpPr>
            <p:nvPr/>
          </p:nvSpPr>
          <p:spPr>
            <a:xfrm rot="-5400000">
              <a:off x="4325614" y="-1394151"/>
              <a:ext cx="492783" cy="8140362"/>
            </a:xfrm>
            <a:prstGeom prst="roundRect">
              <a:avLst>
                <a:gd name="adj" fmla="val 5850"/>
              </a:avLst>
            </a:prstGeom>
            <a:solidFill>
              <a:srgbClr val="1C7DB7"/>
            </a:solidFill>
            <a:ln w="38100" cap="flat" cmpd="sng">
              <a:solidFill>
                <a:srgbClr val="1C7DB7"/>
              </a:solidFill>
              <a:prstDash val="solid"/>
              <a:round/>
              <a:headEnd type="none" w="sm" len="sm"/>
              <a:tailEnd type="none" w="sm" len="sm"/>
            </a:ln>
          </p:spPr>
          <p:txBody>
            <a:bodyPr spcFirstLastPara="1" wrap="square" lIns="121900" tIns="60933" rIns="121900" bIns="60933" anchor="ctr" anchorCtr="0">
              <a:noAutofit/>
            </a:bodyPr>
            <a:lstStyle/>
            <a:p>
              <a:pPr defTabSz="1219170" hangingPunct="1">
                <a:buClr>
                  <a:srgbClr val="000000"/>
                </a:buClr>
                <a:buSzPts val="2000"/>
              </a:pPr>
              <a:endParaRPr sz="2667">
                <a:solidFill>
                  <a:srgbClr val="CC0000"/>
                </a:solidFill>
                <a:uFillTx/>
                <a:latin typeface="Trebuchet MS"/>
                <a:ea typeface="Trebuchet MS"/>
                <a:cs typeface="Trebuchet MS"/>
                <a:sym typeface="Trebuchet MS"/>
              </a:endParaRPr>
            </a:p>
          </p:txBody>
        </p:sp>
        <p:sp>
          <p:nvSpPr>
            <p:cNvPr id="897" name="Google Shape;897;p109"/>
            <p:cNvSpPr txBox="1">
              <a:spLocks/>
            </p:cNvSpPr>
            <p:nvPr/>
          </p:nvSpPr>
          <p:spPr>
            <a:xfrm>
              <a:off x="848467" y="2473807"/>
              <a:ext cx="7793718" cy="374238"/>
            </a:xfrm>
            <a:prstGeom prst="rect">
              <a:avLst/>
            </a:prstGeom>
            <a:noFill/>
            <a:ln>
              <a:noFill/>
            </a:ln>
          </p:spPr>
          <p:txBody>
            <a:bodyPr spcFirstLastPara="1" wrap="square" lIns="121900" tIns="60933" rIns="121900" bIns="60933" anchor="t" anchorCtr="0">
              <a:noAutofit/>
            </a:bodyPr>
            <a:lstStyle/>
            <a:p>
              <a:pPr defTabSz="1219170" hangingPunct="1">
                <a:buClr>
                  <a:srgbClr val="FFFFFF"/>
                </a:buClr>
                <a:buSzPts val="2000"/>
              </a:pPr>
              <a:r>
                <a:rPr lang="en" sz="2667" b="1">
                  <a:solidFill>
                    <a:srgbClr val="FFFFFF"/>
                  </a:solidFill>
                  <a:uFillTx/>
                  <a:latin typeface="Helvetica Neue"/>
                  <a:ea typeface="Helvetica Neue"/>
                  <a:cs typeface="Helvetica Neue"/>
                  <a:sym typeface="Helvetica Neue"/>
                </a:rPr>
                <a:t>2. We have all the Financial Products </a:t>
              </a:r>
              <a:endParaRPr sz="1867">
                <a:uFillTx/>
                <a:latin typeface="Arial"/>
                <a:cs typeface="Arial"/>
                <a:sym typeface="Arial"/>
              </a:endParaRPr>
            </a:p>
          </p:txBody>
        </p:sp>
      </p:grpSp>
      <p:sp>
        <p:nvSpPr>
          <p:cNvPr id="898" name="Google Shape;898;p109"/>
          <p:cNvSpPr txBox="1">
            <a:spLocks/>
          </p:cNvSpPr>
          <p:nvPr/>
        </p:nvSpPr>
        <p:spPr>
          <a:xfrm>
            <a:off x="958844" y="442431"/>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 sz="3733">
                <a:solidFill>
                  <a:srgbClr val="34526F"/>
                </a:solidFill>
                <a:uFillTx/>
                <a:latin typeface="Helvetica Neue"/>
                <a:ea typeface="Helvetica Neue"/>
                <a:cs typeface="Helvetica Neue"/>
                <a:sym typeface="Helvetica Neue"/>
              </a:rPr>
              <a:t>In Summary for Clients</a:t>
            </a:r>
            <a:endParaRPr sz="1867">
              <a:uFillTx/>
              <a:latin typeface="Arial"/>
              <a:cs typeface="Arial"/>
              <a:sym typeface="Arial"/>
            </a:endParaRPr>
          </a:p>
        </p:txBody>
      </p:sp>
      <p:cxnSp>
        <p:nvCxnSpPr>
          <p:cNvPr id="899" name="Google Shape;899;p109"/>
          <p:cNvCxnSpPr/>
          <p:nvPr/>
        </p:nvCxnSpPr>
        <p:spPr>
          <a:xfrm>
            <a:off x="1202645" y="1239892"/>
            <a:ext cx="9786715" cy="0"/>
          </a:xfrm>
          <a:prstGeom prst="straightConnector1">
            <a:avLst/>
          </a:prstGeom>
          <a:noFill/>
          <a:ln w="9525" cap="flat" cmpd="sng">
            <a:solidFill>
              <a:srgbClr val="34526F"/>
            </a:solidFill>
            <a:prstDash val="solid"/>
            <a:round/>
            <a:headEnd type="none" w="sm" len="sm"/>
            <a:tailEnd type="none" w="sm" len="sm"/>
          </a:ln>
        </p:spPr>
      </p:cxnSp>
      <p:sp>
        <p:nvSpPr>
          <p:cNvPr id="900" name="Google Shape;900;p109"/>
          <p:cNvSpPr txBox="1">
            <a:spLocks/>
          </p:cNvSpPr>
          <p:nvPr/>
        </p:nvSpPr>
        <p:spPr>
          <a:xfrm>
            <a:off x="669107" y="6384842"/>
            <a:ext cx="10853820" cy="471924"/>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595959"/>
              </a:buClr>
              <a:buSzPts val="1000"/>
            </a:pPr>
            <a:r>
              <a:rPr lang="en" sz="1333">
                <a:solidFill>
                  <a:srgbClr val="595959"/>
                </a:solidFill>
                <a:uFillTx/>
                <a:latin typeface="Arial Narrow"/>
                <a:ea typeface="Arial Narrow"/>
                <a:cs typeface="Arial Narrow"/>
                <a:sym typeface="Arial Narrow"/>
              </a:rPr>
              <a:t>Ownership refers to the conditional right of an eligible RVP to transfer his or her code number to another eligible RVP, subject to the consent of Primerica and subject to terms, conditions and regulatory requirements. The Ownership Program Document and policies located on POL control in all respects.</a:t>
            </a:r>
            <a:endParaRPr sz="1867">
              <a:uFillTx/>
              <a:latin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98"/>
                                        </p:tgtEl>
                                        <p:attrNameLst>
                                          <p:attrName>style.visibility</p:attrName>
                                        </p:attrNameLst>
                                      </p:cBhvr>
                                      <p:to>
                                        <p:strVal val="visible"/>
                                      </p:to>
                                    </p:set>
                                    <p:animEffect transition="in" filter="fade">
                                      <p:cBhvr>
                                        <p:cTn id="7" dur="400"/>
                                        <p:tgtEl>
                                          <p:spTgt spid="898"/>
                                        </p:tgtEl>
                                      </p:cBhvr>
                                    </p:animEffect>
                                  </p:childTnLst>
                                </p:cTn>
                              </p:par>
                              <p:par>
                                <p:cTn id="8" presetID="10" presetClass="entr" presetSubtype="0" fill="hold" nodeType="withEffect">
                                  <p:stCondLst>
                                    <p:cond delay="0"/>
                                  </p:stCondLst>
                                  <p:childTnLst>
                                    <p:set>
                                      <p:cBhvr>
                                        <p:cTn id="9" dur="1" fill="hold">
                                          <p:stCondLst>
                                            <p:cond delay="0"/>
                                          </p:stCondLst>
                                        </p:cTn>
                                        <p:tgtEl>
                                          <p:spTgt spid="899"/>
                                        </p:tgtEl>
                                        <p:attrNameLst>
                                          <p:attrName>style.visibility</p:attrName>
                                        </p:attrNameLst>
                                      </p:cBhvr>
                                      <p:to>
                                        <p:strVal val="visible"/>
                                      </p:to>
                                    </p:set>
                                    <p:animEffect transition="in" filter="fade">
                                      <p:cBhvr>
                                        <p:cTn id="10" dur="700"/>
                                        <p:tgtEl>
                                          <p:spTgt spid="899"/>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890"/>
                                        </p:tgtEl>
                                        <p:attrNameLst>
                                          <p:attrName>style.visibility</p:attrName>
                                        </p:attrNameLst>
                                      </p:cBhvr>
                                      <p:to>
                                        <p:strVal val="visible"/>
                                      </p:to>
                                    </p:set>
                                    <p:animEffect transition="in" filter="fade">
                                      <p:cBhvr>
                                        <p:cTn id="14" dur="300"/>
                                        <p:tgtEl>
                                          <p:spTgt spid="89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89">
                                            <p:txEl>
                                              <p:pRg st="0" end="0"/>
                                            </p:txEl>
                                          </p:spTgt>
                                        </p:tgtEl>
                                        <p:attrNameLst>
                                          <p:attrName>style.visibility</p:attrName>
                                        </p:attrNameLst>
                                      </p:cBhvr>
                                      <p:to>
                                        <p:strVal val="visible"/>
                                      </p:to>
                                    </p:set>
                                    <p:animEffect transition="in" filter="fade">
                                      <p:cBhvr>
                                        <p:cTn id="19" dur="300"/>
                                        <p:tgtEl>
                                          <p:spTgt spid="889">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888"/>
                                        </p:tgtEl>
                                        <p:attrNameLst>
                                          <p:attrName>style.visibility</p:attrName>
                                        </p:attrNameLst>
                                      </p:cBhvr>
                                      <p:to>
                                        <p:strVal val="visible"/>
                                      </p:to>
                                    </p:set>
                                    <p:animEffect transition="in" filter="fade">
                                      <p:cBhvr>
                                        <p:cTn id="22" dur="300"/>
                                        <p:tgtEl>
                                          <p:spTgt spid="8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95"/>
                                        </p:tgtEl>
                                        <p:attrNameLst>
                                          <p:attrName>style.visibility</p:attrName>
                                        </p:attrNameLst>
                                      </p:cBhvr>
                                      <p:to>
                                        <p:strVal val="visible"/>
                                      </p:to>
                                    </p:set>
                                    <p:animEffect transition="in" filter="fade">
                                      <p:cBhvr>
                                        <p:cTn id="27" dur="300"/>
                                        <p:tgtEl>
                                          <p:spTgt spid="895"/>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892"/>
                                        </p:tgtEl>
                                        <p:attrNameLst>
                                          <p:attrName>style.visibility</p:attrName>
                                        </p:attrNameLst>
                                      </p:cBhvr>
                                      <p:to>
                                        <p:strVal val="visible"/>
                                      </p:to>
                                    </p:set>
                                    <p:animEffect transition="in" filter="fade">
                                      <p:cBhvr>
                                        <p:cTn id="32" dur="300"/>
                                        <p:tgtEl>
                                          <p:spTgt spid="892"/>
                                        </p:tgtEl>
                                      </p:cBhvr>
                                    </p:animEffect>
                                  </p:childTnLst>
                                </p:cTn>
                              </p:par>
                            </p:childTnLst>
                          </p:cTn>
                        </p:par>
                        <p:par>
                          <p:cTn id="33" fill="hold">
                            <p:stCondLst>
                              <p:cond delay="300"/>
                            </p:stCondLst>
                            <p:childTnLst>
                              <p:par>
                                <p:cTn id="34" presetID="1" presetClass="entr" presetSubtype="0" fill="hold" nodeType="afterEffect">
                                  <p:stCondLst>
                                    <p:cond delay="0"/>
                                  </p:stCondLst>
                                  <p:childTnLst>
                                    <p:set>
                                      <p:cBhvr>
                                        <p:cTn id="35" dur="1" fill="hold">
                                          <p:stCondLst>
                                            <p:cond delay="0"/>
                                          </p:stCondLst>
                                        </p:cTn>
                                        <p:tgtEl>
                                          <p:spTgt spid="9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905"/>
        <p:cNvGrpSpPr/>
        <p:nvPr/>
      </p:nvGrpSpPr>
      <p:grpSpPr>
        <a:xfrm>
          <a:off x="0" y="0"/>
          <a:ext cx="0" cy="0"/>
          <a:chOff x="0" y="0"/>
          <a:chExt cx="0" cy="0"/>
        </a:xfrm>
      </p:grpSpPr>
      <p:sp>
        <p:nvSpPr>
          <p:cNvPr id="906" name="Google Shape;906;p110"/>
          <p:cNvSpPr>
            <a:spLocks/>
          </p:cNvSpPr>
          <p:nvPr/>
        </p:nvSpPr>
        <p:spPr>
          <a:xfrm rot="-5400000">
            <a:off x="5767490" y="-3003975"/>
            <a:ext cx="657044" cy="10853819"/>
          </a:xfrm>
          <a:prstGeom prst="roundRect">
            <a:avLst>
              <a:gd name="adj" fmla="val 5850"/>
            </a:avLst>
          </a:prstGeom>
          <a:solidFill>
            <a:srgbClr val="1C7DB7"/>
          </a:solidFill>
          <a:ln w="38100" cap="flat" cmpd="sng">
            <a:solidFill>
              <a:srgbClr val="1C7DB7"/>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sp>
        <p:nvSpPr>
          <p:cNvPr id="907" name="Google Shape;907;p110"/>
          <p:cNvSpPr txBox="1">
            <a:spLocks noGrp="1"/>
          </p:cNvSpPr>
          <p:nvPr>
            <p:ph type="body" idx="1"/>
          </p:nvPr>
        </p:nvSpPr>
        <p:spPr>
          <a:xfrm>
            <a:off x="1131291" y="2162657"/>
            <a:ext cx="9701496" cy="501347"/>
          </a:xfrm>
          <a:prstGeom prst="rect">
            <a:avLst/>
          </a:prstGeom>
          <a:noFill/>
          <a:ln>
            <a:noFill/>
          </a:ln>
        </p:spPr>
        <p:txBody>
          <a:bodyPr spcFirstLastPara="1" wrap="square" lIns="121900" tIns="60933" rIns="121900" bIns="60933" anchor="t" anchorCtr="0">
            <a:noAutofit/>
          </a:bodyPr>
          <a:lstStyle/>
          <a:p>
            <a:pPr marL="0" indent="0">
              <a:spcBef>
                <a:spcPts val="0"/>
              </a:spcBef>
              <a:buClr>
                <a:schemeClr val="lt1"/>
              </a:buClr>
              <a:buSzPts val="2000"/>
              <a:buNone/>
            </a:pPr>
            <a:r>
              <a:rPr lang="en" sz="2667" b="1">
                <a:solidFill>
                  <a:schemeClr val="lt1"/>
                </a:solidFill>
                <a:uFillTx/>
              </a:rPr>
              <a:t>1. The Spare -Time Online Opportunity</a:t>
            </a:r>
            <a:endParaRPr>
              <a:uFillTx/>
            </a:endParaRPr>
          </a:p>
        </p:txBody>
      </p:sp>
      <p:sp>
        <p:nvSpPr>
          <p:cNvPr id="908" name="Google Shape;908;p110"/>
          <p:cNvSpPr txBox="1">
            <a:spLocks/>
          </p:cNvSpPr>
          <p:nvPr/>
        </p:nvSpPr>
        <p:spPr>
          <a:xfrm>
            <a:off x="939800" y="1423474"/>
            <a:ext cx="10325101" cy="56444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2000"/>
            </a:pPr>
            <a:r>
              <a:rPr lang="en" sz="2667" b="1">
                <a:uFillTx/>
                <a:latin typeface="Helvetica Neue"/>
                <a:ea typeface="Helvetica Neue"/>
                <a:cs typeface="Helvetica Neue"/>
                <a:sym typeface="Helvetica Neue"/>
              </a:rPr>
              <a:t>Here’s what makes us different.</a:t>
            </a:r>
            <a:endParaRPr sz="2667" baseline="30000">
              <a:uFillTx/>
              <a:latin typeface="Helvetica Neue"/>
              <a:ea typeface="Helvetica Neue"/>
              <a:cs typeface="Helvetica Neue"/>
              <a:sym typeface="Helvetica Neue"/>
            </a:endParaRPr>
          </a:p>
        </p:txBody>
      </p:sp>
      <p:sp>
        <p:nvSpPr>
          <p:cNvPr id="909" name="Google Shape;909;p110"/>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uFillTx/>
              </a:rPr>
              <a:pPr defTabSz="1219170" hangingPunct="1">
                <a:buClr>
                  <a:srgbClr val="A5A5A5"/>
                </a:buClr>
                <a:buSzPts val="1000"/>
              </a:pPr>
              <a:t>49</a:t>
            </a:fld>
            <a:endParaRPr>
              <a:uFillTx/>
            </a:endParaRPr>
          </a:p>
        </p:txBody>
      </p:sp>
      <p:grpSp>
        <p:nvGrpSpPr>
          <p:cNvPr id="910" name="Google Shape;910;p110"/>
          <p:cNvGrpSpPr/>
          <p:nvPr/>
        </p:nvGrpSpPr>
        <p:grpSpPr>
          <a:xfrm>
            <a:off x="669097" y="3755424"/>
            <a:ext cx="10853819" cy="676501"/>
            <a:chOff x="501823" y="3213876"/>
            <a:chExt cx="8140364" cy="507376"/>
          </a:xfrm>
        </p:grpSpPr>
        <p:sp>
          <p:nvSpPr>
            <p:cNvPr id="911" name="Google Shape;911;p110"/>
            <p:cNvSpPr>
              <a:spLocks/>
            </p:cNvSpPr>
            <p:nvPr/>
          </p:nvSpPr>
          <p:spPr>
            <a:xfrm rot="-5400000">
              <a:off x="4325613" y="-609914"/>
              <a:ext cx="492783" cy="8140364"/>
            </a:xfrm>
            <a:prstGeom prst="roundRect">
              <a:avLst>
                <a:gd name="adj" fmla="val 5850"/>
              </a:avLst>
            </a:prstGeom>
            <a:solidFill>
              <a:srgbClr val="1C7DB7"/>
            </a:solidFill>
            <a:ln w="38100" cap="flat" cmpd="sng">
              <a:solidFill>
                <a:srgbClr val="1C7DB7"/>
              </a:solidFill>
              <a:prstDash val="solid"/>
              <a:round/>
              <a:headEnd type="none" w="sm" len="sm"/>
              <a:tailEnd type="none" w="sm" len="sm"/>
            </a:ln>
          </p:spPr>
          <p:txBody>
            <a:bodyPr spcFirstLastPara="1" wrap="square" lIns="121900" tIns="60933" rIns="121900" bIns="60933" anchor="ctr" anchorCtr="0">
              <a:noAutofit/>
            </a:bodyPr>
            <a:lstStyle/>
            <a:p>
              <a:pPr defTabSz="1219170" hangingPunct="1">
                <a:buClr>
                  <a:srgbClr val="000000"/>
                </a:buClr>
                <a:buSzPts val="2000"/>
              </a:pPr>
              <a:endParaRPr sz="2667">
                <a:solidFill>
                  <a:srgbClr val="CC0000"/>
                </a:solidFill>
                <a:uFillTx/>
                <a:latin typeface="Trebuchet MS"/>
                <a:ea typeface="Trebuchet MS"/>
                <a:cs typeface="Trebuchet MS"/>
                <a:sym typeface="Trebuchet MS"/>
              </a:endParaRPr>
            </a:p>
          </p:txBody>
        </p:sp>
        <p:sp>
          <p:nvSpPr>
            <p:cNvPr id="912" name="Google Shape;912;p110"/>
            <p:cNvSpPr txBox="1">
              <a:spLocks/>
            </p:cNvSpPr>
            <p:nvPr/>
          </p:nvSpPr>
          <p:spPr>
            <a:xfrm>
              <a:off x="848467" y="3261458"/>
              <a:ext cx="7333576" cy="459794"/>
            </a:xfrm>
            <a:prstGeom prst="rect">
              <a:avLst/>
            </a:prstGeom>
            <a:noFill/>
            <a:ln>
              <a:noFill/>
            </a:ln>
          </p:spPr>
          <p:txBody>
            <a:bodyPr spcFirstLastPara="1" wrap="square" lIns="121900" tIns="60933" rIns="121900" bIns="60933" anchor="t" anchorCtr="0">
              <a:noAutofit/>
            </a:bodyPr>
            <a:lstStyle/>
            <a:p>
              <a:pPr defTabSz="1219170" hangingPunct="1">
                <a:buClr>
                  <a:srgbClr val="FFFFFF"/>
                </a:buClr>
                <a:buSzPts val="2000"/>
              </a:pPr>
              <a:r>
                <a:rPr lang="en" sz="2667" b="1">
                  <a:solidFill>
                    <a:srgbClr val="FFFFFF"/>
                  </a:solidFill>
                  <a:uFillTx/>
                  <a:latin typeface="Helvetica Neue"/>
                  <a:ea typeface="Helvetica Neue"/>
                  <a:cs typeface="Helvetica Neue"/>
                  <a:sym typeface="Helvetica Neue"/>
                </a:rPr>
                <a:t>3. The Unlimited Referral System</a:t>
              </a:r>
              <a:endParaRPr sz="1867">
                <a:uFillTx/>
                <a:latin typeface="Arial"/>
                <a:cs typeface="Arial"/>
                <a:sym typeface="Arial"/>
              </a:endParaRPr>
            </a:p>
          </p:txBody>
        </p:sp>
      </p:grpSp>
      <p:grpSp>
        <p:nvGrpSpPr>
          <p:cNvPr id="913" name="Google Shape;913;p110"/>
          <p:cNvGrpSpPr/>
          <p:nvPr/>
        </p:nvGrpSpPr>
        <p:grpSpPr>
          <a:xfrm>
            <a:off x="669100" y="2924919"/>
            <a:ext cx="10853816" cy="657044"/>
            <a:chOff x="501825" y="2429638"/>
            <a:chExt cx="8140362" cy="492783"/>
          </a:xfrm>
        </p:grpSpPr>
        <p:sp>
          <p:nvSpPr>
            <p:cNvPr id="914" name="Google Shape;914;p110"/>
            <p:cNvSpPr>
              <a:spLocks/>
            </p:cNvSpPr>
            <p:nvPr/>
          </p:nvSpPr>
          <p:spPr>
            <a:xfrm rot="-5400000">
              <a:off x="4325614" y="-1394151"/>
              <a:ext cx="492783" cy="8140362"/>
            </a:xfrm>
            <a:prstGeom prst="roundRect">
              <a:avLst>
                <a:gd name="adj" fmla="val 5850"/>
              </a:avLst>
            </a:prstGeom>
            <a:solidFill>
              <a:srgbClr val="1C7DB7"/>
            </a:solidFill>
            <a:ln w="38100" cap="flat" cmpd="sng">
              <a:solidFill>
                <a:srgbClr val="1C7DB7"/>
              </a:solidFill>
              <a:prstDash val="solid"/>
              <a:round/>
              <a:headEnd type="none" w="sm" len="sm"/>
              <a:tailEnd type="none" w="sm" len="sm"/>
            </a:ln>
          </p:spPr>
          <p:txBody>
            <a:bodyPr spcFirstLastPara="1" wrap="square" lIns="121900" tIns="60933" rIns="121900" bIns="60933" anchor="ctr" anchorCtr="0">
              <a:noAutofit/>
            </a:bodyPr>
            <a:lstStyle/>
            <a:p>
              <a:pPr defTabSz="1219170" hangingPunct="1">
                <a:buClr>
                  <a:srgbClr val="000000"/>
                </a:buClr>
                <a:buSzPts val="2000"/>
              </a:pPr>
              <a:endParaRPr sz="2667">
                <a:solidFill>
                  <a:srgbClr val="CC0000"/>
                </a:solidFill>
                <a:uFillTx/>
                <a:latin typeface="Trebuchet MS"/>
                <a:ea typeface="Trebuchet MS"/>
                <a:cs typeface="Trebuchet MS"/>
                <a:sym typeface="Trebuchet MS"/>
              </a:endParaRPr>
            </a:p>
          </p:txBody>
        </p:sp>
        <p:sp>
          <p:nvSpPr>
            <p:cNvPr id="915" name="Google Shape;915;p110"/>
            <p:cNvSpPr txBox="1">
              <a:spLocks/>
            </p:cNvSpPr>
            <p:nvPr/>
          </p:nvSpPr>
          <p:spPr>
            <a:xfrm>
              <a:off x="848467" y="2473807"/>
              <a:ext cx="7793718" cy="374238"/>
            </a:xfrm>
            <a:prstGeom prst="rect">
              <a:avLst/>
            </a:prstGeom>
            <a:noFill/>
            <a:ln>
              <a:noFill/>
            </a:ln>
          </p:spPr>
          <p:txBody>
            <a:bodyPr spcFirstLastPara="1" wrap="square" lIns="121900" tIns="60933" rIns="121900" bIns="60933" anchor="t" anchorCtr="0">
              <a:noAutofit/>
            </a:bodyPr>
            <a:lstStyle/>
            <a:p>
              <a:pPr defTabSz="1219170" hangingPunct="1">
                <a:buClr>
                  <a:srgbClr val="FFFFFF"/>
                </a:buClr>
                <a:buSzPts val="2000"/>
              </a:pPr>
              <a:r>
                <a:rPr lang="en" sz="2667" b="1">
                  <a:solidFill>
                    <a:srgbClr val="FFFFFF"/>
                  </a:solidFill>
                  <a:uFillTx/>
                  <a:latin typeface="Helvetica Neue"/>
                  <a:ea typeface="Helvetica Neue"/>
                  <a:cs typeface="Helvetica Neue"/>
                  <a:sym typeface="Helvetica Neue"/>
                </a:rPr>
                <a:t>2. The Low Cost of Going into Business for Yourself</a:t>
              </a:r>
              <a:endParaRPr sz="1867">
                <a:uFillTx/>
                <a:latin typeface="Arial"/>
                <a:cs typeface="Arial"/>
                <a:sym typeface="Arial"/>
              </a:endParaRPr>
            </a:p>
          </p:txBody>
        </p:sp>
      </p:grpSp>
      <p:sp>
        <p:nvSpPr>
          <p:cNvPr id="916" name="Google Shape;916;p110"/>
          <p:cNvSpPr txBox="1">
            <a:spLocks/>
          </p:cNvSpPr>
          <p:nvPr/>
        </p:nvSpPr>
        <p:spPr>
          <a:xfrm>
            <a:off x="958844" y="442427"/>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 sz="3733">
                <a:solidFill>
                  <a:srgbClr val="34526F"/>
                </a:solidFill>
                <a:uFillTx/>
                <a:latin typeface="Helvetica Neue"/>
                <a:ea typeface="Helvetica Neue"/>
                <a:cs typeface="Helvetica Neue"/>
                <a:sym typeface="Helvetica Neue"/>
              </a:rPr>
              <a:t>In Summary for Reps</a:t>
            </a:r>
            <a:endParaRPr sz="1867">
              <a:uFillTx/>
              <a:latin typeface="Arial"/>
              <a:cs typeface="Arial"/>
              <a:sym typeface="Arial"/>
            </a:endParaRPr>
          </a:p>
        </p:txBody>
      </p:sp>
      <p:cxnSp>
        <p:nvCxnSpPr>
          <p:cNvPr id="917" name="Google Shape;917;p110"/>
          <p:cNvCxnSpPr/>
          <p:nvPr/>
        </p:nvCxnSpPr>
        <p:spPr>
          <a:xfrm>
            <a:off x="1202645" y="1239892"/>
            <a:ext cx="9786715" cy="0"/>
          </a:xfrm>
          <a:prstGeom prst="straightConnector1">
            <a:avLst/>
          </a:prstGeom>
          <a:noFill/>
          <a:ln w="9525" cap="flat" cmpd="sng">
            <a:solidFill>
              <a:srgbClr val="34526F"/>
            </a:solidFill>
            <a:prstDash val="solid"/>
            <a:round/>
            <a:headEnd type="none" w="sm" len="sm"/>
            <a:tailEnd type="none" w="sm" len="sm"/>
          </a:ln>
        </p:spPr>
      </p:cxnSp>
      <p:grpSp>
        <p:nvGrpSpPr>
          <p:cNvPr id="918" name="Google Shape;918;p110"/>
          <p:cNvGrpSpPr/>
          <p:nvPr/>
        </p:nvGrpSpPr>
        <p:grpSpPr>
          <a:xfrm>
            <a:off x="669097" y="4605390"/>
            <a:ext cx="10853819" cy="657044"/>
            <a:chOff x="501823" y="3975601"/>
            <a:chExt cx="8140364" cy="492783"/>
          </a:xfrm>
        </p:grpSpPr>
        <p:sp>
          <p:nvSpPr>
            <p:cNvPr id="919" name="Google Shape;919;p110"/>
            <p:cNvSpPr>
              <a:spLocks/>
            </p:cNvSpPr>
            <p:nvPr/>
          </p:nvSpPr>
          <p:spPr>
            <a:xfrm rot="-5400000">
              <a:off x="4325613" y="151810"/>
              <a:ext cx="492783" cy="8140364"/>
            </a:xfrm>
            <a:prstGeom prst="roundRect">
              <a:avLst>
                <a:gd name="adj" fmla="val 5850"/>
              </a:avLst>
            </a:prstGeom>
            <a:solidFill>
              <a:srgbClr val="1C7DB7"/>
            </a:solidFill>
            <a:ln w="38100" cap="flat" cmpd="sng">
              <a:solidFill>
                <a:srgbClr val="1C7DB7"/>
              </a:solidFill>
              <a:prstDash val="solid"/>
              <a:round/>
              <a:headEnd type="none" w="sm" len="sm"/>
              <a:tailEnd type="none" w="sm" len="sm"/>
            </a:ln>
          </p:spPr>
          <p:txBody>
            <a:bodyPr spcFirstLastPara="1" wrap="square" lIns="121900" tIns="60933" rIns="121900" bIns="60933" anchor="ctr" anchorCtr="0">
              <a:noAutofit/>
            </a:bodyPr>
            <a:lstStyle/>
            <a:p>
              <a:pPr defTabSz="1219170" hangingPunct="1">
                <a:buClr>
                  <a:srgbClr val="000000"/>
                </a:buClr>
                <a:buSzPts val="2000"/>
              </a:pPr>
              <a:endParaRPr sz="2667">
                <a:solidFill>
                  <a:srgbClr val="CC0000"/>
                </a:solidFill>
                <a:uFillTx/>
                <a:latin typeface="Trebuchet MS"/>
                <a:ea typeface="Trebuchet MS"/>
                <a:cs typeface="Trebuchet MS"/>
                <a:sym typeface="Trebuchet MS"/>
              </a:endParaRPr>
            </a:p>
          </p:txBody>
        </p:sp>
        <p:sp>
          <p:nvSpPr>
            <p:cNvPr id="920" name="Google Shape;920;p110"/>
            <p:cNvSpPr txBox="1">
              <a:spLocks/>
            </p:cNvSpPr>
            <p:nvPr/>
          </p:nvSpPr>
          <p:spPr>
            <a:xfrm>
              <a:off x="848467" y="4008590"/>
              <a:ext cx="7766697" cy="459794"/>
            </a:xfrm>
            <a:prstGeom prst="rect">
              <a:avLst/>
            </a:prstGeom>
            <a:noFill/>
            <a:ln>
              <a:noFill/>
            </a:ln>
          </p:spPr>
          <p:txBody>
            <a:bodyPr spcFirstLastPara="1" wrap="square" lIns="121900" tIns="60933" rIns="121900" bIns="60933" anchor="t" anchorCtr="0">
              <a:noAutofit/>
            </a:bodyPr>
            <a:lstStyle/>
            <a:p>
              <a:pPr defTabSz="1219170" hangingPunct="1">
                <a:buClr>
                  <a:srgbClr val="FFFFFF"/>
                </a:buClr>
                <a:buSzPts val="2000"/>
              </a:pPr>
              <a:r>
                <a:rPr lang="en" sz="2667" b="1">
                  <a:solidFill>
                    <a:srgbClr val="FFFFFF"/>
                  </a:solidFill>
                  <a:uFillTx/>
                  <a:latin typeface="Helvetica Neue"/>
                  <a:ea typeface="Helvetica Neue"/>
                  <a:cs typeface="Helvetica Neue"/>
                  <a:sym typeface="Helvetica Neue"/>
                </a:rPr>
                <a:t>4. Licensed – Regulated – Professional </a:t>
              </a:r>
              <a:endParaRPr sz="1867">
                <a:uFillTx/>
                <a:latin typeface="Arial"/>
                <a:cs typeface="Arial"/>
                <a:sym typeface="Arial"/>
              </a:endParaRPr>
            </a:p>
          </p:txBody>
        </p:sp>
      </p:grpSp>
      <p:sp>
        <p:nvSpPr>
          <p:cNvPr id="921" name="Google Shape;921;p110"/>
          <p:cNvSpPr txBox="1">
            <a:spLocks/>
          </p:cNvSpPr>
          <p:nvPr/>
        </p:nvSpPr>
        <p:spPr>
          <a:xfrm>
            <a:off x="669105" y="6323878"/>
            <a:ext cx="10853820" cy="533127"/>
          </a:xfrm>
          <a:prstGeom prst="rect">
            <a:avLst/>
          </a:prstGeom>
          <a:noFill/>
          <a:ln>
            <a:noFill/>
          </a:ln>
        </p:spPr>
        <p:txBody>
          <a:bodyPr spcFirstLastPara="1" wrap="square" lIns="121900" tIns="60933" rIns="121900" bIns="60933" anchor="t" anchorCtr="0">
            <a:noAutofit/>
          </a:bodyPr>
          <a:lstStyle/>
          <a:p>
            <a:pPr algn="ctr" defTabSz="1219170" hangingPunct="1">
              <a:lnSpc>
                <a:spcPct val="90000"/>
              </a:lnSpc>
              <a:buClr>
                <a:srgbClr val="595959"/>
              </a:buClr>
              <a:buSzPts val="1100"/>
            </a:pPr>
            <a:r>
              <a:rPr lang="en" sz="1467">
                <a:solidFill>
                  <a:srgbClr val="595959"/>
                </a:solidFill>
                <a:uFillTx/>
                <a:latin typeface="Arial Narrow"/>
                <a:ea typeface="Arial Narrow"/>
                <a:cs typeface="Arial Narrow"/>
                <a:sym typeface="Arial Narrow"/>
              </a:rPr>
              <a:t>Ownership refers to the conditional right of an eligible RVP to transfer his or her code number to another eligible RVP, subject to the consent of Primerica and subject to terms, conditions and regulatory requirements. The Ownership Program Document and policies located on POL control in all respects.</a:t>
            </a:r>
            <a:endParaRPr sz="1867">
              <a:uFillTx/>
              <a:latin typeface="Arial"/>
              <a:cs typeface="Arial"/>
              <a:sym typeface="Arial"/>
            </a:endParaRPr>
          </a:p>
        </p:txBody>
      </p:sp>
      <p:grpSp>
        <p:nvGrpSpPr>
          <p:cNvPr id="922" name="Google Shape;922;p110"/>
          <p:cNvGrpSpPr/>
          <p:nvPr/>
        </p:nvGrpSpPr>
        <p:grpSpPr>
          <a:xfrm>
            <a:off x="669097" y="5435898"/>
            <a:ext cx="10853819" cy="657044"/>
            <a:chOff x="501823" y="4510622"/>
            <a:chExt cx="8140364" cy="492783"/>
          </a:xfrm>
        </p:grpSpPr>
        <p:sp>
          <p:nvSpPr>
            <p:cNvPr id="923" name="Google Shape;923;p110"/>
            <p:cNvSpPr>
              <a:spLocks/>
            </p:cNvSpPr>
            <p:nvPr/>
          </p:nvSpPr>
          <p:spPr>
            <a:xfrm rot="-5400000">
              <a:off x="4325613" y="686831"/>
              <a:ext cx="492783" cy="8140364"/>
            </a:xfrm>
            <a:prstGeom prst="roundRect">
              <a:avLst>
                <a:gd name="adj" fmla="val 5850"/>
              </a:avLst>
            </a:prstGeom>
            <a:solidFill>
              <a:srgbClr val="1C7DB7"/>
            </a:solidFill>
            <a:ln w="38100" cap="flat" cmpd="sng">
              <a:solidFill>
                <a:srgbClr val="1C7DB7"/>
              </a:solidFill>
              <a:prstDash val="solid"/>
              <a:round/>
              <a:headEnd type="none" w="sm" len="sm"/>
              <a:tailEnd type="none" w="sm" len="sm"/>
            </a:ln>
          </p:spPr>
          <p:txBody>
            <a:bodyPr spcFirstLastPara="1" wrap="square" lIns="121900" tIns="60933" rIns="121900" bIns="60933" anchor="ctr" anchorCtr="0">
              <a:noAutofit/>
            </a:bodyPr>
            <a:lstStyle/>
            <a:p>
              <a:pPr defTabSz="1219170" hangingPunct="1">
                <a:buClr>
                  <a:srgbClr val="000000"/>
                </a:buClr>
                <a:buSzPts val="2000"/>
              </a:pPr>
              <a:endParaRPr sz="2667">
                <a:solidFill>
                  <a:srgbClr val="CC0000"/>
                </a:solidFill>
                <a:uFillTx/>
                <a:latin typeface="Trebuchet MS"/>
                <a:ea typeface="Trebuchet MS"/>
                <a:cs typeface="Trebuchet MS"/>
                <a:sym typeface="Trebuchet MS"/>
              </a:endParaRPr>
            </a:p>
          </p:txBody>
        </p:sp>
        <p:sp>
          <p:nvSpPr>
            <p:cNvPr id="924" name="Google Shape;924;p110"/>
            <p:cNvSpPr txBox="1">
              <a:spLocks/>
            </p:cNvSpPr>
            <p:nvPr/>
          </p:nvSpPr>
          <p:spPr>
            <a:xfrm>
              <a:off x="848468" y="4543611"/>
              <a:ext cx="7501890" cy="459794"/>
            </a:xfrm>
            <a:prstGeom prst="rect">
              <a:avLst/>
            </a:prstGeom>
            <a:noFill/>
            <a:ln>
              <a:noFill/>
            </a:ln>
          </p:spPr>
          <p:txBody>
            <a:bodyPr spcFirstLastPara="1" wrap="square" lIns="121900" tIns="60933" rIns="121900" bIns="60933" anchor="t" anchorCtr="0">
              <a:noAutofit/>
            </a:bodyPr>
            <a:lstStyle/>
            <a:p>
              <a:pPr defTabSz="1219170" hangingPunct="1">
                <a:buClr>
                  <a:srgbClr val="FFFFFF"/>
                </a:buClr>
                <a:buSzPts val="2000"/>
              </a:pPr>
              <a:r>
                <a:rPr lang="en" sz="2667" b="1">
                  <a:solidFill>
                    <a:srgbClr val="FFFFFF"/>
                  </a:solidFill>
                  <a:uFillTx/>
                  <a:latin typeface="Helvetica Neue"/>
                  <a:ea typeface="Helvetica Neue"/>
                  <a:cs typeface="Helvetica Neue"/>
                  <a:sym typeface="Helvetica Neue"/>
                </a:rPr>
                <a:t>5. Technology that Supports your entire business</a:t>
              </a:r>
              <a:endParaRPr sz="1867">
                <a:uFillTx/>
                <a:latin typeface="Arial"/>
                <a:cs typeface="Arial"/>
                <a:sym typeface="Arial"/>
              </a:endParaRPr>
            </a:p>
          </p:txBody>
        </p:sp>
      </p:gr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16"/>
                                        </p:tgtEl>
                                        <p:attrNameLst>
                                          <p:attrName>style.visibility</p:attrName>
                                        </p:attrNameLst>
                                      </p:cBhvr>
                                      <p:to>
                                        <p:strVal val="visible"/>
                                      </p:to>
                                    </p:set>
                                    <p:animEffect transition="in" filter="fade">
                                      <p:cBhvr>
                                        <p:cTn id="7" dur="400"/>
                                        <p:tgtEl>
                                          <p:spTgt spid="916"/>
                                        </p:tgtEl>
                                      </p:cBhvr>
                                    </p:animEffect>
                                  </p:childTnLst>
                                </p:cTn>
                              </p:par>
                              <p:par>
                                <p:cTn id="8" presetID="10" presetClass="entr" presetSubtype="0" fill="hold" nodeType="withEffect">
                                  <p:stCondLst>
                                    <p:cond delay="0"/>
                                  </p:stCondLst>
                                  <p:childTnLst>
                                    <p:set>
                                      <p:cBhvr>
                                        <p:cTn id="9" dur="1" fill="hold">
                                          <p:stCondLst>
                                            <p:cond delay="0"/>
                                          </p:stCondLst>
                                        </p:cTn>
                                        <p:tgtEl>
                                          <p:spTgt spid="917"/>
                                        </p:tgtEl>
                                        <p:attrNameLst>
                                          <p:attrName>style.visibility</p:attrName>
                                        </p:attrNameLst>
                                      </p:cBhvr>
                                      <p:to>
                                        <p:strVal val="visible"/>
                                      </p:to>
                                    </p:set>
                                    <p:animEffect transition="in" filter="fade">
                                      <p:cBhvr>
                                        <p:cTn id="10" dur="700"/>
                                        <p:tgtEl>
                                          <p:spTgt spid="917"/>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908"/>
                                        </p:tgtEl>
                                        <p:attrNameLst>
                                          <p:attrName>style.visibility</p:attrName>
                                        </p:attrNameLst>
                                      </p:cBhvr>
                                      <p:to>
                                        <p:strVal val="visible"/>
                                      </p:to>
                                    </p:set>
                                    <p:animEffect transition="in" filter="fade">
                                      <p:cBhvr>
                                        <p:cTn id="14" dur="300"/>
                                        <p:tgtEl>
                                          <p:spTgt spid="908"/>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07">
                                            <p:txEl>
                                              <p:pRg st="0" end="0"/>
                                            </p:txEl>
                                          </p:spTgt>
                                        </p:tgtEl>
                                        <p:attrNameLst>
                                          <p:attrName>style.visibility</p:attrName>
                                        </p:attrNameLst>
                                      </p:cBhvr>
                                      <p:to>
                                        <p:strVal val="visible"/>
                                      </p:to>
                                    </p:set>
                                    <p:animEffect transition="in" filter="fade">
                                      <p:cBhvr>
                                        <p:cTn id="19" dur="300"/>
                                        <p:tgtEl>
                                          <p:spTgt spid="907">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06"/>
                                        </p:tgtEl>
                                        <p:attrNameLst>
                                          <p:attrName>style.visibility</p:attrName>
                                        </p:attrNameLst>
                                      </p:cBhvr>
                                      <p:to>
                                        <p:strVal val="visible"/>
                                      </p:to>
                                    </p:set>
                                    <p:animEffect transition="in" filter="fade">
                                      <p:cBhvr>
                                        <p:cTn id="22" dur="300"/>
                                        <p:tgtEl>
                                          <p:spTgt spid="90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13"/>
                                        </p:tgtEl>
                                        <p:attrNameLst>
                                          <p:attrName>style.visibility</p:attrName>
                                        </p:attrNameLst>
                                      </p:cBhvr>
                                      <p:to>
                                        <p:strVal val="visible"/>
                                      </p:to>
                                    </p:set>
                                    <p:animEffect transition="in" filter="fade">
                                      <p:cBhvr>
                                        <p:cTn id="27" dur="300"/>
                                        <p:tgtEl>
                                          <p:spTgt spid="913"/>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10"/>
                                        </p:tgtEl>
                                        <p:attrNameLst>
                                          <p:attrName>style.visibility</p:attrName>
                                        </p:attrNameLst>
                                      </p:cBhvr>
                                      <p:to>
                                        <p:strVal val="visible"/>
                                      </p:to>
                                    </p:set>
                                    <p:animEffect transition="in" filter="fade">
                                      <p:cBhvr>
                                        <p:cTn id="32" dur="300"/>
                                        <p:tgtEl>
                                          <p:spTgt spid="9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918"/>
                                        </p:tgtEl>
                                        <p:attrNameLst>
                                          <p:attrName>style.visibility</p:attrName>
                                        </p:attrNameLst>
                                      </p:cBhvr>
                                      <p:to>
                                        <p:strVal val="visible"/>
                                      </p:to>
                                    </p:set>
                                    <p:animEffect transition="in" filter="fade">
                                      <p:cBhvr>
                                        <p:cTn id="37" dur="300"/>
                                        <p:tgtEl>
                                          <p:spTgt spid="91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922"/>
                                        </p:tgtEl>
                                        <p:attrNameLst>
                                          <p:attrName>style.visibility</p:attrName>
                                        </p:attrNameLst>
                                      </p:cBhvr>
                                      <p:to>
                                        <p:strVal val="visible"/>
                                      </p:to>
                                    </p:set>
                                    <p:animEffect transition="in" filter="fade">
                                      <p:cBhvr>
                                        <p:cTn id="42" dur="300"/>
                                        <p:tgtEl>
                                          <p:spTgt spid="9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p:cNvSpPr>
          <p:nvPr/>
        </p:nvSpPr>
        <p:spPr>
          <a:xfrm>
            <a:off x="92765" y="92765"/>
            <a:ext cx="11979965" cy="6639339"/>
          </a:xfrm>
          <a:prstGeom prst="rect">
            <a:avLst/>
          </a:prstGeom>
          <a:solidFill>
            <a:srgbClr val="0070C0"/>
          </a:solidFill>
          <a:ln w="25400" cap="flat">
            <a:solidFill>
              <a:schemeClr val="accent1"/>
            </a:solidFill>
            <a:prstDash val="solid"/>
            <a:round/>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50800" tIns="50800" rIns="50800" bIns="50800" numCol="1" rtlCol="0" anchor="t">
            <a:spAutoFit/>
          </a:bodyPr>
          <a:lstStyle/>
          <a:p>
            <a:pPr marL="0" marR="0" indent="0" algn="l" defTabSz="914400" rtl="0" fontAlgn="auto" latinLnBrk="0" hangingPunct="0">
              <a:lnSpc>
                <a:spcPct val="100000"/>
              </a:lnSpc>
              <a:spcBef>
                <a:spcPts val="0"/>
              </a:spcBef>
              <a:spcAft>
                <a:spcPts val="0"/>
              </a:spcAft>
              <a:buFontTx/>
              <a:buNone/>
            </a:pPr>
            <a:endParaRPr kumimoji="0" lang="en-US" sz="1800" b="0" i="0" u="none" strike="noStrike" cap="none" spc="0" normalizeH="0" baseline="0">
              <a:ln>
                <a:noFill/>
              </a:ln>
              <a:solidFill>
                <a:srgbClr val="000000"/>
              </a:solidFill>
              <a:effectLst/>
              <a:uFillTx/>
              <a:latin typeface="Avenir Book"/>
              <a:ea typeface="Avenir Book"/>
              <a:cs typeface="Avenir Book"/>
              <a:sym typeface="Avenir Book"/>
            </a:endParaRPr>
          </a:p>
        </p:txBody>
      </p:sp>
      <p:pic>
        <p:nvPicPr>
          <p:cNvPr id="4" name="Content Placeholder 3"/>
          <p:cNvPicPr>
            <a:picLocks noGrp="1" noChangeAspect="1"/>
          </p:cNvPicPr>
          <p:nvPr>
            <p:ph idx="1"/>
          </p:nvPr>
        </p:nvPicPr>
        <p:blipFill>
          <a:blip r:embed="rId2"/>
          <a:stretch>
            <a:fillRect/>
          </a:stretch>
        </p:blipFill>
        <p:spPr>
          <a:xfrm>
            <a:off x="2014449" y="434714"/>
            <a:ext cx="8210470" cy="5876144"/>
          </a:xfrm>
          <a:prstGeom prst="rect">
            <a:avLst/>
          </a:prstGeom>
          <a:ln>
            <a:noFill/>
          </a:ln>
        </p:spPr>
      </p:pic>
      <p:sp>
        <p:nvSpPr>
          <p:cNvPr id="2" name="Oval 1"/>
          <p:cNvSpPr>
            <a:spLocks/>
          </p:cNvSpPr>
          <p:nvPr/>
        </p:nvSpPr>
        <p:spPr>
          <a:xfrm>
            <a:off x="4316505" y="2299447"/>
            <a:ext cx="3630705" cy="1385047"/>
          </a:xfrm>
          <a:prstGeom prst="ellipse">
            <a:avLst/>
          </a:prstGeom>
          <a:noFill/>
          <a:ln w="76200" cap="flat">
            <a:solidFill>
              <a:schemeClr val="accent1"/>
            </a:solidFill>
            <a:prstDash val="solid"/>
            <a:round/>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50800" tIns="50800" rIns="50800" bIns="50800" numCol="1" rtlCol="0" anchor="t">
            <a:spAutoFit/>
          </a:bodyPr>
          <a:lstStyle/>
          <a:p>
            <a:pPr marL="0" marR="0" indent="0" algn="l" defTabSz="914400" rtl="0" fontAlgn="auto" latinLnBrk="0" hangingPunct="0">
              <a:lnSpc>
                <a:spcPct val="100000"/>
              </a:lnSpc>
              <a:spcBef>
                <a:spcPts val="0"/>
              </a:spcBef>
              <a:spcAft>
                <a:spcPts val="0"/>
              </a:spcAft>
              <a:buFontTx/>
              <a:buNone/>
            </a:pPr>
            <a:endParaRPr kumimoji="0" lang="en-US" sz="1800" b="0" i="0" u="none" strike="noStrike" cap="none" spc="0" normalizeH="0" baseline="0">
              <a:ln>
                <a:noFill/>
              </a:ln>
              <a:solidFill>
                <a:srgbClr val="000000"/>
              </a:solidFill>
              <a:effectLst/>
              <a:uFillTx/>
              <a:latin typeface="Avenir Book"/>
              <a:ea typeface="Avenir Book"/>
              <a:cs typeface="Avenir Book"/>
              <a:sym typeface="Avenir Book"/>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929"/>
        <p:cNvGrpSpPr/>
        <p:nvPr/>
      </p:nvGrpSpPr>
      <p:grpSpPr>
        <a:xfrm>
          <a:off x="0" y="0"/>
          <a:ext cx="0" cy="0"/>
          <a:chOff x="0" y="0"/>
          <a:chExt cx="0" cy="0"/>
        </a:xfrm>
      </p:grpSpPr>
      <p:sp>
        <p:nvSpPr>
          <p:cNvPr id="930" name="Google Shape;930;p111"/>
          <p:cNvSpPr>
            <a:spLocks/>
          </p:cNvSpPr>
          <p:nvPr/>
        </p:nvSpPr>
        <p:spPr>
          <a:xfrm rot="-5400000">
            <a:off x="5750562" y="-2863559"/>
            <a:ext cx="690911" cy="10853819"/>
          </a:xfrm>
          <a:prstGeom prst="roundRect">
            <a:avLst>
              <a:gd name="adj" fmla="val 5850"/>
            </a:avLst>
          </a:prstGeom>
          <a:solidFill>
            <a:srgbClr val="5B9BA9"/>
          </a:solidFill>
          <a:ln w="38100" cap="flat" cmpd="sng">
            <a:solidFill>
              <a:srgbClr val="5B9BA9"/>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FF0000"/>
              </a:solidFill>
              <a:uFillTx/>
              <a:latin typeface="Trebuchet MS"/>
              <a:ea typeface="Trebuchet MS"/>
              <a:cs typeface="Trebuchet MS"/>
              <a:sym typeface="Trebuchet MS"/>
            </a:endParaRPr>
          </a:p>
        </p:txBody>
      </p:sp>
      <p:sp>
        <p:nvSpPr>
          <p:cNvPr id="931" name="Google Shape;931;p111"/>
          <p:cNvSpPr txBox="1">
            <a:spLocks noGrp="1"/>
          </p:cNvSpPr>
          <p:nvPr>
            <p:ph type="body" idx="1"/>
          </p:nvPr>
        </p:nvSpPr>
        <p:spPr>
          <a:xfrm>
            <a:off x="1359221" y="2300549"/>
            <a:ext cx="9473572" cy="501347"/>
          </a:xfrm>
          <a:prstGeom prst="rect">
            <a:avLst/>
          </a:prstGeom>
          <a:noFill/>
          <a:ln>
            <a:noFill/>
          </a:ln>
        </p:spPr>
        <p:txBody>
          <a:bodyPr spcFirstLastPara="1" wrap="square" lIns="121900" tIns="60933" rIns="121900" bIns="60933" anchor="t" anchorCtr="0">
            <a:noAutofit/>
          </a:bodyPr>
          <a:lstStyle/>
          <a:p>
            <a:pPr marL="0" indent="0" algn="ctr">
              <a:spcBef>
                <a:spcPts val="0"/>
              </a:spcBef>
              <a:buClr>
                <a:schemeClr val="lt1"/>
              </a:buClr>
              <a:buNone/>
            </a:pPr>
            <a:r>
              <a:rPr lang="en" sz="2400" b="1">
                <a:solidFill>
                  <a:schemeClr val="lt1"/>
                </a:solidFill>
                <a:uFillTx/>
              </a:rPr>
              <a:t>Receive an education on personal finance</a:t>
            </a:r>
            <a:endParaRPr>
              <a:uFillTx/>
            </a:endParaRPr>
          </a:p>
        </p:txBody>
      </p:sp>
      <p:sp>
        <p:nvSpPr>
          <p:cNvPr id="932" name="Google Shape;932;p111"/>
          <p:cNvSpPr txBox="1">
            <a:spLocks/>
          </p:cNvSpPr>
          <p:nvPr/>
        </p:nvSpPr>
        <p:spPr>
          <a:xfrm>
            <a:off x="939800" y="1459501"/>
            <a:ext cx="10325101" cy="564449"/>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99"/>
              </a:buClr>
              <a:buSzPts val="2000"/>
            </a:pPr>
            <a:r>
              <a:rPr lang="en" sz="2667" b="1">
                <a:uFillTx/>
                <a:latin typeface="Helvetica Neue"/>
                <a:ea typeface="Helvetica Neue"/>
                <a:cs typeface="Helvetica Neue"/>
                <a:sym typeface="Helvetica Neue"/>
              </a:rPr>
              <a:t>An Opportunity to:</a:t>
            </a:r>
            <a:endParaRPr sz="2667" baseline="30000">
              <a:uFillTx/>
              <a:latin typeface="Helvetica Neue"/>
              <a:ea typeface="Helvetica Neue"/>
              <a:cs typeface="Helvetica Neue"/>
              <a:sym typeface="Helvetica Neue"/>
            </a:endParaRPr>
          </a:p>
        </p:txBody>
      </p:sp>
      <p:sp>
        <p:nvSpPr>
          <p:cNvPr id="933" name="Google Shape;933;p111"/>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uFillTx/>
              </a:rPr>
              <a:pPr defTabSz="1219170" hangingPunct="1">
                <a:buClr>
                  <a:srgbClr val="A5A5A5"/>
                </a:buClr>
                <a:buSzPts val="1000"/>
              </a:pPr>
              <a:t>50</a:t>
            </a:fld>
            <a:endParaRPr>
              <a:uFillTx/>
            </a:endParaRPr>
          </a:p>
        </p:txBody>
      </p:sp>
      <p:grpSp>
        <p:nvGrpSpPr>
          <p:cNvPr id="934" name="Google Shape;934;p111"/>
          <p:cNvGrpSpPr/>
          <p:nvPr/>
        </p:nvGrpSpPr>
        <p:grpSpPr>
          <a:xfrm>
            <a:off x="133820" y="4270757"/>
            <a:ext cx="11924365" cy="690912"/>
            <a:chOff x="100364" y="3305744"/>
            <a:chExt cx="8943274" cy="518184"/>
          </a:xfrm>
        </p:grpSpPr>
        <p:sp>
          <p:nvSpPr>
            <p:cNvPr id="935" name="Google Shape;935;p111"/>
            <p:cNvSpPr>
              <a:spLocks/>
            </p:cNvSpPr>
            <p:nvPr/>
          </p:nvSpPr>
          <p:spPr>
            <a:xfrm rot="-5400000">
              <a:off x="4312913" y="-505346"/>
              <a:ext cx="518183" cy="8140364"/>
            </a:xfrm>
            <a:prstGeom prst="roundRect">
              <a:avLst>
                <a:gd name="adj" fmla="val 5850"/>
              </a:avLst>
            </a:prstGeom>
            <a:solidFill>
              <a:srgbClr val="34526F"/>
            </a:solidFill>
            <a:ln w="38100" cap="flat" cmpd="sng">
              <a:solidFill>
                <a:srgbClr val="34526F"/>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sp>
          <p:nvSpPr>
            <p:cNvPr id="936" name="Google Shape;936;p111"/>
            <p:cNvSpPr txBox="1">
              <a:spLocks/>
            </p:cNvSpPr>
            <p:nvPr/>
          </p:nvSpPr>
          <p:spPr>
            <a:xfrm>
              <a:off x="100364" y="3364134"/>
              <a:ext cx="8943274" cy="459794"/>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1800"/>
              </a:pPr>
              <a:r>
                <a:rPr lang="en" sz="2400" b="1">
                  <a:solidFill>
                    <a:srgbClr val="FFFFFF"/>
                  </a:solidFill>
                  <a:uFillTx/>
                  <a:latin typeface="Helvetica Neue"/>
                  <a:ea typeface="Helvetica Neue"/>
                  <a:cs typeface="Helvetica Neue"/>
                  <a:sym typeface="Helvetica Neue"/>
                </a:rPr>
                <a:t>Build a spare-time business as a Plan B or bridge to a full-time business</a:t>
              </a:r>
              <a:endParaRPr sz="1867">
                <a:uFillTx/>
                <a:latin typeface="Arial"/>
                <a:cs typeface="Arial"/>
                <a:sym typeface="Arial"/>
              </a:endParaRPr>
            </a:p>
          </p:txBody>
        </p:sp>
      </p:grpSp>
      <p:grpSp>
        <p:nvGrpSpPr>
          <p:cNvPr id="937" name="Google Shape;937;p111"/>
          <p:cNvGrpSpPr/>
          <p:nvPr/>
        </p:nvGrpSpPr>
        <p:grpSpPr>
          <a:xfrm>
            <a:off x="669089" y="3239525"/>
            <a:ext cx="10853827" cy="817543"/>
            <a:chOff x="501817" y="2532314"/>
            <a:chExt cx="8140370" cy="613157"/>
          </a:xfrm>
        </p:grpSpPr>
        <p:sp>
          <p:nvSpPr>
            <p:cNvPr id="938" name="Google Shape;938;p111"/>
            <p:cNvSpPr>
              <a:spLocks/>
            </p:cNvSpPr>
            <p:nvPr/>
          </p:nvSpPr>
          <p:spPr>
            <a:xfrm rot="-5400000">
              <a:off x="4312914" y="-1278775"/>
              <a:ext cx="518183" cy="8140362"/>
            </a:xfrm>
            <a:prstGeom prst="roundRect">
              <a:avLst>
                <a:gd name="adj" fmla="val 5850"/>
              </a:avLst>
            </a:prstGeom>
            <a:solidFill>
              <a:srgbClr val="91B49C"/>
            </a:solidFill>
            <a:ln w="38100" cap="flat" cmpd="sng">
              <a:solidFill>
                <a:srgbClr val="91B49C"/>
              </a:solidFill>
              <a:prstDash val="solid"/>
              <a:round/>
              <a:headEnd type="none" w="sm" len="sm"/>
              <a:tailEnd type="none" w="sm" len="sm"/>
            </a:ln>
          </p:spPr>
          <p:txBody>
            <a:bodyPr spcFirstLastPara="1" wrap="square" lIns="121900" tIns="60933" rIns="121900" bIns="60933" anchor="ctr" anchorCtr="0">
              <a:noAutofit/>
            </a:bodyPr>
            <a:lstStyle/>
            <a:p>
              <a:pPr algn="ctr" defTabSz="1219170" hangingPunct="1">
                <a:buClr>
                  <a:srgbClr val="000000"/>
                </a:buClr>
                <a:buSzPts val="2400"/>
              </a:pPr>
              <a:endParaRPr sz="3200">
                <a:solidFill>
                  <a:srgbClr val="CC0000"/>
                </a:solidFill>
                <a:uFillTx/>
                <a:latin typeface="Trebuchet MS"/>
                <a:ea typeface="Trebuchet MS"/>
                <a:cs typeface="Trebuchet MS"/>
                <a:sym typeface="Trebuchet MS"/>
              </a:endParaRPr>
            </a:p>
          </p:txBody>
        </p:sp>
        <p:sp>
          <p:nvSpPr>
            <p:cNvPr id="939" name="Google Shape;939;p111"/>
            <p:cNvSpPr txBox="1">
              <a:spLocks/>
            </p:cNvSpPr>
            <p:nvPr/>
          </p:nvSpPr>
          <p:spPr>
            <a:xfrm>
              <a:off x="501817" y="2598098"/>
              <a:ext cx="8140368" cy="547373"/>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1800"/>
              </a:pPr>
              <a:r>
                <a:rPr lang="en" sz="2400" b="1">
                  <a:solidFill>
                    <a:srgbClr val="FFFFFF"/>
                  </a:solidFill>
                  <a:uFillTx/>
                  <a:latin typeface="Helvetica Neue"/>
                  <a:ea typeface="Helvetica Neue"/>
                  <a:cs typeface="Helvetica Neue"/>
                  <a:sym typeface="Helvetica Neue"/>
                </a:rPr>
                <a:t>Have flexibility to earn additional spare-time income</a:t>
              </a:r>
              <a:endParaRPr sz="1867">
                <a:uFillTx/>
                <a:latin typeface="Arial"/>
                <a:cs typeface="Arial"/>
                <a:sym typeface="Arial"/>
              </a:endParaRPr>
            </a:p>
          </p:txBody>
        </p:sp>
      </p:grpSp>
      <p:sp>
        <p:nvSpPr>
          <p:cNvPr id="940" name="Google Shape;940;p111"/>
          <p:cNvSpPr txBox="1">
            <a:spLocks/>
          </p:cNvSpPr>
          <p:nvPr/>
        </p:nvSpPr>
        <p:spPr>
          <a:xfrm>
            <a:off x="958844" y="442427"/>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 sz="3733">
                <a:solidFill>
                  <a:srgbClr val="34526F"/>
                </a:solidFill>
                <a:uFillTx/>
                <a:latin typeface="Helvetica Neue"/>
                <a:ea typeface="Helvetica Neue"/>
                <a:cs typeface="Helvetica Neue"/>
                <a:sym typeface="Helvetica Neue"/>
              </a:rPr>
              <a:t>What You’ll Get</a:t>
            </a:r>
            <a:endParaRPr sz="1867">
              <a:uFillTx/>
              <a:latin typeface="Arial"/>
              <a:cs typeface="Arial"/>
              <a:sym typeface="Arial"/>
            </a:endParaRPr>
          </a:p>
        </p:txBody>
      </p:sp>
      <p:cxnSp>
        <p:nvCxnSpPr>
          <p:cNvPr id="941" name="Google Shape;941;p111"/>
          <p:cNvCxnSpPr/>
          <p:nvPr/>
        </p:nvCxnSpPr>
        <p:spPr>
          <a:xfrm>
            <a:off x="1202645" y="1239892"/>
            <a:ext cx="9786715" cy="0"/>
          </a:xfrm>
          <a:prstGeom prst="straightConnector1">
            <a:avLst/>
          </a:prstGeom>
          <a:noFill/>
          <a:ln w="9525" cap="flat" cmpd="sng">
            <a:solidFill>
              <a:srgbClr val="34526F"/>
            </a:solidFill>
            <a:prstDash val="solid"/>
            <a:round/>
            <a:headEnd type="none" w="sm" len="sm"/>
            <a:tailEnd type="none" w="sm" len="sm"/>
          </a:ln>
        </p:spPr>
      </p:cxn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40"/>
                                        </p:tgtEl>
                                        <p:attrNameLst>
                                          <p:attrName>style.visibility</p:attrName>
                                        </p:attrNameLst>
                                      </p:cBhvr>
                                      <p:to>
                                        <p:strVal val="visible"/>
                                      </p:to>
                                    </p:set>
                                    <p:animEffect transition="in" filter="fade">
                                      <p:cBhvr>
                                        <p:cTn id="7" dur="400"/>
                                        <p:tgtEl>
                                          <p:spTgt spid="940"/>
                                        </p:tgtEl>
                                      </p:cBhvr>
                                    </p:animEffect>
                                  </p:childTnLst>
                                </p:cTn>
                              </p:par>
                              <p:par>
                                <p:cTn id="8" presetID="10" presetClass="entr" presetSubtype="0" fill="hold" nodeType="withEffect">
                                  <p:stCondLst>
                                    <p:cond delay="0"/>
                                  </p:stCondLst>
                                  <p:childTnLst>
                                    <p:set>
                                      <p:cBhvr>
                                        <p:cTn id="9" dur="1" fill="hold">
                                          <p:stCondLst>
                                            <p:cond delay="0"/>
                                          </p:stCondLst>
                                        </p:cTn>
                                        <p:tgtEl>
                                          <p:spTgt spid="941"/>
                                        </p:tgtEl>
                                        <p:attrNameLst>
                                          <p:attrName>style.visibility</p:attrName>
                                        </p:attrNameLst>
                                      </p:cBhvr>
                                      <p:to>
                                        <p:strVal val="visible"/>
                                      </p:to>
                                    </p:set>
                                    <p:animEffect transition="in" filter="fade">
                                      <p:cBhvr>
                                        <p:cTn id="10" dur="700"/>
                                        <p:tgtEl>
                                          <p:spTgt spid="941"/>
                                        </p:tgtEl>
                                      </p:cBhvr>
                                    </p:animEffect>
                                  </p:childTnLst>
                                </p:cTn>
                              </p:par>
                            </p:childTnLst>
                          </p:cTn>
                        </p:par>
                        <p:par>
                          <p:cTn id="11" fill="hold">
                            <p:stCondLst>
                              <p:cond delay="700"/>
                            </p:stCondLst>
                            <p:childTnLst>
                              <p:par>
                                <p:cTn id="12" presetID="10" presetClass="entr" presetSubtype="0" fill="hold" nodeType="afterEffect">
                                  <p:stCondLst>
                                    <p:cond delay="0"/>
                                  </p:stCondLst>
                                  <p:childTnLst>
                                    <p:set>
                                      <p:cBhvr>
                                        <p:cTn id="13" dur="1" fill="hold">
                                          <p:stCondLst>
                                            <p:cond delay="0"/>
                                          </p:stCondLst>
                                        </p:cTn>
                                        <p:tgtEl>
                                          <p:spTgt spid="932"/>
                                        </p:tgtEl>
                                        <p:attrNameLst>
                                          <p:attrName>style.visibility</p:attrName>
                                        </p:attrNameLst>
                                      </p:cBhvr>
                                      <p:to>
                                        <p:strVal val="visible"/>
                                      </p:to>
                                    </p:set>
                                    <p:animEffect transition="in" filter="fade">
                                      <p:cBhvr>
                                        <p:cTn id="14" dur="300"/>
                                        <p:tgtEl>
                                          <p:spTgt spid="932"/>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931">
                                            <p:txEl>
                                              <p:pRg st="0" end="0"/>
                                            </p:txEl>
                                          </p:spTgt>
                                        </p:tgtEl>
                                        <p:attrNameLst>
                                          <p:attrName>style.visibility</p:attrName>
                                        </p:attrNameLst>
                                      </p:cBhvr>
                                      <p:to>
                                        <p:strVal val="visible"/>
                                      </p:to>
                                    </p:set>
                                    <p:animEffect transition="in" filter="fade">
                                      <p:cBhvr>
                                        <p:cTn id="19" dur="300"/>
                                        <p:tgtEl>
                                          <p:spTgt spid="931">
                                            <p:txEl>
                                              <p:pRg st="0" end="0"/>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930"/>
                                        </p:tgtEl>
                                        <p:attrNameLst>
                                          <p:attrName>style.visibility</p:attrName>
                                        </p:attrNameLst>
                                      </p:cBhvr>
                                      <p:to>
                                        <p:strVal val="visible"/>
                                      </p:to>
                                    </p:set>
                                    <p:animEffect transition="in" filter="fade">
                                      <p:cBhvr>
                                        <p:cTn id="22" dur="300"/>
                                        <p:tgtEl>
                                          <p:spTgt spid="93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37"/>
                                        </p:tgtEl>
                                        <p:attrNameLst>
                                          <p:attrName>style.visibility</p:attrName>
                                        </p:attrNameLst>
                                      </p:cBhvr>
                                      <p:to>
                                        <p:strVal val="visible"/>
                                      </p:to>
                                    </p:set>
                                    <p:animEffect transition="in" filter="fade">
                                      <p:cBhvr>
                                        <p:cTn id="27" dur="300"/>
                                        <p:tgtEl>
                                          <p:spTgt spid="93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34"/>
                                        </p:tgtEl>
                                        <p:attrNameLst>
                                          <p:attrName>style.visibility</p:attrName>
                                        </p:attrNameLst>
                                      </p:cBhvr>
                                      <p:to>
                                        <p:strVal val="visible"/>
                                      </p:to>
                                    </p:set>
                                    <p:animEffect transition="in" filter="fade">
                                      <p:cBhvr>
                                        <p:cTn id="32" dur="300"/>
                                        <p:tgtEl>
                                          <p:spTgt spid="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p:cNvSpPr>
            <a:spLocks noGrp="1" noRot="1" noChangeAspect="1" noMove="1" noResize="1" noEditPoints="1" noAdjustHandles="1" noChangeArrowheads="1" noChangeShapeType="1" noTextEdit="1"/>
          </p:cNvSpPr>
          <p:nvPr/>
        </p:nvSpPr>
        <p:spPr>
          <a:xfrm flipH="1">
            <a:off x="0" y="0"/>
            <a:ext cx="6421721" cy="6858000"/>
          </a:xfrm>
          <a:prstGeom prst="rect">
            <a:avLst/>
          </a:prstGeom>
          <a:gradFill>
            <a:gsLst>
              <a:gs pos="0">
                <a:schemeClr val="accent1">
                  <a:lumMod val="100000"/>
                  <a:alpha val="82000"/>
                </a:schemeClr>
              </a:gs>
              <a:gs pos="25000">
                <a:schemeClr val="accent1">
                  <a:alpha val="60000"/>
                </a:schemeClr>
              </a:gs>
              <a:gs pos="94000">
                <a:schemeClr val="bg2">
                  <a:lumMod val="75000"/>
                </a:schemeClr>
              </a:gs>
              <a:gs pos="100000">
                <a:schemeClr val="bg2">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pic>
        <p:nvPicPr>
          <p:cNvPr id="14" name="Picture 13"/>
          <p:cNvPicPr>
            <a:picLocks noGrp="1" noRot="1" noChangeAspect="1" noMove="1" noResize="1" noEditPoints="1" noAdjustHandles="1" noChangeArrowheads="1" noChangeShapeType="1" noCrop="1"/>
          </p:cNvPicPr>
          <p:nvPr/>
        </p:nvPicPr>
        <p:blipFill>
          <a:blip r:embed="rId2"/>
          <a:stretch>
            <a:fillRect/>
          </a:stretch>
        </p:blipFill>
        <p:spPr>
          <a:xfrm>
            <a:off x="0" y="0"/>
            <a:ext cx="12192000" cy="6858000"/>
          </a:xfrm>
          <a:prstGeom prst="rect">
            <a:avLst/>
          </a:prstGeom>
        </p:spPr>
      </p:pic>
      <p:sp>
        <p:nvSpPr>
          <p:cNvPr id="4" name="Title 3"/>
          <p:cNvSpPr>
            <a:spLocks noGrp="1"/>
          </p:cNvSpPr>
          <p:nvPr>
            <p:ph type="ctrTitle"/>
          </p:nvPr>
        </p:nvSpPr>
        <p:spPr>
          <a:xfrm>
            <a:off x="6590661" y="2123549"/>
            <a:ext cx="4805996" cy="1297115"/>
          </a:xfrm>
        </p:spPr>
        <p:txBody>
          <a:bodyPr anchor="t">
            <a:normAutofit/>
          </a:bodyPr>
          <a:lstStyle/>
          <a:p>
            <a:pPr algn="l"/>
            <a:r>
              <a:rPr lang="en-US" sz="4400" dirty="0">
                <a:solidFill>
                  <a:srgbClr val="000000"/>
                </a:solidFill>
                <a:uFillTx/>
              </a:rPr>
              <a:t>How to Get Started</a:t>
            </a:r>
          </a:p>
        </p:txBody>
      </p:sp>
      <p:sp>
        <p:nvSpPr>
          <p:cNvPr id="5" name="Subtitle 4"/>
          <p:cNvSpPr>
            <a:spLocks noGrp="1"/>
          </p:cNvSpPr>
          <p:nvPr>
            <p:ph type="subTitle" idx="1"/>
          </p:nvPr>
        </p:nvSpPr>
        <p:spPr>
          <a:xfrm>
            <a:off x="6590966" y="3428999"/>
            <a:ext cx="4805691" cy="838831"/>
          </a:xfrm>
        </p:spPr>
        <p:txBody>
          <a:bodyPr anchor="b">
            <a:normAutofit/>
          </a:bodyPr>
          <a:lstStyle/>
          <a:p>
            <a:pPr algn="l"/>
            <a:endParaRPr lang="en-US" sz="1800">
              <a:solidFill>
                <a:srgbClr val="000000"/>
              </a:solidFill>
              <a:uFillTx/>
            </a:endParaRPr>
          </a:p>
        </p:txBody>
      </p:sp>
      <p:sp>
        <p:nvSpPr>
          <p:cNvPr id="16" name="Freeform 50"/>
          <p:cNvSpPr>
            <a:spLocks noGrp="1" noRot="1" noChangeAspect="1" noMove="1" noResize="1" noEditPoints="1" noAdjustHandles="1" noChangeArrowheads="1" noChangeShapeType="1" noTextEdit="1"/>
          </p:cNvSpPr>
          <p:nvPr/>
        </p:nvSpPr>
        <p:spPr>
          <a:xfrm flipH="1">
            <a:off x="0" y="581159"/>
            <a:ext cx="5464879" cy="6276841"/>
          </a:xfrm>
          <a:custGeom>
            <a:avLst/>
            <a:gdLst>
              <a:gd name="connsiteX0" fmla="*/ 3299930 w 5464879"/>
              <a:gd name="connsiteY0" fmla="*/ 0 h 6276841"/>
              <a:gd name="connsiteX1" fmla="*/ 5398992 w 5464879"/>
              <a:gd name="connsiteY1" fmla="*/ 753544 h 6276841"/>
              <a:gd name="connsiteX2" fmla="*/ 5464879 w 5464879"/>
              <a:gd name="connsiteY2" fmla="*/ 813426 h 6276841"/>
              <a:gd name="connsiteX3" fmla="*/ 5464879 w 5464879"/>
              <a:gd name="connsiteY3" fmla="*/ 5786434 h 6276841"/>
              <a:gd name="connsiteX4" fmla="*/ 5398992 w 5464879"/>
              <a:gd name="connsiteY4" fmla="*/ 5846317 h 6276841"/>
              <a:gd name="connsiteX5" fmla="*/ 4872873 w 5464879"/>
              <a:gd name="connsiteY5" fmla="*/ 6201577 h 6276841"/>
              <a:gd name="connsiteX6" fmla="*/ 4716632 w 5464879"/>
              <a:gd name="connsiteY6" fmla="*/ 6276841 h 6276841"/>
              <a:gd name="connsiteX7" fmla="*/ 1883227 w 5464879"/>
              <a:gd name="connsiteY7" fmla="*/ 6276841 h 6276841"/>
              <a:gd name="connsiteX8" fmla="*/ 1726987 w 5464879"/>
              <a:gd name="connsiteY8" fmla="*/ 6201577 h 6276841"/>
              <a:gd name="connsiteX9" fmla="*/ 0 w 5464879"/>
              <a:gd name="connsiteY9" fmla="*/ 3299930 h 6276841"/>
              <a:gd name="connsiteX10" fmla="*/ 3299930 w 5464879"/>
              <a:gd name="connsiteY10" fmla="*/ 0 h 6276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464879" h="6276841">
                <a:moveTo>
                  <a:pt x="3299930" y="0"/>
                </a:moveTo>
                <a:cubicBezTo>
                  <a:pt x="4097274" y="0"/>
                  <a:pt x="4828569" y="282789"/>
                  <a:pt x="5398992" y="753544"/>
                </a:cubicBezTo>
                <a:lnTo>
                  <a:pt x="5464879" y="813426"/>
                </a:lnTo>
                <a:lnTo>
                  <a:pt x="5464879" y="5786434"/>
                </a:lnTo>
                <a:lnTo>
                  <a:pt x="5398992" y="5846317"/>
                </a:lnTo>
                <a:cubicBezTo>
                  <a:pt x="5236014" y="5980818"/>
                  <a:pt x="5059904" y="6099975"/>
                  <a:pt x="4872873" y="6201577"/>
                </a:cubicBezTo>
                <a:lnTo>
                  <a:pt x="4716632" y="6276841"/>
                </a:lnTo>
                <a:lnTo>
                  <a:pt x="1883227" y="6276841"/>
                </a:lnTo>
                <a:lnTo>
                  <a:pt x="1726987" y="6201577"/>
                </a:lnTo>
                <a:cubicBezTo>
                  <a:pt x="698316" y="5642769"/>
                  <a:pt x="0" y="4552900"/>
                  <a:pt x="0" y="3299930"/>
                </a:cubicBezTo>
                <a:cubicBezTo>
                  <a:pt x="0" y="1477429"/>
                  <a:pt x="1477429" y="0"/>
                  <a:pt x="3299930" y="0"/>
                </a:cubicBezTo>
                <a:close/>
              </a:path>
            </a:pathLst>
          </a:custGeom>
          <a:solidFill>
            <a:srgbClr val="FFFFFF"/>
          </a:solidFill>
          <a:ln>
            <a:gradFill>
              <a:gsLst>
                <a:gs pos="0">
                  <a:schemeClr val="accent1">
                    <a:lumMod val="40000"/>
                    <a:lumOff val="60000"/>
                  </a:schemeClr>
                </a:gs>
                <a:gs pos="23000">
                  <a:schemeClr val="accent1">
                    <a:lumMod val="45000"/>
                    <a:lumOff val="55000"/>
                  </a:schemeClr>
                </a:gs>
                <a:gs pos="83000">
                  <a:schemeClr val="bg2">
                    <a:lumMod val="75000"/>
                  </a:schemeClr>
                </a:gs>
                <a:gs pos="100000">
                  <a:schemeClr val="bg2">
                    <a:lumMod val="75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uFillTx/>
            </a:endParaRPr>
          </a:p>
        </p:txBody>
      </p:sp>
      <p:pic>
        <p:nvPicPr>
          <p:cNvPr id="9" name="Graphic 8" descr="Crawl"/>
          <p:cNvPicPr>
            <a:picLocks noChangeAspect="1"/>
          </p:cNvPicPr>
          <p:nvPr/>
        </p:nvPicPr>
        <p:blipFill>
          <a:blip r:embed="rId3"/>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64"/>
        <p:cNvGrpSpPr/>
        <p:nvPr/>
      </p:nvGrpSpPr>
      <p:grpSpPr>
        <a:xfrm>
          <a:off x="0" y="0"/>
          <a:ext cx="0" cy="0"/>
          <a:chOff x="0" y="0"/>
          <a:chExt cx="0" cy="0"/>
        </a:xfrm>
      </p:grpSpPr>
      <p:sp>
        <p:nvSpPr>
          <p:cNvPr id="1365" name="Google Shape;1365;p128"/>
          <p:cNvSpPr>
            <a:spLocks/>
          </p:cNvSpPr>
          <p:nvPr/>
        </p:nvSpPr>
        <p:spPr>
          <a:xfrm>
            <a:off x="33656" y="1"/>
            <a:ext cx="6062344" cy="6844027"/>
          </a:xfrm>
          <a:prstGeom prst="rect">
            <a:avLst/>
          </a:prstGeom>
          <a:solidFill>
            <a:schemeClr val="lt1"/>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Calibri"/>
              <a:ea typeface="Calibri"/>
              <a:cs typeface="Calibri"/>
              <a:sym typeface="Calibri"/>
            </a:endParaRPr>
          </a:p>
        </p:txBody>
      </p:sp>
      <p:pic>
        <p:nvPicPr>
          <p:cNvPr id="1366" name="Google Shape;1366;p128" descr="Screen Shot 2018-02-04 at 8.53.34 AM.png"/>
          <p:cNvPicPr preferRelativeResize="0"/>
          <p:nvPr/>
        </p:nvPicPr>
        <p:blipFill rotWithShape="1">
          <a:blip r:embed="rId3"/>
          <a:srcRect t="-91055"/>
          <a:stretch/>
        </p:blipFill>
        <p:spPr>
          <a:xfrm>
            <a:off x="0" y="50800"/>
            <a:ext cx="6096000" cy="6807200"/>
          </a:xfrm>
          <a:prstGeom prst="rect">
            <a:avLst/>
          </a:prstGeom>
          <a:noFill/>
          <a:ln>
            <a:noFill/>
          </a:ln>
        </p:spPr>
      </p:pic>
      <p:sp>
        <p:nvSpPr>
          <p:cNvPr id="1367" name="Google Shape;1367;p128"/>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uFillTx/>
              </a:rPr>
              <a:pPr defTabSz="1219170" hangingPunct="1">
                <a:buClr>
                  <a:srgbClr val="A5A5A5"/>
                </a:buClr>
                <a:buSzPts val="1000"/>
              </a:pPr>
              <a:t>52</a:t>
            </a:fld>
            <a:endParaRPr>
              <a:uFillTx/>
            </a:endParaRPr>
          </a:p>
        </p:txBody>
      </p:sp>
      <p:grpSp>
        <p:nvGrpSpPr>
          <p:cNvPr id="1368" name="Google Shape;1368;p128"/>
          <p:cNvGrpSpPr/>
          <p:nvPr/>
        </p:nvGrpSpPr>
        <p:grpSpPr>
          <a:xfrm>
            <a:off x="316803" y="440778"/>
            <a:ext cx="5268959" cy="1134121"/>
            <a:chOff x="237594" y="207667"/>
            <a:chExt cx="3951719" cy="850591"/>
          </a:xfrm>
        </p:grpSpPr>
        <p:sp>
          <p:nvSpPr>
            <p:cNvPr id="1369" name="Google Shape;1369;p128"/>
            <p:cNvSpPr>
              <a:spLocks/>
            </p:cNvSpPr>
            <p:nvPr/>
          </p:nvSpPr>
          <p:spPr>
            <a:xfrm>
              <a:off x="237594" y="257180"/>
              <a:ext cx="3951719" cy="771886"/>
            </a:xfrm>
            <a:prstGeom prst="roundRect">
              <a:avLst>
                <a:gd name="adj" fmla="val 16667"/>
              </a:avLst>
            </a:prstGeom>
            <a:solidFill>
              <a:srgbClr val="34526F"/>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Calibri"/>
                <a:ea typeface="Calibri"/>
                <a:cs typeface="Calibri"/>
                <a:sym typeface="Calibri"/>
              </a:endParaRPr>
            </a:p>
          </p:txBody>
        </p:sp>
        <p:sp>
          <p:nvSpPr>
            <p:cNvPr id="1370" name="Google Shape;1370;p128"/>
            <p:cNvSpPr>
              <a:spLocks/>
            </p:cNvSpPr>
            <p:nvPr/>
          </p:nvSpPr>
          <p:spPr>
            <a:xfrm>
              <a:off x="287994" y="327255"/>
              <a:ext cx="3200995" cy="646331"/>
            </a:xfrm>
            <a:prstGeom prst="rect">
              <a:avLst/>
            </a:prstGeom>
            <a:noFill/>
            <a:ln>
              <a:noFill/>
            </a:ln>
          </p:spPr>
          <p:txBody>
            <a:bodyPr spcFirstLastPara="1" wrap="square" lIns="121900" tIns="60933" rIns="121900" bIns="60933" anchor="t" anchorCtr="0">
              <a:noAutofit/>
            </a:bodyPr>
            <a:lstStyle/>
            <a:p>
              <a:pPr defTabSz="1219170" hangingPunct="1">
                <a:buClr>
                  <a:srgbClr val="FFFFFF"/>
                </a:buClr>
                <a:buSzPts val="1800"/>
              </a:pPr>
              <a:r>
                <a:rPr lang="en" sz="2400" b="1">
                  <a:solidFill>
                    <a:srgbClr val="FFFFFF"/>
                  </a:solidFill>
                  <a:uFillTx/>
                  <a:latin typeface="Helvetica Neue"/>
                  <a:ea typeface="Helvetica Neue"/>
                  <a:cs typeface="Helvetica Neue"/>
                  <a:sym typeface="Helvetica Neue"/>
                </a:rPr>
                <a:t>Independent Business Application (IBA)</a:t>
              </a:r>
              <a:endParaRPr sz="2400">
                <a:solidFill>
                  <a:srgbClr val="FFFFFF"/>
                </a:solidFill>
                <a:uFillTx/>
                <a:latin typeface="Helvetica Neue"/>
                <a:ea typeface="Helvetica Neue"/>
                <a:cs typeface="Helvetica Neue"/>
                <a:sym typeface="Helvetica Neue"/>
              </a:endParaRPr>
            </a:p>
          </p:txBody>
        </p:sp>
        <p:sp>
          <p:nvSpPr>
            <p:cNvPr id="1371" name="Google Shape;1371;p128"/>
            <p:cNvSpPr>
              <a:spLocks/>
            </p:cNvSpPr>
            <p:nvPr/>
          </p:nvSpPr>
          <p:spPr>
            <a:xfrm>
              <a:off x="3206592" y="245438"/>
              <a:ext cx="783763" cy="523220"/>
            </a:xfrm>
            <a:prstGeom prst="rect">
              <a:avLst/>
            </a:prstGeom>
            <a:noFill/>
            <a:ln>
              <a:noFill/>
            </a:ln>
          </p:spPr>
          <p:txBody>
            <a:bodyPr spcFirstLastPara="1" wrap="square" lIns="121900" tIns="60933" rIns="121900" bIns="60933" anchor="t" anchorCtr="0">
              <a:noAutofit/>
            </a:bodyPr>
            <a:lstStyle/>
            <a:p>
              <a:pPr defTabSz="1219170" hangingPunct="1">
                <a:buClr>
                  <a:srgbClr val="FFFFFF"/>
                </a:buClr>
                <a:buSzPts val="2800"/>
              </a:pPr>
              <a:r>
                <a:rPr lang="en" sz="3733" b="1">
                  <a:solidFill>
                    <a:srgbClr val="FFFFFF"/>
                  </a:solidFill>
                  <a:uFillTx/>
                  <a:latin typeface="Helvetica Neue"/>
                  <a:ea typeface="Helvetica Neue"/>
                  <a:cs typeface="Helvetica Neue"/>
                  <a:sym typeface="Helvetica Neue"/>
                </a:rPr>
                <a:t>$99</a:t>
              </a:r>
              <a:endParaRPr sz="3733">
                <a:solidFill>
                  <a:srgbClr val="FFFFFF"/>
                </a:solidFill>
                <a:uFillTx/>
                <a:latin typeface="Calibri"/>
                <a:ea typeface="Calibri"/>
                <a:cs typeface="Calibri"/>
                <a:sym typeface="Calibri"/>
              </a:endParaRPr>
            </a:p>
          </p:txBody>
        </p:sp>
        <p:cxnSp>
          <p:nvCxnSpPr>
            <p:cNvPr id="1372" name="Google Shape;1372;p128"/>
            <p:cNvCxnSpPr/>
            <p:nvPr/>
          </p:nvCxnSpPr>
          <p:spPr>
            <a:xfrm>
              <a:off x="3078412" y="207667"/>
              <a:ext cx="0" cy="850591"/>
            </a:xfrm>
            <a:prstGeom prst="straightConnector1">
              <a:avLst/>
            </a:prstGeom>
            <a:noFill/>
            <a:ln w="9525" cap="flat" cmpd="sng">
              <a:solidFill>
                <a:srgbClr val="FFFFFF"/>
              </a:solidFill>
              <a:prstDash val="solid"/>
              <a:round/>
              <a:headEnd type="none" w="sm" len="sm"/>
              <a:tailEnd type="none" w="sm" len="sm"/>
            </a:ln>
          </p:spPr>
        </p:cxnSp>
      </p:grpSp>
      <p:grpSp>
        <p:nvGrpSpPr>
          <p:cNvPr id="1373" name="Google Shape;1373;p128"/>
          <p:cNvGrpSpPr/>
          <p:nvPr/>
        </p:nvGrpSpPr>
        <p:grpSpPr>
          <a:xfrm>
            <a:off x="6572694" y="440778"/>
            <a:ext cx="5268959" cy="1134121"/>
            <a:chOff x="4929512" y="207667"/>
            <a:chExt cx="3951719" cy="850591"/>
          </a:xfrm>
        </p:grpSpPr>
        <p:sp>
          <p:nvSpPr>
            <p:cNvPr id="1374" name="Google Shape;1374;p128"/>
            <p:cNvSpPr>
              <a:spLocks/>
            </p:cNvSpPr>
            <p:nvPr/>
          </p:nvSpPr>
          <p:spPr>
            <a:xfrm>
              <a:off x="4929512" y="257180"/>
              <a:ext cx="3951719" cy="771886"/>
            </a:xfrm>
            <a:prstGeom prst="roundRect">
              <a:avLst>
                <a:gd name="adj" fmla="val 16667"/>
              </a:avLst>
            </a:prstGeom>
            <a:solidFill>
              <a:srgbClr val="34526F"/>
            </a:solidFill>
            <a:ln>
              <a:noFill/>
            </a:ln>
          </p:spPr>
          <p:txBody>
            <a:bodyPr spcFirstLastPara="1" wrap="square" lIns="121900" tIns="60933" rIns="121900" bIns="60933" anchor="ctr" anchorCtr="0">
              <a:noAutofit/>
            </a:bodyPr>
            <a:lstStyle/>
            <a:p>
              <a:pPr algn="ctr" defTabSz="1219170" hangingPunct="1">
                <a:buClr>
                  <a:srgbClr val="FFFFFF"/>
                </a:buClr>
                <a:buSzPts val="1800"/>
              </a:pPr>
              <a:endParaRPr sz="2400">
                <a:solidFill>
                  <a:srgbClr val="FFFFFF"/>
                </a:solidFill>
                <a:uFillTx/>
                <a:latin typeface="Calibri"/>
                <a:ea typeface="Calibri"/>
                <a:cs typeface="Calibri"/>
                <a:sym typeface="Calibri"/>
              </a:endParaRPr>
            </a:p>
          </p:txBody>
        </p:sp>
        <p:sp>
          <p:nvSpPr>
            <p:cNvPr id="1375" name="Google Shape;1375;p128"/>
            <p:cNvSpPr>
              <a:spLocks/>
            </p:cNvSpPr>
            <p:nvPr/>
          </p:nvSpPr>
          <p:spPr>
            <a:xfrm>
              <a:off x="4979912" y="327255"/>
              <a:ext cx="3200995" cy="646331"/>
            </a:xfrm>
            <a:prstGeom prst="rect">
              <a:avLst/>
            </a:prstGeom>
            <a:noFill/>
            <a:ln>
              <a:noFill/>
            </a:ln>
          </p:spPr>
          <p:txBody>
            <a:bodyPr spcFirstLastPara="1" wrap="square" lIns="121900" tIns="60933" rIns="121900" bIns="60933" anchor="t" anchorCtr="0">
              <a:noAutofit/>
            </a:bodyPr>
            <a:lstStyle/>
            <a:p>
              <a:pPr defTabSz="1219170" hangingPunct="1">
                <a:buClr>
                  <a:srgbClr val="FFFFFF"/>
                </a:buClr>
                <a:buSzPts val="1800"/>
              </a:pPr>
              <a:r>
                <a:rPr lang="en" sz="2400" b="1">
                  <a:solidFill>
                    <a:srgbClr val="FFFFFF"/>
                  </a:solidFill>
                  <a:uFillTx/>
                  <a:latin typeface="Helvetica Neue"/>
                  <a:ea typeface="Helvetica Neue"/>
                  <a:cs typeface="Helvetica Neue"/>
                  <a:sym typeface="Helvetica Neue"/>
                </a:rPr>
                <a:t>The Ultimate Business Support System </a:t>
              </a:r>
              <a:endParaRPr sz="2400">
                <a:solidFill>
                  <a:srgbClr val="FFFFFF"/>
                </a:solidFill>
                <a:uFillTx/>
                <a:latin typeface="Helvetica Neue"/>
                <a:ea typeface="Helvetica Neue"/>
                <a:cs typeface="Helvetica Neue"/>
                <a:sym typeface="Helvetica Neue"/>
              </a:endParaRPr>
            </a:p>
          </p:txBody>
        </p:sp>
        <p:sp>
          <p:nvSpPr>
            <p:cNvPr id="1376" name="Google Shape;1376;p128"/>
            <p:cNvSpPr>
              <a:spLocks/>
            </p:cNvSpPr>
            <p:nvPr/>
          </p:nvSpPr>
          <p:spPr>
            <a:xfrm>
              <a:off x="7935353" y="253995"/>
              <a:ext cx="783763" cy="523220"/>
            </a:xfrm>
            <a:prstGeom prst="rect">
              <a:avLst/>
            </a:prstGeom>
            <a:noFill/>
            <a:ln>
              <a:noFill/>
            </a:ln>
          </p:spPr>
          <p:txBody>
            <a:bodyPr spcFirstLastPara="1" wrap="square" lIns="121900" tIns="60933" rIns="121900" bIns="60933" anchor="t" anchorCtr="0">
              <a:noAutofit/>
            </a:bodyPr>
            <a:lstStyle/>
            <a:p>
              <a:pPr defTabSz="1219170" hangingPunct="1">
                <a:buClr>
                  <a:srgbClr val="FFFFFF"/>
                </a:buClr>
                <a:buSzPts val="2800"/>
              </a:pPr>
              <a:r>
                <a:rPr lang="en" sz="3733" b="1">
                  <a:solidFill>
                    <a:srgbClr val="FFFFFF"/>
                  </a:solidFill>
                  <a:uFillTx/>
                  <a:latin typeface="Helvetica Neue"/>
                  <a:ea typeface="Helvetica Neue"/>
                  <a:cs typeface="Helvetica Neue"/>
                  <a:sym typeface="Helvetica Neue"/>
                </a:rPr>
                <a:t>$25</a:t>
              </a:r>
              <a:endParaRPr sz="3733">
                <a:solidFill>
                  <a:srgbClr val="FFFFFF"/>
                </a:solidFill>
                <a:uFillTx/>
                <a:latin typeface="Calibri"/>
                <a:ea typeface="Calibri"/>
                <a:cs typeface="Calibri"/>
                <a:sym typeface="Calibri"/>
              </a:endParaRPr>
            </a:p>
          </p:txBody>
        </p:sp>
        <p:cxnSp>
          <p:nvCxnSpPr>
            <p:cNvPr id="1377" name="Google Shape;1377;p128"/>
            <p:cNvCxnSpPr/>
            <p:nvPr/>
          </p:nvCxnSpPr>
          <p:spPr>
            <a:xfrm>
              <a:off x="7777630" y="207667"/>
              <a:ext cx="0" cy="850591"/>
            </a:xfrm>
            <a:prstGeom prst="straightConnector1">
              <a:avLst/>
            </a:prstGeom>
            <a:noFill/>
            <a:ln w="9525" cap="flat" cmpd="sng">
              <a:solidFill>
                <a:srgbClr val="F2F2F2"/>
              </a:solidFill>
              <a:prstDash val="solid"/>
              <a:round/>
              <a:headEnd type="none" w="sm" len="sm"/>
              <a:tailEnd type="none" w="sm" len="sm"/>
            </a:ln>
          </p:spPr>
        </p:cxnSp>
        <p:sp>
          <p:nvSpPr>
            <p:cNvPr id="1378" name="Google Shape;1378;p128"/>
            <p:cNvSpPr>
              <a:spLocks/>
            </p:cNvSpPr>
            <p:nvPr/>
          </p:nvSpPr>
          <p:spPr>
            <a:xfrm>
              <a:off x="7905810" y="709393"/>
              <a:ext cx="842849" cy="307777"/>
            </a:xfrm>
            <a:prstGeom prst="rect">
              <a:avLst/>
            </a:prstGeom>
            <a:noFill/>
            <a:ln>
              <a:noFill/>
            </a:ln>
          </p:spPr>
          <p:txBody>
            <a:bodyPr spcFirstLastPara="1" wrap="square" lIns="121900" tIns="60933" rIns="121900" bIns="60933" anchor="t" anchorCtr="0">
              <a:noAutofit/>
            </a:bodyPr>
            <a:lstStyle/>
            <a:p>
              <a:pPr defTabSz="1219170" hangingPunct="1">
                <a:buClr>
                  <a:srgbClr val="FFFFFF"/>
                </a:buClr>
                <a:buSzPts val="1400"/>
              </a:pPr>
              <a:r>
                <a:rPr lang="en" sz="1867">
                  <a:solidFill>
                    <a:srgbClr val="FFFFFF"/>
                  </a:solidFill>
                  <a:uFillTx/>
                  <a:latin typeface="Helvetica Neue"/>
                  <a:ea typeface="Helvetica Neue"/>
                  <a:cs typeface="Helvetica Neue"/>
                  <a:sym typeface="Helvetica Neue"/>
                </a:rPr>
                <a:t>MONTH</a:t>
              </a:r>
              <a:endParaRPr sz="1867">
                <a:solidFill>
                  <a:srgbClr val="FFFFFF"/>
                </a:solidFill>
                <a:uFillTx/>
                <a:latin typeface="Calibri"/>
                <a:ea typeface="Calibri"/>
                <a:cs typeface="Calibri"/>
                <a:sym typeface="Calibri"/>
              </a:endParaRPr>
            </a:p>
          </p:txBody>
        </p:sp>
        <p:cxnSp>
          <p:nvCxnSpPr>
            <p:cNvPr id="1379" name="Google Shape;1379;p128"/>
            <p:cNvCxnSpPr/>
            <p:nvPr/>
          </p:nvCxnSpPr>
          <p:spPr>
            <a:xfrm rot="10800000">
              <a:off x="7948110" y="740725"/>
              <a:ext cx="771006" cy="0"/>
            </a:xfrm>
            <a:prstGeom prst="straightConnector1">
              <a:avLst/>
            </a:prstGeom>
            <a:noFill/>
            <a:ln w="12700" cap="flat" cmpd="sng">
              <a:solidFill>
                <a:schemeClr val="lt1"/>
              </a:solidFill>
              <a:prstDash val="solid"/>
              <a:round/>
              <a:headEnd type="none" w="sm" len="sm"/>
              <a:tailEnd type="none" w="sm" len="sm"/>
            </a:ln>
          </p:spPr>
        </p:cxnSp>
      </p:grpSp>
      <p:sp>
        <p:nvSpPr>
          <p:cNvPr id="1380" name="Google Shape;1380;p128"/>
          <p:cNvSpPr txBox="1">
            <a:spLocks/>
          </p:cNvSpPr>
          <p:nvPr/>
        </p:nvSpPr>
        <p:spPr>
          <a:xfrm>
            <a:off x="316803" y="1664948"/>
            <a:ext cx="5499295" cy="2798715"/>
          </a:xfrm>
          <a:prstGeom prst="rect">
            <a:avLst/>
          </a:prstGeom>
          <a:noFill/>
          <a:ln>
            <a:noFill/>
          </a:ln>
        </p:spPr>
        <p:txBody>
          <a:bodyPr spcFirstLastPara="1" wrap="square" lIns="0" tIns="0" rIns="121900" bIns="0" anchor="t" anchorCtr="0">
            <a:noAutofit/>
          </a:bodyPr>
          <a:lstStyle/>
          <a:p>
            <a:pPr marL="300527" lvl="1" indent="0" defTabSz="1219170" hangingPunct="1">
              <a:lnSpc>
                <a:spcPct val="120000"/>
              </a:lnSpc>
              <a:buClr>
                <a:srgbClr val="000000"/>
              </a:buClr>
              <a:buSzPts val="1400"/>
            </a:pPr>
            <a:r>
              <a:rPr lang="en" sz="1867" b="1" u="sng">
                <a:uFillTx/>
                <a:latin typeface="Helvetica Neue"/>
                <a:ea typeface="Helvetica Neue"/>
                <a:cs typeface="Helvetica Neue"/>
                <a:sym typeface="Helvetica Neue"/>
              </a:rPr>
              <a:t>Life and Securities License Includes:</a:t>
            </a:r>
            <a:endParaRPr sz="1867">
              <a:uFillTx/>
              <a:latin typeface="Arial"/>
              <a:cs typeface="Arial"/>
              <a:sym typeface="Arial"/>
            </a:endParaRPr>
          </a:p>
          <a:p>
            <a:pPr marL="529100" lvl="1" indent="-228573" defTabSz="1219170" hangingPunct="1">
              <a:lnSpc>
                <a:spcPct val="80000"/>
              </a:lnSpc>
              <a:spcBef>
                <a:spcPts val="400"/>
              </a:spcBef>
              <a:buClr>
                <a:srgbClr val="000000"/>
              </a:buClr>
              <a:buSzPts val="1200"/>
              <a:buFont typeface="Arial"/>
              <a:buChar char="•"/>
            </a:pPr>
            <a:r>
              <a:rPr lang="en" sz="1600">
                <a:uFillTx/>
                <a:latin typeface="Helvetica Neue"/>
                <a:ea typeface="Helvetica Neue"/>
                <a:cs typeface="Helvetica Neue"/>
                <a:sym typeface="Helvetica Neue"/>
              </a:rPr>
              <a:t>All Study Materials </a:t>
            </a:r>
            <a:endParaRPr sz="1867">
              <a:uFillTx/>
              <a:latin typeface="Arial"/>
              <a:cs typeface="Arial"/>
              <a:sym typeface="Arial"/>
            </a:endParaRPr>
          </a:p>
          <a:p>
            <a:pPr marL="529100" lvl="1" indent="-228573" defTabSz="1219170" hangingPunct="1">
              <a:lnSpc>
                <a:spcPct val="80000"/>
              </a:lnSpc>
              <a:spcBef>
                <a:spcPts val="400"/>
              </a:spcBef>
              <a:buClr>
                <a:srgbClr val="000000"/>
              </a:buClr>
              <a:buSzPts val="1200"/>
              <a:buFont typeface="Arial"/>
              <a:buChar char="•"/>
            </a:pPr>
            <a:r>
              <a:rPr lang="en" sz="1600">
                <a:uFillTx/>
                <a:latin typeface="Helvetica Neue"/>
                <a:ea typeface="Helvetica Neue"/>
                <a:cs typeface="Helvetica Neue"/>
                <a:sym typeface="Helvetica Neue"/>
              </a:rPr>
              <a:t>State Application</a:t>
            </a:r>
            <a:endParaRPr sz="1867">
              <a:uFillTx/>
              <a:latin typeface="Arial"/>
              <a:cs typeface="Arial"/>
              <a:sym typeface="Arial"/>
            </a:endParaRPr>
          </a:p>
          <a:p>
            <a:pPr marL="529100" lvl="1" indent="-228573" defTabSz="1219170" hangingPunct="1">
              <a:lnSpc>
                <a:spcPct val="80000"/>
              </a:lnSpc>
              <a:spcBef>
                <a:spcPts val="400"/>
              </a:spcBef>
              <a:buClr>
                <a:srgbClr val="000000"/>
              </a:buClr>
              <a:buSzPts val="1200"/>
              <a:buFont typeface="Arial"/>
              <a:buChar char="•"/>
            </a:pPr>
            <a:r>
              <a:rPr lang="en" sz="1600">
                <a:uFillTx/>
                <a:latin typeface="Helvetica Neue"/>
                <a:ea typeface="Helvetica Neue"/>
                <a:cs typeface="Helvetica Neue"/>
                <a:sym typeface="Helvetica Neue"/>
              </a:rPr>
              <a:t>Exam Fee</a:t>
            </a:r>
            <a:endParaRPr sz="1867">
              <a:uFillTx/>
              <a:latin typeface="Arial"/>
              <a:cs typeface="Arial"/>
              <a:sym typeface="Arial"/>
            </a:endParaRPr>
          </a:p>
          <a:p>
            <a:pPr marL="529100" lvl="1" indent="-228573" defTabSz="1219170" hangingPunct="1">
              <a:lnSpc>
                <a:spcPct val="80000"/>
              </a:lnSpc>
              <a:spcBef>
                <a:spcPts val="400"/>
              </a:spcBef>
              <a:buClr>
                <a:srgbClr val="000000"/>
              </a:buClr>
              <a:buSzPts val="1200"/>
              <a:buFont typeface="Arial"/>
              <a:buChar char="•"/>
            </a:pPr>
            <a:r>
              <a:rPr lang="en" sz="1600">
                <a:uFillTx/>
                <a:latin typeface="Helvetica Neue"/>
                <a:ea typeface="Helvetica Neue"/>
                <a:cs typeface="Helvetica Neue"/>
                <a:sym typeface="Helvetica Neue"/>
              </a:rPr>
              <a:t>Processing Fees</a:t>
            </a:r>
            <a:endParaRPr sz="1867">
              <a:uFillTx/>
              <a:latin typeface="Arial"/>
              <a:cs typeface="Arial"/>
              <a:sym typeface="Arial"/>
            </a:endParaRPr>
          </a:p>
          <a:p>
            <a:pPr marL="529100" lvl="1" indent="-228573" defTabSz="1219170" hangingPunct="1">
              <a:lnSpc>
                <a:spcPct val="80000"/>
              </a:lnSpc>
              <a:spcBef>
                <a:spcPts val="400"/>
              </a:spcBef>
              <a:buClr>
                <a:srgbClr val="000000"/>
              </a:buClr>
              <a:buSzPts val="1200"/>
              <a:buFont typeface="Arial"/>
              <a:buChar char="•"/>
            </a:pPr>
            <a:r>
              <a:rPr lang="en" sz="1600">
                <a:uFillTx/>
                <a:latin typeface="Helvetica Neue"/>
                <a:ea typeface="Helvetica Neue"/>
                <a:cs typeface="Helvetica Neue"/>
                <a:sym typeface="Helvetica Neue"/>
              </a:rPr>
              <a:t>Appointment Fee</a:t>
            </a:r>
            <a:endParaRPr sz="1867">
              <a:uFillTx/>
              <a:latin typeface="Arial"/>
              <a:cs typeface="Arial"/>
              <a:sym typeface="Arial"/>
            </a:endParaRPr>
          </a:p>
          <a:p>
            <a:pPr marL="529100" lvl="1" indent="-228573" defTabSz="1219170" hangingPunct="1">
              <a:lnSpc>
                <a:spcPct val="80000"/>
              </a:lnSpc>
              <a:spcBef>
                <a:spcPts val="400"/>
              </a:spcBef>
              <a:buClr>
                <a:srgbClr val="000000"/>
              </a:buClr>
              <a:buSzPts val="1200"/>
              <a:buFont typeface="Arial"/>
              <a:buChar char="•"/>
            </a:pPr>
            <a:r>
              <a:rPr lang="en" sz="1600">
                <a:uFillTx/>
                <a:latin typeface="Helvetica Neue"/>
                <a:ea typeface="Helvetica Neue"/>
                <a:cs typeface="Helvetica Neue"/>
                <a:sym typeface="Helvetica Neue"/>
              </a:rPr>
              <a:t>Fingerprint</a:t>
            </a:r>
            <a:endParaRPr sz="1867">
              <a:uFillTx/>
              <a:latin typeface="Arial"/>
              <a:cs typeface="Arial"/>
              <a:sym typeface="Arial"/>
            </a:endParaRPr>
          </a:p>
          <a:p>
            <a:pPr marL="300527" lvl="1" indent="0" defTabSz="1219170" hangingPunct="1">
              <a:spcBef>
                <a:spcPts val="400"/>
              </a:spcBef>
              <a:buClr>
                <a:srgbClr val="E4021D"/>
              </a:buClr>
              <a:buSzPts val="1400"/>
            </a:pPr>
            <a:r>
              <a:rPr lang="en" sz="1867" b="1">
                <a:solidFill>
                  <a:srgbClr val="E4021D"/>
                </a:solidFill>
                <a:uFillTx/>
                <a:latin typeface="Helvetica Neue"/>
                <a:ea typeface="Helvetica Neue"/>
                <a:cs typeface="Helvetica Neue"/>
                <a:sym typeface="Helvetica Neue"/>
              </a:rPr>
              <a:t>Typical Cost to Become Life Licensed: $399</a:t>
            </a:r>
            <a:endParaRPr sz="1867">
              <a:uFillTx/>
              <a:latin typeface="Arial"/>
              <a:cs typeface="Arial"/>
              <a:sym typeface="Arial"/>
            </a:endParaRPr>
          </a:p>
          <a:p>
            <a:pPr marL="300527" lvl="1" indent="0" defTabSz="1219170" hangingPunct="1">
              <a:spcBef>
                <a:spcPts val="400"/>
              </a:spcBef>
              <a:buClr>
                <a:srgbClr val="E4021D"/>
              </a:buClr>
              <a:buSzPts val="1400"/>
            </a:pPr>
            <a:r>
              <a:rPr lang="en" sz="1867" b="1">
                <a:solidFill>
                  <a:srgbClr val="E4021D"/>
                </a:solidFill>
                <a:uFillTx/>
                <a:latin typeface="Helvetica Neue"/>
                <a:ea typeface="Helvetica Neue"/>
                <a:cs typeface="Helvetica Neue"/>
                <a:sym typeface="Helvetica Neue"/>
              </a:rPr>
              <a:t>Typical Cost to Become Securities Licensed $900</a:t>
            </a:r>
            <a:r>
              <a:rPr lang="en" sz="1867">
                <a:solidFill>
                  <a:srgbClr val="E4021D"/>
                </a:solidFill>
                <a:uFillTx/>
                <a:latin typeface="Helvetica Neue"/>
                <a:ea typeface="Helvetica Neue"/>
                <a:cs typeface="Helvetica Neue"/>
                <a:sym typeface="Helvetica Neue"/>
              </a:rPr>
              <a:t>*</a:t>
            </a:r>
            <a:endParaRPr sz="1867">
              <a:uFillTx/>
              <a:latin typeface="Arial"/>
              <a:cs typeface="Arial"/>
              <a:sym typeface="Arial"/>
            </a:endParaRPr>
          </a:p>
        </p:txBody>
      </p:sp>
      <p:sp>
        <p:nvSpPr>
          <p:cNvPr id="1381" name="Google Shape;1381;p128"/>
          <p:cNvSpPr txBox="1">
            <a:spLocks/>
          </p:cNvSpPr>
          <p:nvPr/>
        </p:nvSpPr>
        <p:spPr>
          <a:xfrm>
            <a:off x="500778" y="4215390"/>
            <a:ext cx="5315309" cy="574505"/>
          </a:xfrm>
          <a:prstGeom prst="rect">
            <a:avLst/>
          </a:prstGeom>
          <a:noFill/>
          <a:ln>
            <a:noFill/>
          </a:ln>
        </p:spPr>
        <p:txBody>
          <a:bodyPr spcFirstLastPara="1" wrap="square" lIns="121900" tIns="60933" rIns="121900" bIns="60933" anchor="t" anchorCtr="0">
            <a:noAutofit/>
          </a:bodyPr>
          <a:lstStyle/>
          <a:p>
            <a:pPr defTabSz="1219170" hangingPunct="1">
              <a:buClr>
                <a:srgbClr val="595959"/>
              </a:buClr>
              <a:buSzPts val="1100"/>
            </a:pPr>
            <a:r>
              <a:rPr lang="en" sz="1467">
                <a:solidFill>
                  <a:srgbClr val="595959"/>
                </a:solidFill>
                <a:uFillTx/>
                <a:latin typeface="Arial Narrow"/>
                <a:ea typeface="Arial Narrow"/>
                <a:cs typeface="Arial Narrow"/>
                <a:sym typeface="Arial Narrow"/>
              </a:rPr>
              <a:t>*Costs vary by state. Average licensing costs are $193. Average costs for pre-licensing education are $206 for life only and $248 for life and health.</a:t>
            </a:r>
            <a:endParaRPr sz="1867">
              <a:uFillTx/>
              <a:latin typeface="Arial"/>
              <a:cs typeface="Arial"/>
              <a:sym typeface="Arial"/>
            </a:endParaRPr>
          </a:p>
        </p:txBody>
      </p:sp>
      <p:sp>
        <p:nvSpPr>
          <p:cNvPr id="1382" name="Google Shape;1382;p128"/>
          <p:cNvSpPr txBox="1">
            <a:spLocks/>
          </p:cNvSpPr>
          <p:nvPr/>
        </p:nvSpPr>
        <p:spPr>
          <a:xfrm>
            <a:off x="6385117" y="1664948"/>
            <a:ext cx="5646431" cy="1566240"/>
          </a:xfrm>
          <a:prstGeom prst="rect">
            <a:avLst/>
          </a:prstGeom>
          <a:noFill/>
          <a:ln>
            <a:noFill/>
          </a:ln>
        </p:spPr>
        <p:txBody>
          <a:bodyPr spcFirstLastPara="1" wrap="square" lIns="0" tIns="0" rIns="121900" bIns="0" anchor="t" anchorCtr="0">
            <a:noAutofit/>
          </a:bodyPr>
          <a:lstStyle/>
          <a:p>
            <a:pPr marL="304760" defTabSz="1219170" hangingPunct="1">
              <a:lnSpc>
                <a:spcPct val="120000"/>
              </a:lnSpc>
              <a:buClr>
                <a:srgbClr val="000000"/>
              </a:buClr>
              <a:buSzPts val="1400"/>
            </a:pPr>
            <a:r>
              <a:rPr lang="en" sz="1867" b="1" u="sng">
                <a:uFillTx/>
                <a:latin typeface="Helvetica Neue"/>
                <a:ea typeface="Helvetica Neue"/>
                <a:cs typeface="Helvetica Neue"/>
                <a:sym typeface="Helvetica Neue"/>
              </a:rPr>
              <a:t>Technology Support Package</a:t>
            </a:r>
            <a:r>
              <a:rPr lang="en" sz="1867" u="sng">
                <a:uFillTx/>
                <a:latin typeface="Helvetica Neue"/>
                <a:ea typeface="Helvetica Neue"/>
                <a:cs typeface="Helvetica Neue"/>
                <a:sym typeface="Helvetica Neue"/>
              </a:rPr>
              <a:t> </a:t>
            </a:r>
            <a:r>
              <a:rPr lang="en" sz="1867" b="1" u="sng">
                <a:uFillTx/>
                <a:latin typeface="Helvetica Neue"/>
                <a:ea typeface="Helvetica Neue"/>
                <a:cs typeface="Helvetica Neue"/>
                <a:sym typeface="Helvetica Neue"/>
              </a:rPr>
              <a:t>Value Includes: </a:t>
            </a:r>
            <a:endParaRPr sz="1867" u="sng">
              <a:uFillTx/>
              <a:latin typeface="Helvetica Neue"/>
              <a:ea typeface="Helvetica Neue"/>
              <a:cs typeface="Helvetica Neue"/>
              <a:sym typeface="Helvetica Neue"/>
            </a:endParaRPr>
          </a:p>
          <a:p>
            <a:pPr marL="533333" indent="-228573" defTabSz="1219170" hangingPunct="1">
              <a:lnSpc>
                <a:spcPct val="120000"/>
              </a:lnSpc>
              <a:buClr>
                <a:srgbClr val="000000"/>
              </a:buClr>
              <a:buSzPts val="1200"/>
              <a:buFont typeface="Arial"/>
              <a:buChar char="•"/>
            </a:pPr>
            <a:r>
              <a:rPr lang="en" sz="1600">
                <a:uFillTx/>
                <a:latin typeface="Helvetica Neue"/>
                <a:ea typeface="Helvetica Neue"/>
                <a:cs typeface="Helvetica Neue"/>
                <a:sym typeface="Helvetica Neue"/>
              </a:rPr>
              <a:t>Cell phone discount: up to 25%/yr. </a:t>
            </a:r>
            <a:endParaRPr sz="1867">
              <a:uFillTx/>
              <a:latin typeface="Arial"/>
              <a:cs typeface="Arial"/>
              <a:sym typeface="Arial"/>
            </a:endParaRPr>
          </a:p>
          <a:p>
            <a:pPr marL="533333" indent="-228573" defTabSz="1219170" hangingPunct="1">
              <a:lnSpc>
                <a:spcPct val="120000"/>
              </a:lnSpc>
              <a:buClr>
                <a:srgbClr val="000000"/>
              </a:buClr>
              <a:buSzPts val="1200"/>
              <a:buFont typeface="Arial"/>
              <a:buChar char="•"/>
            </a:pPr>
            <a:r>
              <a:rPr lang="en" sz="1600">
                <a:uFillTx/>
                <a:latin typeface="Helvetica Neue"/>
                <a:ea typeface="Helvetica Neue"/>
                <a:cs typeface="Helvetica Neue"/>
                <a:sym typeface="Helvetica Neue"/>
              </a:rPr>
              <a:t>Your own website and business reports: $50/mo.</a:t>
            </a:r>
            <a:endParaRPr sz="1867">
              <a:uFillTx/>
              <a:latin typeface="Arial"/>
              <a:cs typeface="Arial"/>
              <a:sym typeface="Arial"/>
            </a:endParaRPr>
          </a:p>
          <a:p>
            <a:pPr marL="533333" indent="-228573" defTabSz="1219170" hangingPunct="1">
              <a:lnSpc>
                <a:spcPct val="120000"/>
              </a:lnSpc>
              <a:buClr>
                <a:srgbClr val="000000"/>
              </a:buClr>
              <a:buSzPts val="1200"/>
              <a:buFont typeface="Arial"/>
              <a:buChar char="•"/>
            </a:pPr>
            <a:r>
              <a:rPr lang="en" sz="1600">
                <a:uFillTx/>
                <a:latin typeface="Helvetica Neue"/>
                <a:ea typeface="Helvetica Neue"/>
                <a:cs typeface="Helvetica Neue"/>
                <a:sym typeface="Helvetica Neue"/>
              </a:rPr>
              <a:t>Live and on-demand video training: $55/mo.</a:t>
            </a:r>
            <a:endParaRPr sz="1867">
              <a:uFillTx/>
              <a:latin typeface="Arial"/>
              <a:cs typeface="Arial"/>
              <a:sym typeface="Arial"/>
            </a:endParaRPr>
          </a:p>
          <a:p>
            <a:pPr marL="304760" defTabSz="1219170" hangingPunct="1">
              <a:lnSpc>
                <a:spcPct val="120000"/>
              </a:lnSpc>
              <a:buClr>
                <a:srgbClr val="E4021D"/>
              </a:buClr>
              <a:buSzPts val="1400"/>
            </a:pPr>
            <a:r>
              <a:rPr lang="en" sz="1867" b="1">
                <a:solidFill>
                  <a:srgbClr val="E4021D"/>
                </a:solidFill>
                <a:uFillTx/>
                <a:latin typeface="Helvetica Neue"/>
                <a:ea typeface="Helvetica Neue"/>
                <a:cs typeface="Helvetica Neue"/>
                <a:sym typeface="Helvetica Neue"/>
              </a:rPr>
              <a:t>Total Value: $105+/month</a:t>
            </a:r>
            <a:endParaRPr sz="1600">
              <a:uFillTx/>
              <a:latin typeface="Helvetica Neue"/>
              <a:ea typeface="Helvetica Neue"/>
              <a:cs typeface="Helvetica Neue"/>
              <a:sym typeface="Helvetica Neue"/>
            </a:endParaRPr>
          </a:p>
        </p:txBody>
      </p:sp>
      <p:sp>
        <p:nvSpPr>
          <p:cNvPr id="1383" name="Google Shape;1383;p128"/>
          <p:cNvSpPr>
            <a:spLocks/>
          </p:cNvSpPr>
          <p:nvPr/>
        </p:nvSpPr>
        <p:spPr>
          <a:xfrm>
            <a:off x="4104561" y="1114467"/>
            <a:ext cx="1481201" cy="410357"/>
          </a:xfrm>
          <a:prstGeom prst="rect">
            <a:avLst/>
          </a:prstGeom>
          <a:noFill/>
          <a:ln>
            <a:noFill/>
          </a:ln>
        </p:spPr>
        <p:txBody>
          <a:bodyPr spcFirstLastPara="1" wrap="square" lIns="121900" tIns="60933" rIns="121900" bIns="60933" anchor="t" anchorCtr="0">
            <a:noAutofit/>
          </a:bodyPr>
          <a:lstStyle/>
          <a:p>
            <a:pPr algn="ctr" defTabSz="1219170" hangingPunct="1">
              <a:buClr>
                <a:srgbClr val="FFFFFF"/>
              </a:buClr>
              <a:buSzPts val="1400"/>
            </a:pPr>
            <a:r>
              <a:rPr lang="en" sz="1867">
                <a:solidFill>
                  <a:srgbClr val="FFFFFF"/>
                </a:solidFill>
                <a:uFillTx/>
                <a:latin typeface="Helvetica Neue"/>
                <a:ea typeface="Helvetica Neue"/>
                <a:cs typeface="Helvetica Neue"/>
                <a:sym typeface="Helvetica Neue"/>
              </a:rPr>
              <a:t>ONE TIME</a:t>
            </a:r>
            <a:endParaRPr sz="1867">
              <a:solidFill>
                <a:srgbClr val="FFFFFF"/>
              </a:solidFill>
              <a:uFillTx/>
              <a:latin typeface="Calibri"/>
              <a:ea typeface="Calibri"/>
              <a:cs typeface="Calibri"/>
              <a:sym typeface="Calibri"/>
            </a:endParaRPr>
          </a:p>
        </p:txBody>
      </p:sp>
      <p:cxnSp>
        <p:nvCxnSpPr>
          <p:cNvPr id="1384" name="Google Shape;1384;p128"/>
          <p:cNvCxnSpPr/>
          <p:nvPr/>
        </p:nvCxnSpPr>
        <p:spPr>
          <a:xfrm rot="10800000">
            <a:off x="4331856" y="1156235"/>
            <a:ext cx="1028008" cy="0"/>
          </a:xfrm>
          <a:prstGeom prst="straightConnector1">
            <a:avLst/>
          </a:prstGeom>
          <a:noFill/>
          <a:ln w="12700" cap="flat" cmpd="sng">
            <a:solidFill>
              <a:schemeClr val="lt1"/>
            </a:solidFill>
            <a:prstDash val="solid"/>
            <a:round/>
            <a:headEnd type="none" w="sm" len="sm"/>
            <a:tailEnd type="none" w="sm" len="sm"/>
          </a:ln>
        </p:spPr>
      </p:cxnSp>
      <p:pic>
        <p:nvPicPr>
          <p:cNvPr id="1385" name="Google Shape;1385;p128" descr="POL_Mockups.png"/>
          <p:cNvPicPr preferRelativeResize="0"/>
          <p:nvPr/>
        </p:nvPicPr>
        <p:blipFill rotWithShape="1">
          <a:blip r:embed="rId4"/>
          <a:srcRect b="31820"/>
          <a:stretch/>
        </p:blipFill>
        <p:spPr>
          <a:xfrm>
            <a:off x="6771227" y="3416636"/>
            <a:ext cx="2454615" cy="3441365"/>
          </a:xfrm>
          <a:prstGeom prst="rect">
            <a:avLst/>
          </a:prstGeom>
          <a:noFill/>
          <a:ln>
            <a:noFill/>
          </a:ln>
        </p:spPr>
      </p:pic>
      <p:pic>
        <p:nvPicPr>
          <p:cNvPr id="1386" name="Google Shape;1386;p128" descr="POL_Mockups.png"/>
          <p:cNvPicPr preferRelativeResize="0"/>
          <p:nvPr/>
        </p:nvPicPr>
        <p:blipFill rotWithShape="1">
          <a:blip r:embed="rId5"/>
          <a:srcRect b="22376"/>
          <a:stretch/>
        </p:blipFill>
        <p:spPr>
          <a:xfrm>
            <a:off x="9410848" y="3069838"/>
            <a:ext cx="2373264" cy="3788164"/>
          </a:xfrm>
          <a:prstGeom prst="rect">
            <a:avLst/>
          </a:prstGeom>
          <a:noFill/>
          <a:ln>
            <a:noFill/>
          </a:ln>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68"/>
                                        </p:tgtEl>
                                        <p:attrNameLst>
                                          <p:attrName>style.visibility</p:attrName>
                                        </p:attrNameLst>
                                      </p:cBhvr>
                                      <p:to>
                                        <p:strVal val="visible"/>
                                      </p:to>
                                    </p:set>
                                    <p:animEffect transition="in" filter="fade">
                                      <p:cBhvr>
                                        <p:cTn id="7" dur="300"/>
                                        <p:tgtEl>
                                          <p:spTgt spid="13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80"/>
                                        </p:tgtEl>
                                        <p:attrNameLst>
                                          <p:attrName>style.visibility</p:attrName>
                                        </p:attrNameLst>
                                      </p:cBhvr>
                                      <p:to>
                                        <p:strVal val="visible"/>
                                      </p:to>
                                    </p:set>
                                    <p:animEffect transition="in" filter="fade">
                                      <p:cBhvr>
                                        <p:cTn id="12" dur="300"/>
                                        <p:tgtEl>
                                          <p:spTgt spid="1380"/>
                                        </p:tgtEl>
                                      </p:cBhvr>
                                    </p:animEffect>
                                  </p:childTnLst>
                                </p:cTn>
                              </p:par>
                              <p:par>
                                <p:cTn id="13" presetID="10" presetClass="entr" presetSubtype="0" fill="hold" nodeType="withEffect">
                                  <p:stCondLst>
                                    <p:cond delay="0"/>
                                  </p:stCondLst>
                                  <p:childTnLst>
                                    <p:set>
                                      <p:cBhvr>
                                        <p:cTn id="14" dur="1" fill="hold">
                                          <p:stCondLst>
                                            <p:cond delay="0"/>
                                          </p:stCondLst>
                                        </p:cTn>
                                        <p:tgtEl>
                                          <p:spTgt spid="1381"/>
                                        </p:tgtEl>
                                        <p:attrNameLst>
                                          <p:attrName>style.visibility</p:attrName>
                                        </p:attrNameLst>
                                      </p:cBhvr>
                                      <p:to>
                                        <p:strVal val="visible"/>
                                      </p:to>
                                    </p:set>
                                    <p:animEffect transition="in" filter="fade">
                                      <p:cBhvr>
                                        <p:cTn id="15" dur="300"/>
                                        <p:tgtEl>
                                          <p:spTgt spid="1381"/>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373"/>
                                        </p:tgtEl>
                                        <p:attrNameLst>
                                          <p:attrName>style.visibility</p:attrName>
                                        </p:attrNameLst>
                                      </p:cBhvr>
                                      <p:to>
                                        <p:strVal val="visible"/>
                                      </p:to>
                                    </p:set>
                                    <p:animEffect transition="in" filter="fade">
                                      <p:cBhvr>
                                        <p:cTn id="20" dur="300"/>
                                        <p:tgtEl>
                                          <p:spTgt spid="137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82"/>
                                        </p:tgtEl>
                                        <p:attrNameLst>
                                          <p:attrName>style.visibility</p:attrName>
                                        </p:attrNameLst>
                                      </p:cBhvr>
                                      <p:to>
                                        <p:strVal val="visible"/>
                                      </p:to>
                                    </p:set>
                                    <p:animEffect transition="in" filter="fade">
                                      <p:cBhvr>
                                        <p:cTn id="25" dur="300"/>
                                        <p:tgtEl>
                                          <p:spTgt spid="1382"/>
                                        </p:tgtEl>
                                      </p:cBhvr>
                                    </p:animEffect>
                                  </p:childTnLst>
                                </p:cTn>
                              </p:par>
                            </p:childTnLst>
                          </p:cTn>
                        </p:par>
                        <p:par>
                          <p:cTn id="26" fill="hold">
                            <p:stCondLst>
                              <p:cond delay="300"/>
                            </p:stCondLst>
                            <p:childTnLst>
                              <p:par>
                                <p:cTn id="27" presetID="10" presetClass="entr" presetSubtype="0" fill="hold" nodeType="afterEffect">
                                  <p:stCondLst>
                                    <p:cond delay="0"/>
                                  </p:stCondLst>
                                  <p:childTnLst>
                                    <p:set>
                                      <p:cBhvr>
                                        <p:cTn id="28" dur="1" fill="hold">
                                          <p:stCondLst>
                                            <p:cond delay="0"/>
                                          </p:stCondLst>
                                        </p:cTn>
                                        <p:tgtEl>
                                          <p:spTgt spid="1386"/>
                                        </p:tgtEl>
                                        <p:attrNameLst>
                                          <p:attrName>style.visibility</p:attrName>
                                        </p:attrNameLst>
                                      </p:cBhvr>
                                      <p:to>
                                        <p:strVal val="visible"/>
                                      </p:to>
                                    </p:set>
                                    <p:animEffect transition="in" filter="fade">
                                      <p:cBhvr>
                                        <p:cTn id="29" dur="300"/>
                                        <p:tgtEl>
                                          <p:spTgt spid="1386"/>
                                        </p:tgtEl>
                                      </p:cBhvr>
                                    </p:animEffect>
                                  </p:childTnLst>
                                </p:cTn>
                              </p:par>
                              <p:par>
                                <p:cTn id="30" presetID="10" presetClass="entr" presetSubtype="0" fill="hold" nodeType="withEffect">
                                  <p:stCondLst>
                                    <p:cond delay="0"/>
                                  </p:stCondLst>
                                  <p:childTnLst>
                                    <p:set>
                                      <p:cBhvr>
                                        <p:cTn id="31" dur="1" fill="hold">
                                          <p:stCondLst>
                                            <p:cond delay="0"/>
                                          </p:stCondLst>
                                        </p:cTn>
                                        <p:tgtEl>
                                          <p:spTgt spid="1385"/>
                                        </p:tgtEl>
                                        <p:attrNameLst>
                                          <p:attrName>style.visibility</p:attrName>
                                        </p:attrNameLst>
                                      </p:cBhvr>
                                      <p:to>
                                        <p:strVal val="visible"/>
                                      </p:to>
                                    </p:set>
                                    <p:animEffect transition="in" filter="fade">
                                      <p:cBhvr>
                                        <p:cTn id="32" dur="300"/>
                                        <p:tgtEl>
                                          <p:spTgt spid="138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nodeType="clickEffect">
                                  <p:stCondLst>
                                    <p:cond delay="0"/>
                                  </p:stCondLst>
                                  <p:childTnLst>
                                    <p:animEffect transition="out" filter="fade">
                                      <p:cBhvr>
                                        <p:cTn id="36" dur="300"/>
                                        <p:tgtEl>
                                          <p:spTgt spid="1385"/>
                                        </p:tgtEl>
                                      </p:cBhvr>
                                    </p:animEffect>
                                    <p:set>
                                      <p:cBhvr>
                                        <p:cTn id="37" dur="1" fill="hold">
                                          <p:stCondLst>
                                            <p:cond delay="300"/>
                                          </p:stCondLst>
                                        </p:cTn>
                                        <p:tgtEl>
                                          <p:spTgt spid="1385"/>
                                        </p:tgtEl>
                                        <p:attrNameLst>
                                          <p:attrName>style.visibility</p:attrName>
                                        </p:attrNameLst>
                                      </p:cBhvr>
                                      <p:to>
                                        <p:strVal val="hidden"/>
                                      </p:to>
                                    </p:set>
                                  </p:childTnLst>
                                </p:cTn>
                              </p:par>
                              <p:par>
                                <p:cTn id="38" presetID="10" presetClass="exit" presetSubtype="0" fill="hold" nodeType="withEffect">
                                  <p:stCondLst>
                                    <p:cond delay="0"/>
                                  </p:stCondLst>
                                  <p:childTnLst>
                                    <p:animEffect transition="out" filter="fade">
                                      <p:cBhvr>
                                        <p:cTn id="39" dur="300"/>
                                        <p:tgtEl>
                                          <p:spTgt spid="1386"/>
                                        </p:tgtEl>
                                      </p:cBhvr>
                                    </p:animEffect>
                                    <p:set>
                                      <p:cBhvr>
                                        <p:cTn id="40" dur="1" fill="hold">
                                          <p:stCondLst>
                                            <p:cond delay="300"/>
                                          </p:stCondLst>
                                        </p:cTn>
                                        <p:tgtEl>
                                          <p:spTgt spid="138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p130"/>
          <p:cNvSpPr txBox="1">
            <a:spLocks noGrp="1"/>
          </p:cNvSpPr>
          <p:nvPr>
            <p:ph type="body" idx="1"/>
          </p:nvPr>
        </p:nvSpPr>
        <p:spPr>
          <a:xfrm>
            <a:off x="1491581" y="1890153"/>
            <a:ext cx="4254740" cy="4565499"/>
          </a:xfrm>
          <a:prstGeom prst="rect">
            <a:avLst/>
          </a:prstGeom>
          <a:noFill/>
          <a:ln>
            <a:noFill/>
          </a:ln>
        </p:spPr>
        <p:txBody>
          <a:bodyPr spcFirstLastPara="1" wrap="square" lIns="121900" tIns="60933" rIns="121900" bIns="60933" anchor="t" anchorCtr="0">
            <a:noAutofit/>
          </a:bodyPr>
          <a:lstStyle/>
          <a:p>
            <a:pPr marL="0" indent="0">
              <a:spcBef>
                <a:spcPts val="0"/>
              </a:spcBef>
              <a:buSzPts val="1600"/>
              <a:buNone/>
            </a:pPr>
            <a:r>
              <a:rPr lang="en" sz="2133" dirty="0">
                <a:uFillTx/>
              </a:rPr>
              <a:t>Schedule a follow-up one-on-one Zoom meeting with the person who invited  in the next 24-48 hours while this is still fresh in your mind.</a:t>
            </a:r>
            <a:endParaRPr dirty="0">
              <a:uFillTx/>
            </a:endParaRPr>
          </a:p>
          <a:p>
            <a:pPr marL="0" indent="0">
              <a:spcBef>
                <a:spcPts val="2027"/>
              </a:spcBef>
              <a:buSzPts val="1600"/>
              <a:buNone/>
            </a:pPr>
            <a:r>
              <a:rPr lang="en" sz="2133" dirty="0">
                <a:uFillTx/>
              </a:rPr>
              <a:t>Run your complimentary Financial Needs Analysis.</a:t>
            </a:r>
            <a:endParaRPr dirty="0">
              <a:uFillTx/>
            </a:endParaRPr>
          </a:p>
          <a:p>
            <a:pPr marL="0" indent="0">
              <a:spcBef>
                <a:spcPts val="2027"/>
              </a:spcBef>
              <a:buSzPts val="1600"/>
              <a:buNone/>
            </a:pPr>
            <a:r>
              <a:rPr lang="en" sz="2133" dirty="0">
                <a:uFillTx/>
              </a:rPr>
              <a:t>Fill out an Independent Business Application.</a:t>
            </a:r>
            <a:endParaRPr dirty="0">
              <a:uFillTx/>
            </a:endParaRPr>
          </a:p>
          <a:p>
            <a:pPr marL="0" indent="0">
              <a:spcBef>
                <a:spcPts val="2027"/>
              </a:spcBef>
              <a:buSzPts val="1600"/>
              <a:buNone/>
            </a:pPr>
            <a:r>
              <a:rPr lang="en" sz="2133" dirty="0">
                <a:uFillTx/>
              </a:rPr>
              <a:t>Get Started.</a:t>
            </a:r>
            <a:endParaRPr dirty="0">
              <a:uFillTx/>
            </a:endParaRPr>
          </a:p>
        </p:txBody>
      </p:sp>
      <p:sp>
        <p:nvSpPr>
          <p:cNvPr id="1401" name="Google Shape;1401;p130"/>
          <p:cNvSpPr txBox="1">
            <a:spLocks/>
          </p:cNvSpPr>
          <p:nvPr/>
        </p:nvSpPr>
        <p:spPr>
          <a:xfrm>
            <a:off x="6843777" y="1890153"/>
            <a:ext cx="4389379" cy="4354560"/>
          </a:xfrm>
          <a:prstGeom prst="rect">
            <a:avLst/>
          </a:prstGeom>
          <a:noFill/>
          <a:ln>
            <a:noFill/>
          </a:ln>
        </p:spPr>
        <p:txBody>
          <a:bodyPr spcFirstLastPara="1" wrap="square" lIns="121900" tIns="60933" rIns="121900" bIns="60933" anchor="t" anchorCtr="0">
            <a:noAutofit/>
          </a:bodyPr>
          <a:lstStyle/>
          <a:p>
            <a:pPr defTabSz="1219170" hangingPunct="1">
              <a:buClr>
                <a:srgbClr val="000000"/>
              </a:buClr>
              <a:buSzPts val="1600"/>
            </a:pPr>
            <a:r>
              <a:rPr lang="en" sz="2133" dirty="0">
                <a:uFillTx/>
                <a:latin typeface="Helvetica Neue"/>
                <a:ea typeface="Helvetica Neue"/>
                <a:cs typeface="Helvetica Neue"/>
                <a:sym typeface="Helvetica Neue"/>
              </a:rPr>
              <a:t>Schedule a 1-1 Zoom Follow up and get  your complimentary</a:t>
            </a:r>
            <a:br>
              <a:rPr lang="en" sz="2133" dirty="0">
                <a:uFillTx/>
                <a:latin typeface="Helvetica Neue"/>
                <a:ea typeface="Helvetica Neue"/>
                <a:cs typeface="Helvetica Neue"/>
                <a:sym typeface="Helvetica Neue"/>
              </a:rPr>
            </a:br>
            <a:r>
              <a:rPr lang="en" sz="2133" dirty="0">
                <a:uFillTx/>
                <a:latin typeface="Helvetica Neue"/>
                <a:ea typeface="Helvetica Neue"/>
                <a:cs typeface="Helvetica Neue"/>
                <a:sym typeface="Helvetica Neue"/>
              </a:rPr>
              <a:t>Financial Needs Analysis.</a:t>
            </a:r>
            <a:endParaRPr sz="1867" dirty="0">
              <a:uFillTx/>
              <a:latin typeface="Arial"/>
              <a:cs typeface="Arial"/>
              <a:sym typeface="Arial"/>
            </a:endParaRPr>
          </a:p>
          <a:p>
            <a:pPr defTabSz="1219170" hangingPunct="1">
              <a:spcBef>
                <a:spcPts val="2027"/>
              </a:spcBef>
              <a:buClr>
                <a:srgbClr val="000000"/>
              </a:buClr>
              <a:buSzPts val="1600"/>
            </a:pPr>
            <a:r>
              <a:rPr lang="en" sz="2133" dirty="0">
                <a:uFillTx/>
                <a:latin typeface="Helvetica Neue"/>
                <a:ea typeface="Helvetica Neue"/>
                <a:cs typeface="Helvetica Neue"/>
                <a:sym typeface="Helvetica Neue"/>
              </a:rPr>
              <a:t>Become a Client</a:t>
            </a:r>
            <a:endParaRPr sz="1867" dirty="0">
              <a:uFillTx/>
              <a:latin typeface="Arial"/>
              <a:cs typeface="Arial"/>
              <a:sym typeface="Arial"/>
            </a:endParaRPr>
          </a:p>
          <a:p>
            <a:pPr defTabSz="1219170" hangingPunct="1">
              <a:spcBef>
                <a:spcPts val="2027"/>
              </a:spcBef>
              <a:buClr>
                <a:srgbClr val="000000"/>
              </a:buClr>
              <a:buSzPts val="1600"/>
            </a:pPr>
            <a:r>
              <a:rPr lang="en" sz="2133" dirty="0">
                <a:uFillTx/>
                <a:latin typeface="Helvetica Neue"/>
                <a:ea typeface="Helvetica Neue"/>
                <a:cs typeface="Helvetica Neue"/>
                <a:sym typeface="Helvetica Neue"/>
              </a:rPr>
              <a:t>Attend our Educational Workshops and get Financially Independent</a:t>
            </a:r>
            <a:endParaRPr sz="1867" dirty="0">
              <a:uFillTx/>
              <a:latin typeface="Arial"/>
              <a:cs typeface="Arial"/>
              <a:sym typeface="Arial"/>
            </a:endParaRPr>
          </a:p>
        </p:txBody>
      </p:sp>
      <p:sp>
        <p:nvSpPr>
          <p:cNvPr id="1402" name="Google Shape;1402;p130"/>
          <p:cNvSpPr txBox="1">
            <a:spLocks/>
          </p:cNvSpPr>
          <p:nvPr/>
        </p:nvSpPr>
        <p:spPr>
          <a:xfrm>
            <a:off x="1282021" y="1397713"/>
            <a:ext cx="4893355" cy="492432"/>
          </a:xfrm>
          <a:prstGeom prst="rect">
            <a:avLst/>
          </a:prstGeom>
          <a:noFill/>
          <a:ln>
            <a:noFill/>
          </a:ln>
        </p:spPr>
        <p:txBody>
          <a:bodyPr spcFirstLastPara="1" wrap="square" lIns="121900" tIns="60933" rIns="121900" bIns="60933" anchor="t" anchorCtr="0">
            <a:noAutofit/>
          </a:bodyPr>
          <a:lstStyle/>
          <a:p>
            <a:pPr algn="ctr" defTabSz="1219170" hangingPunct="1">
              <a:buClr>
                <a:srgbClr val="E4021D"/>
              </a:buClr>
              <a:buSzPts val="1800"/>
            </a:pPr>
            <a:r>
              <a:rPr lang="en" sz="2400" b="1">
                <a:solidFill>
                  <a:srgbClr val="E4021D"/>
                </a:solidFill>
                <a:uFillTx/>
                <a:latin typeface="Helvetica Neue"/>
                <a:ea typeface="Helvetica Neue"/>
                <a:cs typeface="Helvetica Neue"/>
                <a:sym typeface="Helvetica Neue"/>
              </a:rPr>
              <a:t>Interested </a:t>
            </a:r>
            <a:endParaRPr sz="1867">
              <a:uFillTx/>
              <a:latin typeface="Arial"/>
              <a:cs typeface="Arial"/>
              <a:sym typeface="Arial"/>
            </a:endParaRPr>
          </a:p>
        </p:txBody>
      </p:sp>
      <p:cxnSp>
        <p:nvCxnSpPr>
          <p:cNvPr id="1403" name="Google Shape;1403;p130"/>
          <p:cNvCxnSpPr/>
          <p:nvPr/>
        </p:nvCxnSpPr>
        <p:spPr>
          <a:xfrm>
            <a:off x="6096000" y="1629491"/>
            <a:ext cx="0" cy="4437288"/>
          </a:xfrm>
          <a:prstGeom prst="straightConnector1">
            <a:avLst/>
          </a:prstGeom>
          <a:noFill/>
          <a:ln w="9525" cap="flat" cmpd="sng">
            <a:solidFill>
              <a:srgbClr val="BFBFBF"/>
            </a:solidFill>
            <a:prstDash val="solid"/>
            <a:round/>
            <a:headEnd type="none" w="sm" len="sm"/>
            <a:tailEnd type="none" w="sm" len="sm"/>
          </a:ln>
        </p:spPr>
      </p:cxnSp>
      <p:sp>
        <p:nvSpPr>
          <p:cNvPr id="1404" name="Google Shape;1404;p130"/>
          <p:cNvSpPr txBox="1">
            <a:spLocks/>
          </p:cNvSpPr>
          <p:nvPr/>
        </p:nvSpPr>
        <p:spPr>
          <a:xfrm>
            <a:off x="6096005" y="1397713"/>
            <a:ext cx="4893355" cy="492432"/>
          </a:xfrm>
          <a:prstGeom prst="rect">
            <a:avLst/>
          </a:prstGeom>
          <a:noFill/>
          <a:ln>
            <a:noFill/>
          </a:ln>
        </p:spPr>
        <p:txBody>
          <a:bodyPr spcFirstLastPara="1" wrap="square" lIns="121900" tIns="60933" rIns="121900" bIns="60933" anchor="t" anchorCtr="0">
            <a:noAutofit/>
          </a:bodyPr>
          <a:lstStyle/>
          <a:p>
            <a:pPr algn="ctr" defTabSz="1219170" hangingPunct="1">
              <a:buClr>
                <a:srgbClr val="E4021D"/>
              </a:buClr>
              <a:buSzPts val="1800"/>
            </a:pPr>
            <a:r>
              <a:rPr lang="en" sz="2400" b="1">
                <a:solidFill>
                  <a:srgbClr val="E4021D"/>
                </a:solidFill>
                <a:uFillTx/>
                <a:latin typeface="Helvetica Neue"/>
                <a:ea typeface="Helvetica Neue"/>
                <a:cs typeface="Helvetica Neue"/>
                <a:sym typeface="Helvetica Neue"/>
              </a:rPr>
              <a:t>Not Interested</a:t>
            </a:r>
            <a:endParaRPr sz="1867">
              <a:uFillTx/>
              <a:latin typeface="Arial"/>
              <a:cs typeface="Arial"/>
              <a:sym typeface="Arial"/>
            </a:endParaRPr>
          </a:p>
        </p:txBody>
      </p:sp>
      <p:sp>
        <p:nvSpPr>
          <p:cNvPr id="1405" name="Google Shape;1405;p130"/>
          <p:cNvSpPr txBox="1">
            <a:spLocks noGrp="1"/>
          </p:cNvSpPr>
          <p:nvPr>
            <p:ph type="sldNum" idx="12"/>
          </p:nvPr>
        </p:nvSpPr>
        <p:spPr>
          <a:xfrm>
            <a:off x="0" y="6487728"/>
            <a:ext cx="2844800" cy="365125"/>
          </a:xfrm>
          <a:prstGeom prst="rect">
            <a:avLst/>
          </a:prstGeom>
          <a:noFill/>
          <a:ln>
            <a:noFill/>
          </a:ln>
        </p:spPr>
        <p:txBody>
          <a:bodyPr spcFirstLastPara="1" wrap="square" lIns="121900" tIns="60933" rIns="121900" bIns="60933" anchor="ctr" anchorCtr="0">
            <a:noAutofit/>
          </a:bodyPr>
          <a:lstStyle/>
          <a:p>
            <a:pPr defTabSz="1219170" hangingPunct="1">
              <a:buClr>
                <a:srgbClr val="A5A5A5"/>
              </a:buClr>
              <a:buSzPts val="1000"/>
            </a:pPr>
            <a:fld id="{00000000-1234-1234-1234-123412341234}" type="slidenum">
              <a:rPr lang="en">
                <a:uFillTx/>
              </a:rPr>
              <a:pPr defTabSz="1219170" hangingPunct="1">
                <a:buClr>
                  <a:srgbClr val="A5A5A5"/>
                </a:buClr>
                <a:buSzPts val="1000"/>
              </a:pPr>
              <a:t>53</a:t>
            </a:fld>
            <a:endParaRPr>
              <a:uFillTx/>
            </a:endParaRPr>
          </a:p>
        </p:txBody>
      </p:sp>
      <p:sp>
        <p:nvSpPr>
          <p:cNvPr id="1406" name="Google Shape;1406;p130"/>
          <p:cNvSpPr txBox="1">
            <a:spLocks/>
          </p:cNvSpPr>
          <p:nvPr/>
        </p:nvSpPr>
        <p:spPr>
          <a:xfrm>
            <a:off x="958844" y="442427"/>
            <a:ext cx="10274312" cy="678407"/>
          </a:xfrm>
          <a:prstGeom prst="rect">
            <a:avLst/>
          </a:prstGeom>
          <a:noFill/>
          <a:ln>
            <a:noFill/>
          </a:ln>
        </p:spPr>
        <p:txBody>
          <a:bodyPr spcFirstLastPara="1" wrap="square" lIns="121900" tIns="60933" rIns="121900" bIns="60933" anchor="t" anchorCtr="0">
            <a:noAutofit/>
          </a:bodyPr>
          <a:lstStyle/>
          <a:p>
            <a:pPr algn="ctr" defTabSz="1219170" hangingPunct="1">
              <a:lnSpc>
                <a:spcPct val="85000"/>
              </a:lnSpc>
              <a:buClr>
                <a:srgbClr val="003366"/>
              </a:buClr>
              <a:buSzPts val="2800"/>
            </a:pPr>
            <a:r>
              <a:rPr lang="en" sz="3733">
                <a:solidFill>
                  <a:srgbClr val="34526F"/>
                </a:solidFill>
                <a:uFillTx/>
                <a:latin typeface="Helvetica Neue"/>
                <a:ea typeface="Helvetica Neue"/>
                <a:cs typeface="Helvetica Neue"/>
                <a:sym typeface="Helvetica Neue"/>
              </a:rPr>
              <a:t>Your Next Step</a:t>
            </a:r>
            <a:endParaRPr sz="1867">
              <a:uFillTx/>
              <a:latin typeface="Arial"/>
              <a:cs typeface="Arial"/>
              <a:sym typeface="Arial"/>
            </a:endParaRPr>
          </a:p>
        </p:txBody>
      </p:sp>
      <p:cxnSp>
        <p:nvCxnSpPr>
          <p:cNvPr id="1407" name="Google Shape;1407;p130"/>
          <p:cNvCxnSpPr/>
          <p:nvPr/>
        </p:nvCxnSpPr>
        <p:spPr>
          <a:xfrm>
            <a:off x="1202645" y="1239892"/>
            <a:ext cx="9786715" cy="0"/>
          </a:xfrm>
          <a:prstGeom prst="straightConnector1">
            <a:avLst/>
          </a:prstGeom>
          <a:noFill/>
          <a:ln w="9525" cap="flat" cmpd="sng">
            <a:solidFill>
              <a:srgbClr val="34526F"/>
            </a:solidFill>
            <a:prstDash val="solid"/>
            <a:round/>
            <a:headEnd type="none" w="sm" len="sm"/>
            <a:tailEnd type="none" w="sm" len="sm"/>
          </a:ln>
        </p:spPr>
      </p:cxnSp>
      <p:sp>
        <p:nvSpPr>
          <p:cNvPr id="1409" name="Google Shape;1409;p130"/>
          <p:cNvSpPr>
            <a:spLocks/>
          </p:cNvSpPr>
          <p:nvPr/>
        </p:nvSpPr>
        <p:spPr>
          <a:xfrm>
            <a:off x="3048000" y="6284872"/>
            <a:ext cx="6096000" cy="329288"/>
          </a:xfrm>
          <a:prstGeom prst="rect">
            <a:avLst/>
          </a:prstGeom>
          <a:noFill/>
          <a:ln>
            <a:noFill/>
          </a:ln>
        </p:spPr>
        <p:txBody>
          <a:bodyPr spcFirstLastPara="1" wrap="square" lIns="121900" tIns="60933" rIns="121900" bIns="60933" anchor="t" anchorCtr="0">
            <a:noAutofit/>
          </a:bodyPr>
          <a:lstStyle/>
          <a:p>
            <a:pPr algn="ctr" defTabSz="1219170" hangingPunct="1">
              <a:buClr>
                <a:srgbClr val="000000"/>
              </a:buClr>
              <a:buSzPts val="1000"/>
            </a:pPr>
            <a:r>
              <a:rPr lang="en" sz="1333">
                <a:uFillTx/>
                <a:latin typeface="Arial Narrow"/>
                <a:ea typeface="Arial Narrow"/>
                <a:cs typeface="Arial Narrow"/>
                <a:sym typeface="Arial Narrow"/>
              </a:rPr>
              <a:t>*See company brochure for details.</a:t>
            </a:r>
            <a:endParaRPr sz="1867">
              <a:uFillTx/>
              <a:latin typeface="Arial"/>
              <a:cs typeface="Arial"/>
              <a:sym typeface="Arial"/>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06"/>
                                        </p:tgtEl>
                                        <p:attrNameLst>
                                          <p:attrName>style.visibility</p:attrName>
                                        </p:attrNameLst>
                                      </p:cBhvr>
                                      <p:to>
                                        <p:strVal val="visible"/>
                                      </p:to>
                                    </p:set>
                                    <p:animEffect transition="in" filter="fade">
                                      <p:cBhvr>
                                        <p:cTn id="7" dur="400"/>
                                        <p:tgtEl>
                                          <p:spTgt spid="1406"/>
                                        </p:tgtEl>
                                      </p:cBhvr>
                                    </p:animEffect>
                                  </p:childTnLst>
                                </p:cTn>
                              </p:par>
                              <p:par>
                                <p:cTn id="8" presetID="10" presetClass="entr" presetSubtype="0" fill="hold" nodeType="withEffect">
                                  <p:stCondLst>
                                    <p:cond delay="0"/>
                                  </p:stCondLst>
                                  <p:childTnLst>
                                    <p:set>
                                      <p:cBhvr>
                                        <p:cTn id="9" dur="1" fill="hold">
                                          <p:stCondLst>
                                            <p:cond delay="0"/>
                                          </p:stCondLst>
                                        </p:cTn>
                                        <p:tgtEl>
                                          <p:spTgt spid="1407"/>
                                        </p:tgtEl>
                                        <p:attrNameLst>
                                          <p:attrName>style.visibility</p:attrName>
                                        </p:attrNameLst>
                                      </p:cBhvr>
                                      <p:to>
                                        <p:strVal val="visible"/>
                                      </p:to>
                                    </p:set>
                                    <p:animEffect transition="in" filter="fade">
                                      <p:cBhvr>
                                        <p:cTn id="10" dur="700"/>
                                        <p:tgtEl>
                                          <p:spTgt spid="140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02"/>
                                        </p:tgtEl>
                                        <p:attrNameLst>
                                          <p:attrName>style.visibility</p:attrName>
                                        </p:attrNameLst>
                                      </p:cBhvr>
                                      <p:to>
                                        <p:strVal val="visible"/>
                                      </p:to>
                                    </p:set>
                                    <p:animEffect transition="in" filter="fade">
                                      <p:cBhvr>
                                        <p:cTn id="15" dur="300"/>
                                        <p:tgtEl>
                                          <p:spTgt spid="1402"/>
                                        </p:tgtEl>
                                      </p:cBhvr>
                                    </p:animEffect>
                                  </p:childTnLst>
                                </p:cTn>
                              </p:par>
                              <p:par>
                                <p:cTn id="16" presetID="10" presetClass="entr" presetSubtype="0" fill="hold" nodeType="withEffect">
                                  <p:stCondLst>
                                    <p:cond delay="0"/>
                                  </p:stCondLst>
                                  <p:childTnLst>
                                    <p:set>
                                      <p:cBhvr>
                                        <p:cTn id="17" dur="1" fill="hold">
                                          <p:stCondLst>
                                            <p:cond delay="0"/>
                                          </p:stCondLst>
                                        </p:cTn>
                                        <p:tgtEl>
                                          <p:spTgt spid="1400">
                                            <p:txEl>
                                              <p:pRg st="0" end="0"/>
                                            </p:txEl>
                                          </p:spTgt>
                                        </p:tgtEl>
                                        <p:attrNameLst>
                                          <p:attrName>style.visibility</p:attrName>
                                        </p:attrNameLst>
                                      </p:cBhvr>
                                      <p:to>
                                        <p:strVal val="visible"/>
                                      </p:to>
                                    </p:set>
                                    <p:animEffect transition="in" filter="fade">
                                      <p:cBhvr>
                                        <p:cTn id="18" dur="300"/>
                                        <p:tgtEl>
                                          <p:spTgt spid="1400">
                                            <p:txEl>
                                              <p:pRg st="0" end="0"/>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1400">
                                            <p:txEl>
                                              <p:pRg st="1" end="1"/>
                                            </p:txEl>
                                          </p:spTgt>
                                        </p:tgtEl>
                                        <p:attrNameLst>
                                          <p:attrName>style.visibility</p:attrName>
                                        </p:attrNameLst>
                                      </p:cBhvr>
                                      <p:to>
                                        <p:strVal val="visible"/>
                                      </p:to>
                                    </p:set>
                                    <p:animEffect transition="in" filter="fade">
                                      <p:cBhvr>
                                        <p:cTn id="21" dur="300"/>
                                        <p:tgtEl>
                                          <p:spTgt spid="1400">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1400">
                                            <p:txEl>
                                              <p:pRg st="2" end="2"/>
                                            </p:txEl>
                                          </p:spTgt>
                                        </p:tgtEl>
                                        <p:attrNameLst>
                                          <p:attrName>style.visibility</p:attrName>
                                        </p:attrNameLst>
                                      </p:cBhvr>
                                      <p:to>
                                        <p:strVal val="visible"/>
                                      </p:to>
                                    </p:set>
                                    <p:animEffect transition="in" filter="fade">
                                      <p:cBhvr>
                                        <p:cTn id="24" dur="300"/>
                                        <p:tgtEl>
                                          <p:spTgt spid="1400">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1400">
                                            <p:txEl>
                                              <p:pRg st="3" end="3"/>
                                            </p:txEl>
                                          </p:spTgt>
                                        </p:tgtEl>
                                        <p:attrNameLst>
                                          <p:attrName>style.visibility</p:attrName>
                                        </p:attrNameLst>
                                      </p:cBhvr>
                                      <p:to>
                                        <p:strVal val="visible"/>
                                      </p:to>
                                    </p:set>
                                    <p:animEffect transition="in" filter="fade">
                                      <p:cBhvr>
                                        <p:cTn id="27" dur="300"/>
                                        <p:tgtEl>
                                          <p:spTgt spid="1400">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404"/>
                                        </p:tgtEl>
                                        <p:attrNameLst>
                                          <p:attrName>style.visibility</p:attrName>
                                        </p:attrNameLst>
                                      </p:cBhvr>
                                      <p:to>
                                        <p:strVal val="visible"/>
                                      </p:to>
                                    </p:set>
                                    <p:animEffect transition="in" filter="fade">
                                      <p:cBhvr>
                                        <p:cTn id="32" dur="500"/>
                                        <p:tgtEl>
                                          <p:spTgt spid="1404"/>
                                        </p:tgtEl>
                                      </p:cBhvr>
                                    </p:animEffect>
                                  </p:childTnLst>
                                </p:cTn>
                              </p:par>
                              <p:par>
                                <p:cTn id="33" presetID="10" presetClass="entr" presetSubtype="0" fill="hold" nodeType="withEffect">
                                  <p:stCondLst>
                                    <p:cond delay="0"/>
                                  </p:stCondLst>
                                  <p:childTnLst>
                                    <p:set>
                                      <p:cBhvr>
                                        <p:cTn id="34" dur="1" fill="hold">
                                          <p:stCondLst>
                                            <p:cond delay="0"/>
                                          </p:stCondLst>
                                        </p:cTn>
                                        <p:tgtEl>
                                          <p:spTgt spid="1401"/>
                                        </p:tgtEl>
                                        <p:attrNameLst>
                                          <p:attrName>style.visibility</p:attrName>
                                        </p:attrNameLst>
                                      </p:cBhvr>
                                      <p:to>
                                        <p:strVal val="visible"/>
                                      </p:to>
                                    </p:set>
                                    <p:animEffect transition="in" filter="fade">
                                      <p:cBhvr>
                                        <p:cTn id="35" dur="500"/>
                                        <p:tgtEl>
                                          <p:spTgt spid="1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a:xfrm>
            <a:off x="92765" y="92765"/>
            <a:ext cx="11979965" cy="6639339"/>
          </a:xfrm>
          <a:prstGeom prst="rect">
            <a:avLst/>
          </a:prstGeom>
          <a:solidFill>
            <a:srgbClr val="0070C0"/>
          </a:solidFill>
          <a:ln w="25400" cap="flat">
            <a:solidFill>
              <a:schemeClr val="accent1"/>
            </a:solidFill>
            <a:prstDash val="solid"/>
            <a:round/>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50800" tIns="50800" rIns="50800" bIns="50800" numCol="1" rtlCol="0" anchor="t">
            <a:spAutoFit/>
          </a:bodyPr>
          <a:lstStyle/>
          <a:p>
            <a:pPr marL="0" marR="0" indent="0" algn="l" defTabSz="914400" rtl="0" fontAlgn="auto" latinLnBrk="0" hangingPunct="0">
              <a:lnSpc>
                <a:spcPct val="100000"/>
              </a:lnSpc>
              <a:spcBef>
                <a:spcPts val="0"/>
              </a:spcBef>
              <a:spcAft>
                <a:spcPts val="0"/>
              </a:spcAft>
              <a:buFontTx/>
              <a:buNone/>
            </a:pPr>
            <a:endParaRPr kumimoji="0" lang="en-US" sz="1800" b="0" i="0" u="none" strike="noStrike" cap="none" spc="0" normalizeH="0" baseline="0" dirty="0">
              <a:ln>
                <a:noFill/>
              </a:ln>
              <a:solidFill>
                <a:srgbClr val="000000"/>
              </a:solidFill>
              <a:effectLst/>
              <a:uFillTx/>
              <a:latin typeface="Avenir Book"/>
              <a:ea typeface="Avenir Book"/>
              <a:cs typeface="Avenir Book"/>
              <a:sym typeface="Avenir Book"/>
            </a:endParaRPr>
          </a:p>
        </p:txBody>
      </p:sp>
      <p:pic>
        <p:nvPicPr>
          <p:cNvPr id="4" name="Picture 3"/>
          <p:cNvPicPr>
            <a:picLocks noChangeAspect="1"/>
          </p:cNvPicPr>
          <p:nvPr/>
        </p:nvPicPr>
        <p:blipFill>
          <a:blip r:embed="rId2"/>
          <a:stretch>
            <a:fillRect/>
          </a:stretch>
        </p:blipFill>
        <p:spPr>
          <a:xfrm>
            <a:off x="247098" y="-2011525"/>
            <a:ext cx="5408635" cy="5889258"/>
          </a:xfrm>
          <a:prstGeom prst="rect">
            <a:avLst/>
          </a:prstGeom>
        </p:spPr>
      </p:pic>
      <p:sp>
        <p:nvSpPr>
          <p:cNvPr id="2" name="TextBox 1"/>
          <p:cNvSpPr txBox="1">
            <a:spLocks/>
          </p:cNvSpPr>
          <p:nvPr/>
        </p:nvSpPr>
        <p:spPr>
          <a:xfrm>
            <a:off x="6078698" y="642445"/>
            <a:ext cx="5571067" cy="5539978"/>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0" tIns="0" rIns="0" bIns="0" numCol="1" rtlCol="0" anchor="t">
            <a:spAutoFit/>
          </a:bodyPr>
          <a:lstStyle/>
          <a:p>
            <a:r>
              <a:rPr kumimoji="0" lang="mr-IN" sz="4000" b="0" i="0" u="none" strike="noStrike" cap="none" spc="0" normalizeH="0" baseline="0" dirty="0">
                <a:ln>
                  <a:noFill/>
                </a:ln>
                <a:solidFill>
                  <a:schemeClr val="bg1"/>
                </a:solidFill>
                <a:effectLst/>
                <a:uFillTx/>
                <a:sym typeface="Avenir Book"/>
              </a:rPr>
              <a:t>…</a:t>
            </a:r>
            <a:r>
              <a:rPr lang="en-US" sz="4000" dirty="0">
                <a:solidFill>
                  <a:schemeClr val="bg1"/>
                </a:solidFill>
                <a:uFillTx/>
              </a:rPr>
              <a:t> Nearly 9,100 store </a:t>
            </a:r>
          </a:p>
          <a:p>
            <a:r>
              <a:rPr lang="en-US" sz="4000" dirty="0">
                <a:solidFill>
                  <a:schemeClr val="bg1"/>
                </a:solidFill>
                <a:uFillTx/>
              </a:rPr>
              <a:t>closures have been </a:t>
            </a:r>
          </a:p>
          <a:p>
            <a:r>
              <a:rPr lang="en-US" sz="4000" dirty="0">
                <a:solidFill>
                  <a:schemeClr val="bg1"/>
                </a:solidFill>
                <a:uFillTx/>
              </a:rPr>
              <a:t>announced in 2019, </a:t>
            </a:r>
          </a:p>
          <a:p>
            <a:r>
              <a:rPr lang="en-US" sz="4000" dirty="0">
                <a:solidFill>
                  <a:schemeClr val="bg1"/>
                </a:solidFill>
                <a:uFillTx/>
              </a:rPr>
              <a:t>55% higher than total </a:t>
            </a:r>
          </a:p>
          <a:p>
            <a:r>
              <a:rPr lang="en-US" sz="4000" dirty="0">
                <a:solidFill>
                  <a:schemeClr val="bg1"/>
                </a:solidFill>
                <a:uFillTx/>
              </a:rPr>
              <a:t>closures in 2018, </a:t>
            </a:r>
          </a:p>
          <a:p>
            <a:r>
              <a:rPr lang="en-US" sz="4000" dirty="0">
                <a:solidFill>
                  <a:schemeClr val="bg1"/>
                </a:solidFill>
                <a:uFillTx/>
              </a:rPr>
              <a:t>according to a recent </a:t>
            </a:r>
          </a:p>
          <a:p>
            <a:r>
              <a:rPr lang="en-US" sz="4000" dirty="0">
                <a:solidFill>
                  <a:schemeClr val="bg1"/>
                </a:solidFill>
                <a:uFillTx/>
              </a:rPr>
              <a:t>report from global </a:t>
            </a:r>
          </a:p>
          <a:p>
            <a:r>
              <a:rPr lang="en-US" sz="4000" dirty="0">
                <a:solidFill>
                  <a:schemeClr val="bg1"/>
                </a:solidFill>
                <a:uFillTx/>
              </a:rPr>
              <a:t>marketing research firm </a:t>
            </a:r>
          </a:p>
          <a:p>
            <a:r>
              <a:rPr lang="en-US" sz="2000" u="sng" dirty="0">
                <a:solidFill>
                  <a:schemeClr val="bg1"/>
                </a:solidFill>
                <a:uFillTx/>
                <a:hlinkClick r:id="rId3"/>
              </a:rPr>
              <a:t>Coresight Research</a:t>
            </a:r>
            <a:r>
              <a:rPr lang="en-US" sz="4000" dirty="0">
                <a:solidFill>
                  <a:schemeClr val="bg1"/>
                </a:solidFill>
                <a:uFillTx/>
              </a:rPr>
              <a:t>.</a:t>
            </a:r>
            <a:endParaRPr kumimoji="0" lang="en-US" sz="4000" b="0" i="0" u="none" strike="noStrike" cap="none" spc="0" normalizeH="0" baseline="0" dirty="0">
              <a:ln>
                <a:noFill/>
              </a:ln>
              <a:solidFill>
                <a:schemeClr val="bg1"/>
              </a:solidFill>
              <a:effectLst/>
              <a:uFillTx/>
              <a:sym typeface="Avenir Book"/>
            </a:endParaRPr>
          </a:p>
        </p:txBody>
      </p:sp>
      <p:sp>
        <p:nvSpPr>
          <p:cNvPr id="3" name="TextBox 2"/>
          <p:cNvSpPr txBox="1">
            <a:spLocks/>
          </p:cNvSpPr>
          <p:nvPr/>
        </p:nvSpPr>
        <p:spPr>
          <a:xfrm rot="20603759">
            <a:off x="356153" y="5058696"/>
            <a:ext cx="5190523" cy="492443"/>
          </a:xfrm>
          <a:prstGeom prst="rect">
            <a:avLst/>
          </a:prstGeom>
          <a:solidFill>
            <a:srgbClr val="FFFF00"/>
          </a:solidFill>
          <a:ln w="28575" cap="flat">
            <a:solidFill>
              <a:schemeClr val="tx1"/>
            </a:solid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none" lIns="0" tIns="0" rIns="0" bIns="0" numCol="1" rtlCol="0" anchor="t">
            <a:spAutoFit/>
          </a:bodyPr>
          <a:lstStyle/>
          <a:p>
            <a:pPr marL="0" marR="0" indent="0" algn="l" defTabSz="914400" rtl="0" fontAlgn="auto" latinLnBrk="0" hangingPunct="0">
              <a:lnSpc>
                <a:spcPct val="100000"/>
              </a:lnSpc>
              <a:spcBef>
                <a:spcPts val="0"/>
              </a:spcBef>
              <a:spcAft>
                <a:spcPts val="0"/>
              </a:spcAft>
              <a:buFontTx/>
              <a:buNone/>
            </a:pPr>
            <a:r>
              <a:rPr kumimoji="0" lang="en-US" sz="3200" b="1" i="1" u="none" strike="noStrike" cap="none" spc="0" normalizeH="0" baseline="0" dirty="0">
                <a:ln>
                  <a:noFill/>
                </a:ln>
                <a:solidFill>
                  <a:schemeClr val="tx1"/>
                </a:solidFill>
                <a:effectLst/>
                <a:uFillTx/>
                <a:latin typeface="Avenir Book"/>
                <a:ea typeface="Avenir Book"/>
                <a:cs typeface="Avenir Book"/>
                <a:sym typeface="Avenir Book"/>
              </a:rPr>
              <a:t>THE WORLD IS CHANGING</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a:spLocks/>
          </p:cNvSpPr>
          <p:nvPr/>
        </p:nvSpPr>
        <p:spPr>
          <a:xfrm>
            <a:off x="92765" y="92765"/>
            <a:ext cx="11979965" cy="6639339"/>
          </a:xfrm>
          <a:prstGeom prst="rect">
            <a:avLst/>
          </a:prstGeom>
          <a:solidFill>
            <a:srgbClr val="0070C0"/>
          </a:solidFill>
          <a:ln w="25400" cap="flat">
            <a:solidFill>
              <a:schemeClr val="accent1"/>
            </a:solidFill>
            <a:prstDash val="solid"/>
            <a:round/>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50800" tIns="50800" rIns="50800" bIns="50800" numCol="1" rtlCol="0" anchor="t">
            <a:spAutoFit/>
          </a:bodyPr>
          <a:lstStyle/>
          <a:p>
            <a:pPr marL="0" marR="0" indent="0" algn="l" defTabSz="914400" rtl="0" fontAlgn="auto" latinLnBrk="0" hangingPunct="0">
              <a:lnSpc>
                <a:spcPct val="100000"/>
              </a:lnSpc>
              <a:spcBef>
                <a:spcPts val="0"/>
              </a:spcBef>
              <a:spcAft>
                <a:spcPts val="0"/>
              </a:spcAft>
              <a:buFontTx/>
              <a:buNone/>
            </a:pPr>
            <a:endParaRPr kumimoji="0" lang="en-US" sz="1800" b="0" i="0" u="none" strike="noStrike" cap="none" spc="0" normalizeH="0" baseline="0">
              <a:ln>
                <a:noFill/>
              </a:ln>
              <a:solidFill>
                <a:srgbClr val="000000"/>
              </a:solidFill>
              <a:effectLst/>
              <a:uFillTx/>
              <a:latin typeface="Avenir Book"/>
              <a:ea typeface="Avenir Book"/>
              <a:cs typeface="Avenir Book"/>
              <a:sym typeface="Avenir Book"/>
            </a:endParaRPr>
          </a:p>
        </p:txBody>
      </p:sp>
      <p:sp>
        <p:nvSpPr>
          <p:cNvPr id="2" name="TextBox 1"/>
          <p:cNvSpPr txBox="1">
            <a:spLocks/>
          </p:cNvSpPr>
          <p:nvPr/>
        </p:nvSpPr>
        <p:spPr>
          <a:xfrm>
            <a:off x="496957" y="1333933"/>
            <a:ext cx="11280913" cy="4308872"/>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0" tIns="0" rIns="0" bIns="0" numCol="1" rtlCol="0" anchor="t">
            <a:spAutoFit/>
          </a:bodyPr>
          <a:lstStyle/>
          <a:p>
            <a:r>
              <a:rPr lang="en-US" sz="4000" b="1" u="sng" dirty="0">
                <a:solidFill>
                  <a:schemeClr val="bg1"/>
                </a:solidFill>
                <a:uFillTx/>
                <a:hlinkClick r:id="rId2">
                  <a:extLst>
                    <a:ext uri="{A12FA001-AC4F-418D-AE19-62706E023703}">
                      <ahyp:hlinkClr xmlns:ahyp="http://schemas.microsoft.com/office/drawing/2018/hyperlinkcolor" val="tx"/>
                    </a:ext>
                  </a:extLst>
                </a:hlinkClick>
              </a:rPr>
              <a:t>Payless Shoe</a:t>
            </a:r>
            <a:r>
              <a:rPr lang="en-US" sz="4000" b="1" dirty="0">
                <a:solidFill>
                  <a:schemeClr val="bg1"/>
                </a:solidFill>
                <a:uFillTx/>
              </a:rPr>
              <a:t>: </a:t>
            </a:r>
            <a:r>
              <a:rPr lang="en-US" sz="4000" dirty="0">
                <a:solidFill>
                  <a:schemeClr val="bg1"/>
                </a:solidFill>
                <a:uFillTx/>
              </a:rPr>
              <a:t>2,589        </a:t>
            </a:r>
            <a:r>
              <a:rPr lang="en-US" sz="4000" b="1" u="sng" dirty="0">
                <a:solidFill>
                  <a:schemeClr val="bg1"/>
                </a:solidFill>
                <a:uFillTx/>
                <a:hlinkClick r:id="rId3">
                  <a:extLst>
                    <a:ext uri="{A12FA001-AC4F-418D-AE19-62706E023703}">
                      <ahyp:hlinkClr xmlns:ahyp="http://schemas.microsoft.com/office/drawing/2018/hyperlinkcolor" val="tx"/>
                    </a:ext>
                  </a:extLst>
                </a:hlinkClick>
              </a:rPr>
              <a:t>Gymboree</a:t>
            </a:r>
            <a:r>
              <a:rPr lang="en-US" sz="4000" dirty="0">
                <a:solidFill>
                  <a:schemeClr val="bg1"/>
                </a:solidFill>
                <a:uFillTx/>
              </a:rPr>
              <a:t>749  </a:t>
            </a:r>
            <a:r>
              <a:rPr lang="en-US" sz="4000" b="1" u="sng" dirty="0">
                <a:solidFill>
                  <a:schemeClr val="bg1"/>
                </a:solidFill>
                <a:uFillTx/>
                <a:hlinkClick r:id="rId4">
                  <a:extLst>
                    <a:ext uri="{A12FA001-AC4F-418D-AE19-62706E023703}">
                      <ahyp:hlinkClr xmlns:ahyp="http://schemas.microsoft.com/office/drawing/2018/hyperlinkcolor" val="tx"/>
                    </a:ext>
                  </a:extLst>
                </a:hlinkClick>
              </a:rPr>
              <a:t>Dressbarn</a:t>
            </a:r>
            <a:r>
              <a:rPr lang="en-US" sz="4000" dirty="0">
                <a:solidFill>
                  <a:schemeClr val="bg1"/>
                </a:solidFill>
                <a:uFillTx/>
              </a:rPr>
              <a:t>: 649</a:t>
            </a:r>
          </a:p>
          <a:p>
            <a:r>
              <a:rPr lang="en-US" sz="4000" b="1" u="sng" dirty="0">
                <a:solidFill>
                  <a:schemeClr val="bg1"/>
                </a:solidFill>
                <a:uFillTx/>
                <a:hlinkClick r:id="rId5">
                  <a:extLst>
                    <a:ext uri="{A12FA001-AC4F-418D-AE19-62706E023703}">
                      <ahyp:hlinkClr xmlns:ahyp="http://schemas.microsoft.com/office/drawing/2018/hyperlinkcolor" val="tx"/>
                    </a:ext>
                  </a:extLst>
                </a:hlinkClick>
              </a:rPr>
              <a:t>Fred's</a:t>
            </a:r>
            <a:r>
              <a:rPr lang="en-US" sz="4000" b="1" dirty="0">
                <a:solidFill>
                  <a:schemeClr val="bg1"/>
                </a:solidFill>
                <a:uFillTx/>
              </a:rPr>
              <a:t> </a:t>
            </a:r>
            <a:r>
              <a:rPr lang="en-US" sz="4000" u="sng" dirty="0">
                <a:solidFill>
                  <a:schemeClr val="bg1"/>
                </a:solidFill>
                <a:uFillTx/>
                <a:hlinkClick r:id="rId6">
                  <a:extLst>
                    <a:ext uri="{A12FA001-AC4F-418D-AE19-62706E023703}">
                      <ahyp:hlinkClr xmlns:ahyp="http://schemas.microsoft.com/office/drawing/2018/hyperlinkcolor" val="tx"/>
                    </a:ext>
                  </a:extLst>
                </a:hlinkClick>
              </a:rPr>
              <a:t>129 </a:t>
            </a:r>
            <a:r>
              <a:rPr lang="en-US" sz="4000" dirty="0">
                <a:solidFill>
                  <a:schemeClr val="bg1"/>
                </a:solidFill>
                <a:uFillTx/>
              </a:rPr>
              <a:t>             </a:t>
            </a:r>
            <a:r>
              <a:rPr lang="en-US" sz="4000" b="1" u="sng" dirty="0">
                <a:solidFill>
                  <a:schemeClr val="bg1"/>
                </a:solidFill>
                <a:uFillTx/>
                <a:hlinkClick r:id="rId7">
                  <a:extLst>
                    <a:ext uri="{A12FA001-AC4F-418D-AE19-62706E023703}">
                      <ahyp:hlinkClr xmlns:ahyp="http://schemas.microsoft.com/office/drawing/2018/hyperlinkcolor" val="tx"/>
                    </a:ext>
                  </a:extLst>
                </a:hlinkClick>
              </a:rPr>
              <a:t>Charlotte Russe</a:t>
            </a:r>
            <a:r>
              <a:rPr lang="en-US" sz="4000" b="1" dirty="0">
                <a:solidFill>
                  <a:schemeClr val="bg1"/>
                </a:solidFill>
                <a:uFillTx/>
              </a:rPr>
              <a:t>: </a:t>
            </a:r>
            <a:r>
              <a:rPr lang="en-US" sz="4000" dirty="0">
                <a:solidFill>
                  <a:schemeClr val="bg1"/>
                </a:solidFill>
                <a:uFillTx/>
              </a:rPr>
              <a:t>494 </a:t>
            </a:r>
            <a:r>
              <a:rPr lang="en-US" sz="4000" b="1" u="sng" dirty="0">
                <a:solidFill>
                  <a:schemeClr val="bg1"/>
                </a:solidFill>
                <a:uFillTx/>
                <a:hlinkClick r:id="rId8">
                  <a:extLst>
                    <a:ext uri="{A12FA001-AC4F-418D-AE19-62706E023703}">
                      <ahyp:hlinkClr xmlns:ahyp="http://schemas.microsoft.com/office/drawing/2018/hyperlinkcolor" val="tx"/>
                    </a:ext>
                  </a:extLst>
                </a:hlinkClick>
              </a:rPr>
              <a:t>Shopko</a:t>
            </a:r>
            <a:r>
              <a:rPr lang="en-US" sz="4000" b="1" dirty="0">
                <a:solidFill>
                  <a:schemeClr val="bg1"/>
                </a:solidFill>
                <a:uFillTx/>
              </a:rPr>
              <a:t>:</a:t>
            </a:r>
            <a:r>
              <a:rPr lang="en-US" sz="4000" dirty="0">
                <a:solidFill>
                  <a:schemeClr val="bg1"/>
                </a:solidFill>
                <a:uFillTx/>
              </a:rPr>
              <a:t> 371          </a:t>
            </a:r>
            <a:r>
              <a:rPr lang="en-US" sz="4000" b="1" u="sng" dirty="0">
                <a:solidFill>
                  <a:schemeClr val="bg1"/>
                </a:solidFill>
                <a:uFillTx/>
                <a:hlinkClick r:id="rId9">
                  <a:extLst>
                    <a:ext uri="{A12FA001-AC4F-418D-AE19-62706E023703}">
                      <ahyp:hlinkClr xmlns:ahyp="http://schemas.microsoft.com/office/drawing/2018/hyperlinkcolor" val="tx"/>
                    </a:ext>
                  </a:extLst>
                </a:hlinkClick>
              </a:rPr>
              <a:t>Charming Charlie</a:t>
            </a:r>
            <a:r>
              <a:rPr lang="en-US" sz="4000" b="1" dirty="0">
                <a:solidFill>
                  <a:schemeClr val="bg1"/>
                </a:solidFill>
                <a:uFillTx/>
              </a:rPr>
              <a:t>: </a:t>
            </a:r>
            <a:r>
              <a:rPr lang="en-US" sz="4000" dirty="0">
                <a:solidFill>
                  <a:schemeClr val="bg1"/>
                </a:solidFill>
                <a:uFillTx/>
              </a:rPr>
              <a:t>261</a:t>
            </a:r>
          </a:p>
          <a:p>
            <a:r>
              <a:rPr lang="en-US" sz="4000" b="1" u="sng" dirty="0">
                <a:solidFill>
                  <a:schemeClr val="bg1"/>
                </a:solidFill>
                <a:uFillTx/>
                <a:hlinkClick r:id="rId10">
                  <a:extLst>
                    <a:ext uri="{A12FA001-AC4F-418D-AE19-62706E023703}">
                      <ahyp:hlinkClr xmlns:ahyp="http://schemas.microsoft.com/office/drawing/2018/hyperlinkcolor" val="tx"/>
                    </a:ext>
                  </a:extLst>
                </a:hlinkClick>
              </a:rPr>
              <a:t>Avenue</a:t>
            </a:r>
            <a:r>
              <a:rPr lang="en-US" sz="4000" b="1" dirty="0">
                <a:solidFill>
                  <a:schemeClr val="bg1"/>
                </a:solidFill>
                <a:uFillTx/>
              </a:rPr>
              <a:t>:</a:t>
            </a:r>
            <a:r>
              <a:rPr lang="en-US" sz="4000" dirty="0">
                <a:solidFill>
                  <a:schemeClr val="bg1"/>
                </a:solidFill>
                <a:uFillTx/>
              </a:rPr>
              <a:t> 222          </a:t>
            </a:r>
            <a:r>
              <a:rPr lang="en-US" sz="4000" b="1" u="sng" dirty="0">
                <a:solidFill>
                  <a:schemeClr val="bg1"/>
                </a:solidFill>
                <a:uFillTx/>
                <a:hlinkClick r:id="rId11">
                  <a:extLst>
                    <a:ext uri="{A12FA001-AC4F-418D-AE19-62706E023703}">
                      <ahyp:hlinkClr xmlns:ahyp="http://schemas.microsoft.com/office/drawing/2018/hyperlinkcolor" val="tx"/>
                    </a:ext>
                  </a:extLst>
                </a:hlinkClick>
              </a:rPr>
              <a:t>Kitchen Collection</a:t>
            </a:r>
            <a:r>
              <a:rPr lang="en-US" sz="4000" b="1" dirty="0">
                <a:solidFill>
                  <a:schemeClr val="bg1"/>
                </a:solidFill>
                <a:uFillTx/>
              </a:rPr>
              <a:t>:</a:t>
            </a:r>
            <a:r>
              <a:rPr lang="en-US" sz="4000" dirty="0">
                <a:solidFill>
                  <a:schemeClr val="bg1"/>
                </a:solidFill>
                <a:uFillTx/>
              </a:rPr>
              <a:t> 160</a:t>
            </a:r>
          </a:p>
          <a:p>
            <a:r>
              <a:rPr lang="en-US" sz="4000" b="1" dirty="0">
                <a:solidFill>
                  <a:schemeClr val="bg1"/>
                </a:solidFill>
                <a:uFillTx/>
              </a:rPr>
              <a:t>Henri </a:t>
            </a:r>
            <a:r>
              <a:rPr lang="en-US" sz="4000" b="1" dirty="0" err="1">
                <a:solidFill>
                  <a:schemeClr val="bg1"/>
                </a:solidFill>
                <a:uFillTx/>
              </a:rPr>
              <a:t>Bendel</a:t>
            </a:r>
            <a:r>
              <a:rPr lang="en-US" sz="4000" b="1" dirty="0">
                <a:solidFill>
                  <a:schemeClr val="bg1"/>
                </a:solidFill>
                <a:uFillTx/>
              </a:rPr>
              <a:t>:</a:t>
            </a:r>
            <a:r>
              <a:rPr lang="en-US" sz="4000" dirty="0">
                <a:solidFill>
                  <a:schemeClr val="bg1"/>
                </a:solidFill>
                <a:uFillTx/>
              </a:rPr>
              <a:t> 23</a:t>
            </a:r>
          </a:p>
          <a:p>
            <a:r>
              <a:rPr lang="en-US" sz="4000" b="1" u="sng" dirty="0">
                <a:solidFill>
                  <a:schemeClr val="bg1"/>
                </a:solidFill>
                <a:uFillTx/>
                <a:hlinkClick r:id="rId12">
                  <a:extLst>
                    <a:ext uri="{A12FA001-AC4F-418D-AE19-62706E023703}">
                      <ahyp:hlinkClr xmlns:ahyp="http://schemas.microsoft.com/office/drawing/2018/hyperlinkcolor" val="tx"/>
                    </a:ext>
                  </a:extLst>
                </a:hlinkClick>
              </a:rPr>
              <a:t>Barneys New York</a:t>
            </a:r>
            <a:r>
              <a:rPr lang="en-US" sz="4000" b="1" dirty="0">
                <a:solidFill>
                  <a:schemeClr val="bg1"/>
                </a:solidFill>
                <a:uFillTx/>
              </a:rPr>
              <a:t>:</a:t>
            </a:r>
            <a:r>
              <a:rPr lang="en-US" sz="4000" dirty="0">
                <a:solidFill>
                  <a:schemeClr val="bg1"/>
                </a:solidFill>
                <a:uFillTx/>
              </a:rPr>
              <a:t> 22          </a:t>
            </a:r>
            <a:r>
              <a:rPr lang="en-US" sz="4000" b="1" dirty="0">
                <a:solidFill>
                  <a:schemeClr val="bg1"/>
                </a:solidFill>
                <a:uFillTx/>
              </a:rPr>
              <a:t>Topshop: </a:t>
            </a:r>
            <a:r>
              <a:rPr lang="en-US" sz="4000" dirty="0">
                <a:solidFill>
                  <a:schemeClr val="bg1"/>
                </a:solidFill>
                <a:uFillTx/>
              </a:rPr>
              <a:t>11</a:t>
            </a:r>
            <a:endParaRPr kumimoji="0" lang="en-US" sz="4000" b="0" i="0" u="none" strike="noStrike" cap="none" spc="0" normalizeH="0" baseline="0" dirty="0">
              <a:ln>
                <a:noFill/>
              </a:ln>
              <a:solidFill>
                <a:schemeClr val="bg1"/>
              </a:solidFill>
              <a:effectLst/>
              <a:uFillTx/>
              <a:sym typeface="Avenir Book"/>
            </a:endParaRPr>
          </a:p>
        </p:txBody>
      </p:sp>
      <p:sp>
        <p:nvSpPr>
          <p:cNvPr id="6" name="TextBox 5"/>
          <p:cNvSpPr txBox="1">
            <a:spLocks/>
          </p:cNvSpPr>
          <p:nvPr/>
        </p:nvSpPr>
        <p:spPr>
          <a:xfrm flipH="1">
            <a:off x="978300" y="220133"/>
            <a:ext cx="4271033" cy="615553"/>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square" lIns="0" tIns="0" rIns="0" bIns="0" numCol="1" rtlCol="0" anchor="t">
            <a:spAutoFit/>
          </a:bodyPr>
          <a:lstStyle/>
          <a:p>
            <a:pPr marL="0" marR="0" indent="0" algn="l" defTabSz="914400" rtl="0" fontAlgn="auto" latinLnBrk="0" hangingPunct="0">
              <a:lnSpc>
                <a:spcPct val="100000"/>
              </a:lnSpc>
              <a:spcBef>
                <a:spcPts val="0"/>
              </a:spcBef>
              <a:spcAft>
                <a:spcPts val="0"/>
              </a:spcAft>
              <a:buFontTx/>
              <a:buNone/>
            </a:pPr>
            <a:r>
              <a:rPr kumimoji="0" lang="en-US" sz="4000" b="1" i="1" u="sng" strike="noStrike" cap="none" spc="0" normalizeH="0" baseline="0" dirty="0">
                <a:ln>
                  <a:noFill/>
                </a:ln>
                <a:solidFill>
                  <a:schemeClr val="bg1"/>
                </a:solidFill>
                <a:effectLst/>
                <a:uFillTx/>
                <a:latin typeface="Avenir Book"/>
                <a:ea typeface="Avenir Book"/>
                <a:cs typeface="Avenir Book"/>
                <a:sym typeface="Avenir Book"/>
              </a:rPr>
              <a:t>JUST A FEW</a:t>
            </a:r>
          </a:p>
        </p:txBody>
      </p:sp>
      <p:sp>
        <p:nvSpPr>
          <p:cNvPr id="4" name="TextBox 3"/>
          <p:cNvSpPr txBox="1">
            <a:spLocks/>
          </p:cNvSpPr>
          <p:nvPr/>
        </p:nvSpPr>
        <p:spPr>
          <a:xfrm>
            <a:off x="5367010" y="220133"/>
            <a:ext cx="5724324" cy="615553"/>
          </a:xfrm>
          <a:prstGeom prst="rect">
            <a:avLst/>
          </a:prstGeom>
          <a:noFill/>
          <a:ln w="12700" cap="flat">
            <a:noFill/>
            <a:miter lim="400000"/>
          </a:ln>
          <a:effectLst/>
        </p:spPr>
        <p:style>
          <a:lnRef idx="0">
            <a:srgbClr val="000000"/>
          </a:lnRef>
          <a:fillRef idx="0">
            <a:srgbClr val="000000"/>
          </a:fillRef>
          <a:effectRef idx="0">
            <a:srgbClr val="000000"/>
          </a:effectRef>
          <a:fontRef idx="none"/>
        </p:style>
        <p:txBody>
          <a:bodyPr rot="0" spcFirstLastPara="1" vertOverflow="overflow" horzOverflow="overflow" vert="horz" wrap="none" lIns="0" tIns="0" rIns="0" bIns="0" numCol="1" rtlCol="0" anchor="t">
            <a:spAutoFit/>
          </a:bodyPr>
          <a:lstStyle/>
          <a:p>
            <a:pPr marL="0" marR="0" indent="0" algn="l" defTabSz="914400" rtl="0" fontAlgn="auto" latinLnBrk="0" hangingPunct="0">
              <a:lnSpc>
                <a:spcPct val="100000"/>
              </a:lnSpc>
              <a:spcBef>
                <a:spcPts val="0"/>
              </a:spcBef>
              <a:spcAft>
                <a:spcPts val="0"/>
              </a:spcAft>
              <a:buFontTx/>
              <a:buNone/>
            </a:pPr>
            <a:r>
              <a:rPr kumimoji="0" lang="en-US" sz="4000" b="1" i="0" u="none" strike="noStrike" cap="none" spc="0" normalizeH="0" baseline="0" dirty="0">
                <a:ln>
                  <a:noFill/>
                </a:ln>
                <a:solidFill>
                  <a:schemeClr val="bg1"/>
                </a:solidFill>
                <a:effectLst/>
                <a:uFillTx/>
                <a:latin typeface="+mn-lt"/>
                <a:ea typeface="Avenir Book"/>
                <a:cs typeface="Avenir Book"/>
                <a:sym typeface="Avenir Book"/>
              </a:rPr>
              <a:t>THEY DIDN’T CHANGE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8" name="Rectangle 17"/>
          <p:cNvSpPr>
            <a:spLocks noGrp="1" noRot="1" noChangeAspect="1" noMove="1" noResize="1" noEditPoints="1" noAdjustHandles="1" noChangeArrowheads="1" noChangeShapeType="1" noTextEdit="1"/>
          </p:cNvSpPr>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0" name="Rectangle 19"/>
          <p:cNvSpPr>
            <a:spLocks noGrp="1" noRot="1" noChangeAspect="1" noMove="1" noResize="1" noEditPoints="1" noAdjustHandles="1" noChangeArrowheads="1" noChangeShapeType="1" noTextEdit="1"/>
          </p:cNvSpPr>
          <p:nvPr/>
        </p:nvSpPr>
        <p:spPr>
          <a:xfrm>
            <a:off x="0" y="1"/>
            <a:ext cx="12192000" cy="4458877"/>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5" name="Title 4"/>
          <p:cNvSpPr>
            <a:spLocks noGrp="1"/>
          </p:cNvSpPr>
          <p:nvPr>
            <p:ph type="title"/>
          </p:nvPr>
        </p:nvSpPr>
        <p:spPr>
          <a:xfrm>
            <a:off x="7763256" y="1122363"/>
            <a:ext cx="3834384" cy="2902882"/>
          </a:xfrm>
        </p:spPr>
        <p:txBody>
          <a:bodyPr vert="horz" lIns="91440" tIns="45720" rIns="91440" bIns="45720" rtlCol="0" anchor="b">
            <a:normAutofit/>
          </a:bodyPr>
          <a:lstStyle/>
          <a:p>
            <a:r>
              <a:rPr lang="en-US" sz="4800" dirty="0">
                <a:uFillTx/>
              </a:rPr>
              <a:t>The World is Changing……..Are you Changing?</a:t>
            </a:r>
          </a:p>
        </p:txBody>
      </p:sp>
      <p:grpSp>
        <p:nvGrpSpPr>
          <p:cNvPr id="22" name="Group 21"/>
          <p:cNvGrpSpPr>
            <a:grpSpLocks noGrp="1" noUngrp="1" noRot="1" noChangeAspect="1" noMove="1" noResize="1"/>
          </p:cNvGrpSpPr>
          <p:nvPr/>
        </p:nvGrpSpPr>
        <p:grpSpPr>
          <a:xfrm>
            <a:off x="7763256" y="73152"/>
            <a:ext cx="1178966" cy="232963"/>
            <a:chOff x="7763256" y="73152"/>
            <a:chExt cx="1178966" cy="232963"/>
          </a:xfrm>
        </p:grpSpPr>
        <p:sp>
          <p:nvSpPr>
            <p:cNvPr id="23" name="Rectangle 64"/>
            <p:cNvSpPr>
              <a:spLocks/>
            </p:cNvSpPr>
            <p:nvPr/>
          </p:nvSpPr>
          <p:spPr>
            <a:xfrm>
              <a:off x="826307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4" name="Rectangle 66"/>
            <p:cNvSpPr>
              <a:spLocks/>
            </p:cNvSpPr>
            <p:nvPr/>
          </p:nvSpPr>
          <p:spPr>
            <a:xfrm>
              <a:off x="826307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5" name="Rectangle 64"/>
            <p:cNvSpPr>
              <a:spLocks/>
            </p:cNvSpPr>
            <p:nvPr/>
          </p:nvSpPr>
          <p:spPr>
            <a:xfrm>
              <a:off x="8138122"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6" name="Rectangle 66"/>
            <p:cNvSpPr>
              <a:spLocks/>
            </p:cNvSpPr>
            <p:nvPr/>
          </p:nvSpPr>
          <p:spPr>
            <a:xfrm>
              <a:off x="8138122"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7" name="Rectangle 64"/>
            <p:cNvSpPr>
              <a:spLocks/>
            </p:cNvSpPr>
            <p:nvPr/>
          </p:nvSpPr>
          <p:spPr>
            <a:xfrm>
              <a:off x="8013167"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8" name="Rectangle 66"/>
            <p:cNvSpPr>
              <a:spLocks/>
            </p:cNvSpPr>
            <p:nvPr/>
          </p:nvSpPr>
          <p:spPr>
            <a:xfrm>
              <a:off x="8013167"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29" name="Rectangle 64"/>
            <p:cNvSpPr>
              <a:spLocks/>
            </p:cNvSpPr>
            <p:nvPr/>
          </p:nvSpPr>
          <p:spPr>
            <a:xfrm>
              <a:off x="7888211"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0" name="Rectangle 66"/>
            <p:cNvSpPr>
              <a:spLocks/>
            </p:cNvSpPr>
            <p:nvPr/>
          </p:nvSpPr>
          <p:spPr>
            <a:xfrm>
              <a:off x="7888211"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1" name="Rectangle 64"/>
            <p:cNvSpPr>
              <a:spLocks/>
            </p:cNvSpPr>
            <p:nvPr/>
          </p:nvSpPr>
          <p:spPr>
            <a:xfrm>
              <a:off x="7763256"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2" name="Rectangle 66"/>
            <p:cNvSpPr>
              <a:spLocks/>
            </p:cNvSpPr>
            <p:nvPr/>
          </p:nvSpPr>
          <p:spPr>
            <a:xfrm>
              <a:off x="7763256"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3" name="Rectangle 64"/>
            <p:cNvSpPr>
              <a:spLocks/>
            </p:cNvSpPr>
            <p:nvPr/>
          </p:nvSpPr>
          <p:spPr>
            <a:xfrm>
              <a:off x="888785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4" name="Rectangle 66"/>
            <p:cNvSpPr>
              <a:spLocks/>
            </p:cNvSpPr>
            <p:nvPr/>
          </p:nvSpPr>
          <p:spPr>
            <a:xfrm>
              <a:off x="888785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5" name="Rectangle 64"/>
            <p:cNvSpPr>
              <a:spLocks/>
            </p:cNvSpPr>
            <p:nvPr/>
          </p:nvSpPr>
          <p:spPr>
            <a:xfrm>
              <a:off x="8762899"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6" name="Rectangle 66"/>
            <p:cNvSpPr>
              <a:spLocks/>
            </p:cNvSpPr>
            <p:nvPr/>
          </p:nvSpPr>
          <p:spPr>
            <a:xfrm>
              <a:off x="8762899"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7" name="Rectangle 64"/>
            <p:cNvSpPr>
              <a:spLocks/>
            </p:cNvSpPr>
            <p:nvPr/>
          </p:nvSpPr>
          <p:spPr>
            <a:xfrm>
              <a:off x="8637944"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8" name="Rectangle 66"/>
            <p:cNvSpPr>
              <a:spLocks/>
            </p:cNvSpPr>
            <p:nvPr/>
          </p:nvSpPr>
          <p:spPr>
            <a:xfrm>
              <a:off x="8637944"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39" name="Rectangle 64"/>
            <p:cNvSpPr>
              <a:spLocks/>
            </p:cNvSpPr>
            <p:nvPr/>
          </p:nvSpPr>
          <p:spPr>
            <a:xfrm>
              <a:off x="8512988"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40" name="Rectangle 66"/>
            <p:cNvSpPr>
              <a:spLocks/>
            </p:cNvSpPr>
            <p:nvPr/>
          </p:nvSpPr>
          <p:spPr>
            <a:xfrm>
              <a:off x="8512988"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41" name="Rectangle 64"/>
            <p:cNvSpPr>
              <a:spLocks/>
            </p:cNvSpPr>
            <p:nvPr/>
          </p:nvSpPr>
          <p:spPr>
            <a:xfrm>
              <a:off x="8388033" y="73152"/>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
          <p:nvSpPr>
            <p:cNvPr id="42" name="Rectangle 66"/>
            <p:cNvSpPr>
              <a:spLocks/>
            </p:cNvSpPr>
            <p:nvPr/>
          </p:nvSpPr>
          <p:spPr>
            <a:xfrm>
              <a:off x="8388033" y="246888"/>
              <a:ext cx="54368" cy="59227"/>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grpSp>
      <p:pic>
        <p:nvPicPr>
          <p:cNvPr id="13" name="Content Placeholder 12" descr="A vase of flowers sitting on a desk  Description automatically generated"/>
          <p:cNvPicPr>
            <a:picLocks noGrp="1" noChangeAspect="1"/>
          </p:cNvPicPr>
          <p:nvPr>
            <p:ph idx="1"/>
          </p:nvPr>
        </p:nvPicPr>
        <p:blipFill rotWithShape="1">
          <a:blip r:embed="rId2"/>
          <a:srcRect r="3359" b="-2"/>
          <a:stretch/>
        </p:blipFill>
        <p:spPr>
          <a:xfrm>
            <a:off x="509517" y="576072"/>
            <a:ext cx="6692560" cy="5522976"/>
          </a:xfrm>
          <a:prstGeom prst="rect">
            <a:avLst/>
          </a:prstGeom>
        </p:spPr>
      </p:pic>
      <p:sp>
        <p:nvSpPr>
          <p:cNvPr id="44" name="Rectangle 43"/>
          <p:cNvSpPr>
            <a:spLocks noGrp="1" noRot="1" noChangeAspect="1" noMove="1" noResize="1" noEditPoints="1" noAdjustHandles="1" noChangeArrowheads="1" noChangeShapeType="1" noTextEdit="1"/>
          </p:cNvSpPr>
          <p:nvPr/>
        </p:nvSpPr>
        <p:spPr>
          <a:xfrm>
            <a:off x="0" y="6501384"/>
            <a:ext cx="12192000" cy="35661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uFillTx/>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 name="Slide Number Placeholder 1"/>
          <p:cNvSpPr txBox="1">
            <a:spLocks noGrp="1"/>
          </p:cNvSpPr>
          <p:nvPr>
            <p:ph type="sldNum" sz="quarter" idx="4294967295"/>
          </p:nvPr>
        </p:nvSpPr>
        <p:spPr>
          <a:xfrm>
            <a:off x="1520781" y="5732540"/>
            <a:ext cx="160642" cy="202414"/>
          </a:xfrm>
          <a:prstGeom prst="rect">
            <a:avLst/>
          </a:prstGeom>
        </p:spPr>
        <p:txBody>
          <a:bodyPr/>
          <a:lstStyle>
            <a:lvl1pPr defTabSz="457200">
              <a:defRPr sz="800">
                <a:uFillTx/>
                <a:latin typeface="Arial"/>
                <a:ea typeface="Arial"/>
                <a:cs typeface="Arial"/>
                <a:sym typeface="Arial"/>
              </a:defRPr>
            </a:lvl1pPr>
          </a:lstStyle>
          <a:p>
            <a:pPr marL="0" marR="0" lvl="0" indent="0" algn="r" defTabSz="457200" rtl="0" eaLnBrk="1" fontAlgn="auto" latinLnBrk="0" hangingPunct="0">
              <a:lnSpc>
                <a:spcPct val="100000"/>
              </a:lnSpc>
              <a:spcBef>
                <a:spcPts val="0"/>
              </a:spcBef>
              <a:spcAft>
                <a:spcPts val="0"/>
              </a:spcAft>
              <a:buFontTx/>
              <a:buNone/>
              <a:defRPr>
                <a:uFillTx/>
              </a:defRPr>
            </a:pPr>
            <a:fld id="{86CB4B4D-7CA3-9044-876B-883B54F8677D}" type="slidenum">
              <a:rPr kumimoji="0" sz="800" b="0" i="0" u="none" strike="noStrike" kern="0" cap="none" spc="0" normalizeH="0" baseline="0" noProof="0">
                <a:ln>
                  <a:noFill/>
                </a:ln>
                <a:solidFill>
                  <a:srgbClr val="898989"/>
                </a:solidFill>
                <a:effectLst/>
                <a:uFillTx/>
                <a:latin typeface="Arial"/>
                <a:cs typeface="Arial"/>
                <a:sym typeface="Arial"/>
              </a:rPr>
              <a:pPr marL="0" marR="0" lvl="0" indent="0" algn="r" defTabSz="457200" rtl="0" eaLnBrk="1" fontAlgn="auto" latinLnBrk="0" hangingPunct="0">
                <a:lnSpc>
                  <a:spcPct val="100000"/>
                </a:lnSpc>
                <a:spcBef>
                  <a:spcPts val="0"/>
                </a:spcBef>
                <a:spcAft>
                  <a:spcPts val="0"/>
                </a:spcAft>
                <a:buFontTx/>
                <a:buNone/>
                <a:defRPr>
                  <a:uFillTx/>
                </a:defRPr>
              </a:pPr>
              <a:t>9</a:t>
            </a:fld>
            <a:endParaRPr kumimoji="0" sz="800" b="0" i="0" u="none" strike="noStrike" kern="0" cap="none" spc="0" normalizeH="0" baseline="0" noProof="0">
              <a:ln>
                <a:noFill/>
              </a:ln>
              <a:solidFill>
                <a:srgbClr val="898989"/>
              </a:solidFill>
              <a:effectLst/>
              <a:uFillTx/>
              <a:latin typeface="Arial"/>
              <a:cs typeface="Arial"/>
              <a:sym typeface="Arial"/>
            </a:endParaRPr>
          </a:p>
        </p:txBody>
      </p:sp>
      <p:grpSp>
        <p:nvGrpSpPr>
          <p:cNvPr id="1723" name="Title 6"/>
          <p:cNvGrpSpPr/>
          <p:nvPr/>
        </p:nvGrpSpPr>
        <p:grpSpPr>
          <a:xfrm>
            <a:off x="0" y="81925"/>
            <a:ext cx="12192000" cy="1873650"/>
            <a:chOff x="0" y="-34122"/>
            <a:chExt cx="9144000" cy="1722972"/>
          </a:xfrm>
          <a:solidFill>
            <a:srgbClr val="0070C0"/>
          </a:solidFill>
        </p:grpSpPr>
        <p:sp>
          <p:nvSpPr>
            <p:cNvPr id="1721" name="Rectangle"/>
            <p:cNvSpPr>
              <a:spLocks/>
            </p:cNvSpPr>
            <p:nvPr/>
          </p:nvSpPr>
          <p:spPr>
            <a:xfrm>
              <a:off x="0" y="2031"/>
              <a:ext cx="9144000" cy="1499616"/>
            </a:xfrm>
            <a:prstGeom prst="rect">
              <a:avLst/>
            </a:prstGeom>
            <a:grpFill/>
            <a:ln w="12700" cap="flat">
              <a:noFill/>
              <a:miter lim="400000"/>
            </a:ln>
            <a:effectLst/>
          </p:spPr>
          <p:txBody>
            <a:bodyPr wrap="square" lIns="50800" tIns="50800" rIns="50800" bIns="50800" numCol="1" anchor="ctr">
              <a:noAutofit/>
            </a:bodyPr>
            <a:lstStyle/>
            <a:p>
              <a:pPr marL="342900" marR="0" lvl="0" indent="-342900" algn="ctr" defTabSz="457200" rtl="0" eaLnBrk="1" fontAlgn="auto" latinLnBrk="0" hangingPunct="0">
                <a:lnSpc>
                  <a:spcPct val="85000"/>
                </a:lnSpc>
                <a:spcBef>
                  <a:spcPts val="1200"/>
                </a:spcBef>
                <a:spcAft>
                  <a:spcPts val="0"/>
                </a:spcAft>
                <a:buFontTx/>
                <a:buNone/>
                <a:defRPr sz="2400" b="1">
                  <a:solidFill>
                    <a:srgbClr val="FFFFFF"/>
                  </a:solidFill>
                  <a:uFillTx/>
                  <a:latin typeface="+mn-lt"/>
                  <a:ea typeface="+mn-ea"/>
                  <a:cs typeface="+mn-cs"/>
                  <a:sym typeface="Helvetica"/>
                </a:defRPr>
              </a:pPr>
              <a:endParaRPr kumimoji="0" sz="2400" b="1" i="0" u="none" strike="noStrike" kern="0" cap="none" spc="0" normalizeH="0" baseline="0" noProof="0">
                <a:ln>
                  <a:noFill/>
                </a:ln>
                <a:solidFill>
                  <a:srgbClr val="FFFFFF"/>
                </a:solidFill>
                <a:effectLst/>
                <a:uFillTx/>
                <a:latin typeface="Helvetica"/>
                <a:sym typeface="Helvetica"/>
              </a:endParaRPr>
            </a:p>
          </p:txBody>
        </p:sp>
        <p:sp>
          <p:nvSpPr>
            <p:cNvPr id="1722" name="The #1 Concern…"/>
            <p:cNvSpPr txBox="1">
              <a:spLocks/>
            </p:cNvSpPr>
            <p:nvPr/>
          </p:nvSpPr>
          <p:spPr>
            <a:xfrm>
              <a:off x="0" y="-34122"/>
              <a:ext cx="9144000" cy="1722972"/>
            </a:xfrm>
            <a:prstGeom prst="rect">
              <a:avLst/>
            </a:prstGeom>
            <a:grpFill/>
            <a:ln w="12700" cap="flat">
              <a:noFill/>
              <a:miter lim="400000"/>
            </a:ln>
            <a:effectLst/>
          </p:spPr>
          <p:txBody>
            <a:bodyPr wrap="square" lIns="45718" tIns="45718" rIns="45718" bIns="45718" numCol="1" anchor="ctr">
              <a:spAutoFit/>
            </a:bodyPr>
            <a:lstStyle/>
            <a:p>
              <a:pPr marL="342900" marR="0" lvl="1" indent="-342900" algn="ctr" defTabSz="457200" rtl="0" eaLnBrk="1" fontAlgn="auto" latinLnBrk="0" hangingPunct="0">
                <a:lnSpc>
                  <a:spcPct val="85000"/>
                </a:lnSpc>
                <a:spcBef>
                  <a:spcPts val="1200"/>
                </a:spcBef>
                <a:spcAft>
                  <a:spcPts val="0"/>
                </a:spcAft>
                <a:buFontTx/>
                <a:buNone/>
                <a:defRPr sz="6000" b="1">
                  <a:solidFill>
                    <a:srgbClr val="FFFFFF"/>
                  </a:solidFill>
                  <a:uFillTx/>
                  <a:latin typeface="+mn-lt"/>
                  <a:ea typeface="+mn-ea"/>
                  <a:cs typeface="+mn-cs"/>
                  <a:sym typeface="Helvetica"/>
                </a:defRPr>
              </a:pPr>
              <a:r>
                <a:rPr lang="en-US" sz="4800" b="1" kern="0" dirty="0">
                  <a:solidFill>
                    <a:srgbClr val="FFFFFF"/>
                  </a:solidFill>
                  <a:uFillTx/>
                  <a:latin typeface="Helvetica"/>
                  <a:sym typeface="Helvetica"/>
                </a:rPr>
                <a:t>Do You have a </a:t>
              </a:r>
              <a:r>
                <a:rPr kumimoji="0" lang="en-US" sz="4800" b="1" i="0" u="none" strike="noStrike" kern="0" cap="none" spc="0" normalizeH="0" baseline="0" noProof="0">
                  <a:ln>
                    <a:noFill/>
                  </a:ln>
                  <a:solidFill>
                    <a:srgbClr val="FFFFFF"/>
                  </a:solidFill>
                  <a:effectLst/>
                  <a:uFillTx/>
                  <a:latin typeface="Helvetica"/>
                  <a:sym typeface="Helvetica"/>
                </a:rPr>
                <a:t>Changin</a:t>
              </a:r>
              <a:r>
                <a:rPr lang="en-US" sz="4800" b="1" kern="0">
                  <a:solidFill>
                    <a:srgbClr val="FFFFFF"/>
                  </a:solidFill>
                  <a:uFillTx/>
                  <a:latin typeface="Helvetica"/>
                  <a:sym typeface="Helvetica"/>
                </a:rPr>
                <a:t>g </a:t>
              </a:r>
              <a:r>
                <a:rPr kumimoji="0" lang="en-US" sz="4800" b="1" i="0" u="none" strike="noStrike" kern="0" cap="none" spc="0" normalizeH="0" baseline="0" noProof="0" dirty="0">
                  <a:ln>
                    <a:noFill/>
                  </a:ln>
                  <a:solidFill>
                    <a:srgbClr val="FFFFFF"/>
                  </a:solidFill>
                  <a:effectLst/>
                  <a:uFillTx/>
                  <a:latin typeface="Helvetica"/>
                  <a:sym typeface="Helvetica"/>
                </a:rPr>
                <a:t>Financial Plan?</a:t>
              </a:r>
            </a:p>
            <a:p>
              <a:pPr marL="342900" lvl="1" indent="-342900" algn="ctr" defTabSz="457200">
                <a:lnSpc>
                  <a:spcPct val="85000"/>
                </a:lnSpc>
                <a:spcBef>
                  <a:spcPts val="1200"/>
                </a:spcBef>
                <a:defRPr sz="6000" b="1">
                  <a:solidFill>
                    <a:srgbClr val="FFFFFF"/>
                  </a:solidFill>
                  <a:uFillTx/>
                  <a:latin typeface="+mn-lt"/>
                  <a:ea typeface="+mn-ea"/>
                  <a:cs typeface="+mn-cs"/>
                  <a:sym typeface="Helvetica"/>
                </a:defRPr>
              </a:pPr>
              <a:r>
                <a:rPr lang="en-US" sz="3200" b="1" dirty="0">
                  <a:solidFill>
                    <a:srgbClr val="FFFFFF"/>
                  </a:solidFill>
                  <a:uFillTx/>
                  <a:sym typeface="Helvetica"/>
                </a:rPr>
                <a:t>The Consumer is Facing today:</a:t>
              </a:r>
            </a:p>
            <a:p>
              <a:pPr marL="342900" marR="0" lvl="1" indent="-342900" algn="ctr" defTabSz="457200" rtl="0" eaLnBrk="1" fontAlgn="auto" latinLnBrk="0" hangingPunct="0">
                <a:lnSpc>
                  <a:spcPct val="85000"/>
                </a:lnSpc>
                <a:spcBef>
                  <a:spcPts val="1200"/>
                </a:spcBef>
                <a:spcAft>
                  <a:spcPts val="0"/>
                </a:spcAft>
                <a:buFontTx/>
                <a:buNone/>
                <a:defRPr sz="6000" b="1">
                  <a:solidFill>
                    <a:srgbClr val="FFFFFF"/>
                  </a:solidFill>
                  <a:uFillTx/>
                  <a:latin typeface="+mn-lt"/>
                  <a:ea typeface="+mn-ea"/>
                  <a:cs typeface="+mn-cs"/>
                  <a:sym typeface="Helvetica"/>
                </a:defRPr>
              </a:pPr>
              <a:endParaRPr kumimoji="0" sz="3200" b="1" i="0" u="none" strike="noStrike" kern="0" cap="none" spc="0" normalizeH="0" baseline="0" noProof="0" dirty="0">
                <a:ln>
                  <a:noFill/>
                </a:ln>
                <a:solidFill>
                  <a:srgbClr val="FFFFFF"/>
                </a:solidFill>
                <a:effectLst/>
                <a:uFillTx/>
                <a:latin typeface="Helvetica"/>
                <a:sym typeface="Helvetica"/>
              </a:endParaRPr>
            </a:p>
          </p:txBody>
        </p:sp>
      </p:grpSp>
      <p:sp>
        <p:nvSpPr>
          <p:cNvPr id="1724" name="Rectangle"/>
          <p:cNvSpPr>
            <a:spLocks/>
          </p:cNvSpPr>
          <p:nvPr/>
        </p:nvSpPr>
        <p:spPr>
          <a:xfrm>
            <a:off x="152400" y="1651000"/>
            <a:ext cx="11925300" cy="5067300"/>
          </a:xfrm>
          <a:prstGeom prst="rect">
            <a:avLst/>
          </a:prstGeom>
          <a:solidFill>
            <a:srgbClr val="0070C0"/>
          </a:solidFill>
          <a:ln w="12700">
            <a:miter lim="400000"/>
          </a:ln>
        </p:spPr>
        <p:txBody>
          <a:bodyPr lIns="50800" tIns="50800" rIns="50800" bIns="50800"/>
          <a:lstStyle/>
          <a:p>
            <a:pPr marL="342900" marR="0" lvl="0" indent="-342900" algn="ctr" defTabSz="457200" rtl="0" eaLnBrk="1" fontAlgn="auto" latinLnBrk="0" hangingPunct="0">
              <a:lnSpc>
                <a:spcPct val="85000"/>
              </a:lnSpc>
              <a:spcBef>
                <a:spcPts val="1200"/>
              </a:spcBef>
              <a:spcAft>
                <a:spcPts val="0"/>
              </a:spcAft>
              <a:buFontTx/>
              <a:buNone/>
              <a:defRPr sz="4000" b="1">
                <a:solidFill>
                  <a:srgbClr val="FF0000"/>
                </a:solidFill>
                <a:uFillTx/>
                <a:latin typeface="+mn-lt"/>
                <a:ea typeface="+mn-ea"/>
                <a:cs typeface="+mn-cs"/>
                <a:sym typeface="Helvetica"/>
              </a:defRPr>
            </a:pPr>
            <a:endParaRPr kumimoji="0" sz="4000" b="1" i="0" u="none" strike="noStrike" kern="0" cap="none" spc="0" normalizeH="0" baseline="0" noProof="0">
              <a:ln>
                <a:noFill/>
              </a:ln>
              <a:solidFill>
                <a:srgbClr val="FF0000"/>
              </a:solidFill>
              <a:effectLst/>
              <a:uFillTx/>
              <a:latin typeface="Helvetica"/>
              <a:sym typeface="Helvetica"/>
            </a:endParaRPr>
          </a:p>
        </p:txBody>
      </p:sp>
      <p:sp>
        <p:nvSpPr>
          <p:cNvPr id="1726" name="Rectangle 1"/>
          <p:cNvSpPr txBox="1">
            <a:spLocks/>
          </p:cNvSpPr>
          <p:nvPr/>
        </p:nvSpPr>
        <p:spPr>
          <a:xfrm>
            <a:off x="271408" y="1811166"/>
            <a:ext cx="6175666" cy="458585"/>
          </a:xfrm>
          <a:prstGeom prst="rect">
            <a:avLst/>
          </a:prstGeom>
          <a:noFill/>
          <a:ln w="12700" cap="flat">
            <a:noFill/>
            <a:miter lim="400000"/>
          </a:ln>
          <a:effectLst/>
        </p:spPr>
        <p:txBody>
          <a:bodyPr wrap="square" lIns="45719" tIns="45719" rIns="45719" bIns="45719" numCol="1" anchor="t">
            <a:spAutoFit/>
          </a:bodyPr>
          <a:lstStyle>
            <a:lvl1pPr marL="342900" indent="-342900" algn="ctr" defTabSz="457200">
              <a:lnSpc>
                <a:spcPct val="85000"/>
              </a:lnSpc>
              <a:spcBef>
                <a:spcPts val="1200"/>
              </a:spcBef>
              <a:defRPr sz="3600" b="1">
                <a:uFillTx/>
                <a:latin typeface="+mn-lt"/>
                <a:ea typeface="+mn-ea"/>
                <a:cs typeface="+mn-cs"/>
                <a:sym typeface="Helvetica"/>
              </a:defRPr>
            </a:lvl1pPr>
          </a:lstStyle>
          <a:p>
            <a:pPr marL="342900" marR="0" lvl="0" indent="-342900" algn="ctr" defTabSz="457200" rtl="0" eaLnBrk="1" fontAlgn="auto" latinLnBrk="0" hangingPunct="0">
              <a:lnSpc>
                <a:spcPct val="85000"/>
              </a:lnSpc>
              <a:spcBef>
                <a:spcPts val="1200"/>
              </a:spcBef>
              <a:spcAft>
                <a:spcPts val="0"/>
              </a:spcAft>
              <a:buFontTx/>
              <a:buNone/>
              <a:defRPr>
                <a:uFillTx/>
              </a:defRPr>
            </a:pPr>
            <a:r>
              <a:rPr kumimoji="0" sz="2800" b="1" i="0" u="none" strike="noStrike" kern="0" cap="none" spc="0" normalizeH="0" baseline="0" noProof="0">
                <a:ln>
                  <a:noFill/>
                </a:ln>
                <a:solidFill>
                  <a:srgbClr val="FFFFFF"/>
                </a:solidFill>
                <a:effectLst/>
                <a:uFillTx/>
                <a:latin typeface="Helvetica"/>
                <a:sym typeface="Helvetica"/>
              </a:rPr>
              <a:t>Their Financial Challenges</a:t>
            </a:r>
          </a:p>
        </p:txBody>
      </p:sp>
      <p:pic>
        <p:nvPicPr>
          <p:cNvPr id="11" name="Picture 10"/>
          <p:cNvPicPr>
            <a:picLocks noChangeAspect="1"/>
          </p:cNvPicPr>
          <p:nvPr/>
        </p:nvPicPr>
        <p:blipFill>
          <a:blip r:embed="rId2"/>
          <a:stretch>
            <a:fillRect/>
          </a:stretch>
        </p:blipFill>
        <p:spPr>
          <a:xfrm>
            <a:off x="7061200" y="2354391"/>
            <a:ext cx="4635500" cy="4113644"/>
          </a:xfrm>
          <a:prstGeom prst="rect">
            <a:avLst/>
          </a:prstGeom>
          <a:ln>
            <a:solidFill>
              <a:srgbClr val="002060"/>
            </a:solidFill>
          </a:ln>
        </p:spPr>
      </p:pic>
      <p:pic>
        <p:nvPicPr>
          <p:cNvPr id="12" name="Picture 2"/>
          <p:cNvPicPr>
            <a:picLocks noChangeAspect="1"/>
          </p:cNvPicPr>
          <p:nvPr/>
        </p:nvPicPr>
        <p:blipFill>
          <a:blip r:embed="rId3"/>
          <a:srcRect/>
          <a:stretch>
            <a:fillRect/>
          </a:stretch>
        </p:blipFill>
        <p:spPr bwMode="auto">
          <a:xfrm>
            <a:off x="578734" y="2429917"/>
            <a:ext cx="6101466" cy="3920022"/>
          </a:xfrm>
          <a:prstGeom prst="rect">
            <a:avLst/>
          </a:prstGeom>
          <a:noFill/>
          <a:ln w="38100">
            <a:solidFill>
              <a:schemeClr val="bg1"/>
            </a:solidFill>
            <a:miter lim="800000"/>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bodyPr/>
      <a:lstStyle/>
      <a:style>
        <a:lnRef idx="1">
          <a:schemeClr val="accent1"/>
        </a:lnRef>
        <a:fillRef idx="1">
          <a:schemeClr val="accent1"/>
        </a:fillRef>
        <a:effectRef idx="1">
          <a:schemeClr val="accent1"/>
        </a:effectRef>
        <a:fontRef idx="minor">
          <a:schemeClr val="lt1"/>
        </a:fontRef>
      </a:style>
    </a:spDef>
    <a:lnDef>
      <a:spPr/>
      <a:bodyPr/>
      <a:lstStyle/>
      <a:style>
        <a:lnRef idx="1">
          <a:schemeClr val="accent1"/>
        </a:lnRef>
        <a:fillRef idx="0">
          <a:schemeClr val="accent1"/>
        </a:fillRef>
        <a:effectRef idx="1">
          <a:schemeClr val="accent1"/>
        </a:effectRef>
        <a:fontRef idx="minor">
          <a:schemeClr val="tx1"/>
        </a:fontRef>
      </a:style>
    </a:lnDef>
    <a:txDef>
      <a:spPr/>
      <a:bodyPr/>
      <a:lstStyle/>
    </a:txDef>
  </a:objectDefaults>
  <a:extraClrSchemeLst/>
</a:theme>
</file>

<file path=docProps/app.xml><?xml version="1.0" encoding="utf-8"?>
<Properties xmlns="http://schemas.openxmlformats.org/officeDocument/2006/extended-properties" xmlns:vt="http://schemas.openxmlformats.org/officeDocument/2006/docPropsVTypes">
  <TotalTime>30</TotalTime>
  <Words>3109</Words>
  <Application>Microsoft Macintosh PowerPoint</Application>
  <PresentationFormat>Widescreen</PresentationFormat>
  <Paragraphs>421</Paragraphs>
  <Slides>53</Slides>
  <Notes>37</Notes>
  <HiddenSlides>1</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53</vt:i4>
      </vt:variant>
    </vt:vector>
  </HeadingPairs>
  <TitlesOfParts>
    <vt:vector size="66" baseType="lpstr">
      <vt:lpstr>Arial</vt:lpstr>
      <vt:lpstr>Arial Narrow</vt:lpstr>
      <vt:lpstr>Avenir Book</vt:lpstr>
      <vt:lpstr>Calibri</vt:lpstr>
      <vt:lpstr>Calibri Light</vt:lpstr>
      <vt:lpstr>Franklin Gothic Medium</vt:lpstr>
      <vt:lpstr>Helvetica</vt:lpstr>
      <vt:lpstr>Helvetica Neue</vt:lpstr>
      <vt:lpstr>Roboto</vt:lpstr>
      <vt:lpstr>Roboto Condensed</vt:lpstr>
      <vt:lpstr>Times New Roman</vt:lpstr>
      <vt:lpstr>Trebuchet MS</vt:lpstr>
      <vt:lpstr>Office Theme</vt:lpstr>
      <vt:lpstr>The World is Changing</vt:lpstr>
      <vt:lpstr>CHANGING TECHNOLOGY</vt:lpstr>
      <vt:lpstr>CHANGING INNOVATION</vt:lpstr>
      <vt:lpstr> CHANGING DISTRIBUTION</vt:lpstr>
      <vt:lpstr>PowerPoint Presentation</vt:lpstr>
      <vt:lpstr>PowerPoint Presentation</vt:lpstr>
      <vt:lpstr>PowerPoint Presentation</vt:lpstr>
      <vt:lpstr>The World is Changing……..Are you Changing?</vt:lpstr>
      <vt:lpstr>PowerPoint Presentation</vt:lpstr>
      <vt:lpstr>PowerPoint Presentation</vt:lpstr>
      <vt:lpstr>PowerPoint Presentation</vt:lpstr>
      <vt:lpstr>PowerPoint Presentation</vt:lpstr>
      <vt:lpstr>Being a 2% Allows you to live your life on your terms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Business……. Educate North America on Money</vt:lpstr>
      <vt:lpstr>PowerPoint Presentation</vt:lpstr>
      <vt:lpstr>PowerPoint Presentation</vt:lpstr>
      <vt:lpstr>PowerPoint Presentation</vt:lpstr>
      <vt:lpstr>PowerPoint Presentation</vt:lpstr>
      <vt:lpstr>PowerPoint Presentation</vt:lpstr>
      <vt:lpstr>Term Life Insurance is Income Protection</vt:lpstr>
      <vt:lpstr>PowerPoint Presentation</vt:lpstr>
      <vt:lpstr>PowerPoint Presentation</vt:lpstr>
      <vt:lpstr>PowerPoint Presentation</vt:lpstr>
      <vt:lpstr>Investing Education- Mutual Funds </vt:lpstr>
      <vt:lpstr>Accumulating a FIN# Why Banks &amp; Insurance companies are rich and we are not!</vt:lpstr>
      <vt:lpstr>We move the wealth back into the hands of the people!</vt:lpstr>
      <vt:lpstr>PowerPoint Presentation</vt:lpstr>
      <vt:lpstr>How the Business System Works</vt:lpstr>
      <vt:lpstr>PowerPoint Presentation</vt:lpstr>
      <vt:lpstr>PowerPoint Presentation</vt:lpstr>
      <vt:lpstr>Earnings Opportunities</vt:lpstr>
      <vt:lpstr>Term Life Insurance Earnings- Starting at  $276.45 Per Transaction to Maximum $1,216.38</vt:lpstr>
      <vt:lpstr>PowerPoint Presentation</vt:lpstr>
      <vt:lpstr>PowerPoint Presentation</vt:lpstr>
      <vt:lpstr>The Rollover Market-Nov 2019</vt:lpstr>
      <vt:lpstr>Investment Compensation</vt:lpstr>
      <vt:lpstr>PowerPoint Presentation</vt:lpstr>
      <vt:lpstr>PowerPoint Presentation</vt:lpstr>
      <vt:lpstr>PowerPoint Presentation</vt:lpstr>
      <vt:lpstr>PowerPoint Presentation</vt:lpstr>
      <vt:lpstr>PowerPoint Presentation</vt:lpstr>
      <vt:lpstr>PowerPoint Presentation</vt:lpstr>
      <vt:lpstr>How to Get Started</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World is Changing</dc:title>
  <dc:creator>roy matlock</dc:creator>
  <cp:lastModifiedBy>Arleigh Larson</cp:lastModifiedBy>
  <cp:revision>7</cp:revision>
  <dcterms:created xsi:type="dcterms:W3CDTF">2020-04-19T18:33:23Z</dcterms:created>
  <dcterms:modified xsi:type="dcterms:W3CDTF">2020-04-24T17:23:40Z</dcterms:modified>
</cp:coreProperties>
</file>