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65"/>
  </p:notesMasterIdLst>
  <p:sldIdLst>
    <p:sldId id="256" r:id="rId4"/>
    <p:sldId id="528" r:id="rId5"/>
    <p:sldId id="530" r:id="rId6"/>
    <p:sldId id="529" r:id="rId7"/>
    <p:sldId id="521" r:id="rId8"/>
    <p:sldId id="508" r:id="rId9"/>
    <p:sldId id="532" r:id="rId10"/>
    <p:sldId id="537" r:id="rId11"/>
    <p:sldId id="533" r:id="rId12"/>
    <p:sldId id="438" r:id="rId13"/>
    <p:sldId id="274" r:id="rId14"/>
    <p:sldId id="272" r:id="rId15"/>
    <p:sldId id="470" r:id="rId16"/>
    <p:sldId id="418" r:id="rId17"/>
    <p:sldId id="273" r:id="rId18"/>
    <p:sldId id="534" r:id="rId19"/>
    <p:sldId id="785" r:id="rId20"/>
    <p:sldId id="263" r:id="rId21"/>
    <p:sldId id="265" r:id="rId22"/>
    <p:sldId id="536" r:id="rId23"/>
    <p:sldId id="276" r:id="rId24"/>
    <p:sldId id="786" r:id="rId25"/>
    <p:sldId id="275" r:id="rId26"/>
    <p:sldId id="788" r:id="rId27"/>
    <p:sldId id="787" r:id="rId28"/>
    <p:sldId id="789" r:id="rId29"/>
    <p:sldId id="790" r:id="rId30"/>
    <p:sldId id="795" r:id="rId31"/>
    <p:sldId id="793" r:id="rId32"/>
    <p:sldId id="794" r:id="rId33"/>
    <p:sldId id="791" r:id="rId34"/>
    <p:sldId id="277" r:id="rId35"/>
    <p:sldId id="291" r:id="rId36"/>
    <p:sldId id="296" r:id="rId37"/>
    <p:sldId id="297" r:id="rId38"/>
    <p:sldId id="298" r:id="rId39"/>
    <p:sldId id="299" r:id="rId40"/>
    <p:sldId id="408" r:id="rId41"/>
    <p:sldId id="409" r:id="rId42"/>
    <p:sldId id="278" r:id="rId43"/>
    <p:sldId id="539" r:id="rId44"/>
    <p:sldId id="281" r:id="rId45"/>
    <p:sldId id="784" r:id="rId46"/>
    <p:sldId id="543" r:id="rId47"/>
    <p:sldId id="541" r:id="rId48"/>
    <p:sldId id="542" r:id="rId49"/>
    <p:sldId id="282" r:id="rId50"/>
    <p:sldId id="283" r:id="rId51"/>
    <p:sldId id="544" r:id="rId52"/>
    <p:sldId id="546" r:id="rId53"/>
    <p:sldId id="289" r:id="rId54"/>
    <p:sldId id="548" r:id="rId55"/>
    <p:sldId id="549" r:id="rId56"/>
    <p:sldId id="782" r:id="rId57"/>
    <p:sldId id="783" r:id="rId58"/>
    <p:sldId id="285" r:id="rId59"/>
    <p:sldId id="286" r:id="rId60"/>
    <p:sldId id="287" r:id="rId61"/>
    <p:sldId id="288" r:id="rId62"/>
    <p:sldId id="550" r:id="rId63"/>
    <p:sldId id="30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97"/>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FF5A-41D4-E54B-BF08-757068137E12}" type="datetimeFigureOut">
              <a:rPr lang="en-US" smtClean="0"/>
              <a:t>5/4/20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6DA5B-5253-CD48-B172-B4925E96716A}" type="slidenum">
              <a:rPr lang="en-US" smtClean="0"/>
              <a:t>‹#›</a:t>
            </a:fld>
            <a:endParaRPr lang="en-US"/>
          </a:p>
        </p:txBody>
      </p:sp>
    </p:spTree>
    <p:extLst>
      <p:ext uri="{BB962C8B-B14F-4D97-AF65-F5344CB8AC3E}">
        <p14:creationId xmlns:p14="http://schemas.microsoft.com/office/powerpoint/2010/main" val="19405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F341A300-6A3D-B04A-A807-E5A35F39BB40}" type="slidenum">
              <a:rPr lang="en-US" smtClean="0"/>
              <a:t>2</a:t>
            </a:fld>
            <a:endParaRPr lang="en-US"/>
          </a:p>
        </p:txBody>
      </p:sp>
    </p:spTree>
    <p:extLst>
      <p:ext uri="{BB962C8B-B14F-4D97-AF65-F5344CB8AC3E}">
        <p14:creationId xmlns:p14="http://schemas.microsoft.com/office/powerpoint/2010/main" val="36366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732f2c0160_0_6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g732f2c0160_0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3945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732f2c0160_0_3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g732f2c0160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033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732f2c0160_13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2" name="Google Shape;702;g732f2c0160_13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745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77346a13fd_0_6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 name="Google Shape;56;g77346a13fd_0_69:notes"/>
          <p:cNvSpPr txBox="1">
            <a:spLocks noGrp="1"/>
          </p:cNvSpPr>
          <p:nvPr>
            <p:ph type="body" idx="1"/>
          </p:nvPr>
        </p:nvSpPr>
        <p:spPr>
          <a:xfrm>
            <a:off x="513176" y="5723176"/>
            <a:ext cx="4100700" cy="5994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
        <p:nvSpPr>
          <p:cNvPr id="57" name="Google Shape;57;g77346a13fd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22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58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732f2c0160_13_101: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4" name="Google Shape;684;g732f2c0160_13_101:notes"/>
          <p:cNvSpPr txBox="1">
            <a:spLocks noGrp="1"/>
          </p:cNvSpPr>
          <p:nvPr>
            <p:ph type="body" idx="1"/>
          </p:nvPr>
        </p:nvSpPr>
        <p:spPr>
          <a:xfrm>
            <a:off x="513176" y="5723176"/>
            <a:ext cx="4100755" cy="5994727"/>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100"/>
          </a:p>
        </p:txBody>
      </p:sp>
      <p:sp>
        <p:nvSpPr>
          <p:cNvPr id="685" name="Google Shape;685;g732f2c0160_13_10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430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77346a13fd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77346a13fd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 Meeting Notes (9/8/16 19:29) -----</a:t>
            </a:r>
            <a:endParaRPr/>
          </a:p>
          <a:p>
            <a:pPr marL="0" lvl="0" indent="0" algn="l" rtl="0">
              <a:spcBef>
                <a:spcPts val="0"/>
              </a:spcBef>
              <a:spcAft>
                <a:spcPts val="0"/>
              </a:spcAft>
              <a:buNone/>
            </a:pPr>
            <a:r>
              <a:rPr lang="en"/>
              <a:t>So, this is a loaded question because unfortunately, we don't learn the Rule of 72 in school, yet it's.. 	</a:t>
            </a:r>
            <a:endParaRPr/>
          </a:p>
        </p:txBody>
      </p:sp>
      <p:sp>
        <p:nvSpPr>
          <p:cNvPr id="57" name="Google Shape;57;g77346a13fd_0_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184303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77346a13fd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g77346a13fd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67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7346a13fd_0_4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300">
                <a:solidFill>
                  <a:schemeClr val="dk1"/>
                </a:solidFill>
                <a:latin typeface="Trebuchet MS"/>
                <a:ea typeface="Trebuchet MS"/>
                <a:cs typeface="Trebuchet MS"/>
                <a:sym typeface="Trebuchet MS"/>
              </a:rPr>
              <a:t>26</a:t>
            </a:fld>
            <a:endParaRPr sz="1300">
              <a:solidFill>
                <a:schemeClr val="dk1"/>
              </a:solidFill>
              <a:latin typeface="Trebuchet MS"/>
              <a:ea typeface="Trebuchet MS"/>
              <a:cs typeface="Trebuchet MS"/>
              <a:sym typeface="Trebuchet MS"/>
            </a:endParaRPr>
          </a:p>
        </p:txBody>
      </p:sp>
      <p:sp>
        <p:nvSpPr>
          <p:cNvPr id="131" name="Google Shape;131;g77346a13fd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g77346a13fd_0_480:notes"/>
          <p:cNvSpPr txBox="1">
            <a:spLocks noGrp="1"/>
          </p:cNvSpPr>
          <p:nvPr>
            <p:ph type="body" idx="1"/>
          </p:nvPr>
        </p:nvSpPr>
        <p:spPr>
          <a:xfrm>
            <a:off x="686421" y="4344025"/>
            <a:ext cx="5485200" cy="45501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100"/>
          </a:p>
        </p:txBody>
      </p:sp>
      <p:sp>
        <p:nvSpPr>
          <p:cNvPr id="133" name="Google Shape;133;g77346a13fd_0_480:notes"/>
          <p:cNvSpPr txBox="1"/>
          <p:nvPr/>
        </p:nvSpPr>
        <p:spPr>
          <a:xfrm>
            <a:off x="3887133" y="8684926"/>
            <a:ext cx="2969400" cy="4575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100">
                <a:solidFill>
                  <a:schemeClr val="lt1"/>
                </a:solidFill>
                <a:latin typeface="Trebuchet MS"/>
                <a:ea typeface="Trebuchet MS"/>
                <a:cs typeface="Trebuchet MS"/>
                <a:sym typeface="Trebuchet MS"/>
              </a:rPr>
              <a:t>26</a:t>
            </a:fld>
            <a:endParaRPr sz="11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22871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7346a13fd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77346a13fd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83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7346a13fd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77346a13fd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6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F341A300-6A3D-B04A-A807-E5A35F39BB40}" type="slidenum">
              <a:rPr lang="en-US" smtClean="0"/>
              <a:t>3</a:t>
            </a:fld>
            <a:endParaRPr lang="en-US"/>
          </a:p>
        </p:txBody>
      </p:sp>
    </p:spTree>
    <p:extLst>
      <p:ext uri="{BB962C8B-B14F-4D97-AF65-F5344CB8AC3E}">
        <p14:creationId xmlns:p14="http://schemas.microsoft.com/office/powerpoint/2010/main" val="4263531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7346a13fd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g77346a13fd_0_6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Speaker Notes:</a:t>
            </a:r>
            <a:endParaRPr/>
          </a:p>
          <a:p>
            <a:pPr marL="0" lvl="0" indent="0" algn="l" rtl="0">
              <a:spcBef>
                <a:spcPts val="0"/>
              </a:spcBef>
              <a:spcAft>
                <a:spcPts val="0"/>
              </a:spcAft>
              <a:buNone/>
            </a:pPr>
            <a:r>
              <a:rPr lang="en"/>
              <a:t>This his how we see life working together.</a:t>
            </a:r>
            <a:endParaRPr/>
          </a:p>
          <a:p>
            <a:pPr marL="0" lvl="0" indent="0" algn="l" rtl="0">
              <a:spcBef>
                <a:spcPts val="0"/>
              </a:spcBef>
              <a:spcAft>
                <a:spcPts val="0"/>
              </a:spcAft>
              <a:buNone/>
            </a:pPr>
            <a:endParaRPr/>
          </a:p>
          <a:p>
            <a:pPr marL="0" lvl="0" indent="0" algn="l" rtl="0">
              <a:spcBef>
                <a:spcPts val="0"/>
              </a:spcBef>
              <a:spcAft>
                <a:spcPts val="0"/>
              </a:spcAft>
              <a:buNone/>
            </a:pPr>
            <a:r>
              <a:rPr lang="en"/>
              <a:t>In the early years we do believe you need a lot of life insurance because you may have some kids, some debt, a house and the loss of your income would be devastating because your saving and investments have not grown yet. Once your savings and investments do grow you now come to what we call the Theory of Decreased Responsibility. So now your kids are grown and out of the house your debt is paid off and your house is paid off so now all you need is money to live off of. At the same time your need for life insurance can go down or ultimately just go away.  And we are the only company in the entire financial industry that helps families get the right amount of life insurance the right kind which is level term and we help them get out of there life insurance.  And we can do that because we are helping you get out of debt and helping you invest your money for the future. When have you ever heard of a company that helps you get out of the products they provide?</a:t>
            </a:r>
            <a:endParaRPr/>
          </a:p>
        </p:txBody>
      </p:sp>
      <p:sp>
        <p:nvSpPr>
          <p:cNvPr id="218" name="Google Shape;218;g77346a13fd_0_6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extLst>
      <p:ext uri="{BB962C8B-B14F-4D97-AF65-F5344CB8AC3E}">
        <p14:creationId xmlns:p14="http://schemas.microsoft.com/office/powerpoint/2010/main" val="1417000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32f2c0160_13_65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9" name="Google Shape;1049;g732f2c0160_13_6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050" name="Google Shape;1050;g732f2c0160_13_6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1215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7346a13fd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77346a13fd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363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732f2c0160_13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732f2c0160_13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22" name="Google Shape;722;g732f2c0160_13_1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7590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732f2c0160_13_59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g732f2c0160_13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010" name="Google Shape;1010;g732f2c0160_13_59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8796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732f2c0160_13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9" name="Google Shape;1199;g732f2c0160_13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527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732f2c0160_13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2" name="Google Shape;1242;g732f2c0160_13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087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732f2c0160_13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2" name="Google Shape;1292;g732f2c0160_13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970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732f2c0160_13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0" name="Google Shape;1310;g732f2c0160_13_9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latin typeface="Trebuchet MS"/>
                <a:ea typeface="Trebuchet MS"/>
                <a:cs typeface="Trebuchet MS"/>
                <a:sym typeface="Trebuchet MS"/>
              </a:rPr>
              <a:t>Professional money managers invest the “pool” for you, keeping the investments under constant supervision. The money managers use their knowledge of securities and changing market conditions to invest the pooled assets in many different companies within a variety of industries.</a:t>
            </a:r>
            <a:endParaRPr>
              <a:latin typeface="Trebuchet MS"/>
              <a:ea typeface="Trebuchet MS"/>
              <a:cs typeface="Trebuchet MS"/>
              <a:sym typeface="Trebuchet MS"/>
            </a:endParaRPr>
          </a:p>
        </p:txBody>
      </p:sp>
      <p:sp>
        <p:nvSpPr>
          <p:cNvPr id="1311" name="Google Shape;1311;g732f2c0160_13_936:notes"/>
          <p:cNvSpPr txBox="1"/>
          <p:nvPr/>
        </p:nvSpPr>
        <p:spPr>
          <a:xfrm>
            <a:off x="3971925" y="8829675"/>
            <a:ext cx="3036888"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Trebuchet MS"/>
                <a:ea typeface="Trebuchet MS"/>
                <a:cs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1353421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rebuchet MS" charset="0"/>
                <a:ea typeface="ＭＳ Ｐゴシック" charset="-128"/>
                <a:cs typeface="Arial Unicode MS" charset="0"/>
              </a:rPr>
              <a:t>According to the Theory of Decreasing Responsibility, your need for life insurance peaks along with your family responsibilities. When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re young, you buy low-cost death protection, term insurance, enough to protect the loss of your earning power, and put the maximum amount you can afford into a promising investment program. When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re older, you may have much less need for insurance coverage. If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ve saved and invested wisely you should have a significant amount of accumulated cash.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ve become </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self-insured</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 and eliminated your need for life insurance. </a:t>
            </a:r>
          </a:p>
          <a:p>
            <a:pPr eaLnBrk="1" hangingPunct="1">
              <a:spcBef>
                <a:spcPct val="0"/>
              </a:spcBef>
            </a:pPr>
            <a:endParaRPr lang="en-US" altLang="en-US">
              <a:latin typeface="Trebuchet MS" charset="0"/>
              <a:ea typeface="ＭＳ Ｐゴシック" charset="-128"/>
              <a:cs typeface="Arial Unicode MS" charset="0"/>
            </a:endParaRPr>
          </a:p>
        </p:txBody>
      </p:sp>
      <p:sp>
        <p:nvSpPr>
          <p:cNvPr id="194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charset="0"/>
                <a:ea typeface="ＭＳ Ｐゴシック" charset="-128"/>
                <a:cs typeface="Arial Unicode MS" charset="0"/>
              </a:defRPr>
            </a:lvl1pPr>
            <a:lvl2pPr marL="742950" indent="-285750">
              <a:spcBef>
                <a:spcPct val="30000"/>
              </a:spcBef>
              <a:defRPr sz="1200">
                <a:solidFill>
                  <a:schemeClr val="tx1"/>
                </a:solidFill>
                <a:latin typeface="Trebuchet MS" charset="0"/>
                <a:ea typeface="Arial Unicode MS" charset="0"/>
                <a:cs typeface="Arial Unicode MS" charset="0"/>
              </a:defRPr>
            </a:lvl2pPr>
            <a:lvl3pPr marL="1143000" indent="-228600">
              <a:spcBef>
                <a:spcPct val="30000"/>
              </a:spcBef>
              <a:defRPr sz="1200">
                <a:solidFill>
                  <a:schemeClr val="tx1"/>
                </a:solidFill>
                <a:latin typeface="Trebuchet MS" charset="0"/>
                <a:ea typeface="Arial Unicode MS" charset="0"/>
                <a:cs typeface="Arial Unicode MS" charset="0"/>
              </a:defRPr>
            </a:lvl3pPr>
            <a:lvl4pPr marL="1600200" indent="-228600">
              <a:spcBef>
                <a:spcPct val="30000"/>
              </a:spcBef>
              <a:defRPr sz="1200">
                <a:solidFill>
                  <a:schemeClr val="tx1"/>
                </a:solidFill>
                <a:latin typeface="Trebuchet MS" charset="0"/>
                <a:ea typeface="Arial Unicode MS" charset="0"/>
                <a:cs typeface="Arial Unicode MS" charset="0"/>
              </a:defRPr>
            </a:lvl4pPr>
            <a:lvl5pPr marL="2057400" indent="-228600">
              <a:spcBef>
                <a:spcPct val="30000"/>
              </a:spcBef>
              <a:defRPr sz="1200">
                <a:solidFill>
                  <a:schemeClr val="tx1"/>
                </a:solidFill>
                <a:latin typeface="Trebuchet MS" charset="0"/>
                <a:ea typeface="Arial Unicode MS" charset="0"/>
                <a:cs typeface="Arial Unicode MS" charset="0"/>
              </a:defRPr>
            </a:lvl5pPr>
            <a:lvl6pPr marL="25146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6pPr>
            <a:lvl7pPr marL="29718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7pPr>
            <a:lvl8pPr marL="34290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8pPr>
            <a:lvl9pPr marL="38862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44EFA40-3311-5C4E-A9AC-ADF46E3B0FDB}" type="slidenum">
              <a:rPr kumimoji="0" lang="en-US" altLang="en-US" sz="1200" b="0" i="0" u="none" strike="noStrike" kern="1200" cap="none" spc="0" normalizeH="0" baseline="0" noProof="0">
                <a:ln>
                  <a:noFill/>
                </a:ln>
                <a:solidFill>
                  <a:prstClr val="black"/>
                </a:solidFill>
                <a:effectLst/>
                <a:uLnTx/>
                <a:uFillTx/>
                <a:latin typeface="Trebuchet MS" charset="0"/>
                <a:ea typeface="ＭＳ Ｐゴシック" charset="-128"/>
                <a:cs typeface="Arial Unicode MS" charset="0"/>
              </a:rPr>
              <a:pPr marL="0" marR="0" lvl="0" indent="0" algn="r" defTabSz="914400" rtl="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Trebuchet MS" charset="0"/>
              <a:ea typeface="ＭＳ Ｐゴシック" charset="-128"/>
              <a:cs typeface="Arial Unicode MS" charset="0"/>
            </a:endParaRPr>
          </a:p>
        </p:txBody>
      </p:sp>
    </p:spTree>
    <p:extLst>
      <p:ext uri="{BB962C8B-B14F-4D97-AF65-F5344CB8AC3E}">
        <p14:creationId xmlns:p14="http://schemas.microsoft.com/office/powerpoint/2010/main" val="357913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F341A300-6A3D-B04A-A807-E5A35F39BB40}" type="slidenum">
              <a:rPr lang="en-US" smtClean="0"/>
              <a:t>4</a:t>
            </a:fld>
            <a:endParaRPr lang="en-US"/>
          </a:p>
        </p:txBody>
      </p:sp>
    </p:spTree>
    <p:extLst>
      <p:ext uri="{BB962C8B-B14F-4D97-AF65-F5344CB8AC3E}">
        <p14:creationId xmlns:p14="http://schemas.microsoft.com/office/powerpoint/2010/main" val="1144397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32f2c0160_1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g732f2c0160_1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5610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32f2c0160_1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g732f2c0160_1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18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732f2c0160_13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8" name="Google Shape;798;g732f2c0160_13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99" name="Google Shape;799;g732f2c0160_13_20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140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732f2c0160_13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g732f2c0160_13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17" name="Google Shape;817;g732f2c0160_13_2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0572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732f2c0160_13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1" name="Google Shape;831;g732f2c0160_13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32" name="Google Shape;832;g732f2c0160_13_2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69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732f2c0160_13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3" name="Google Shape;1343;g732f2c0160_13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729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732f2c0160_13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4" name="Google Shape;944;g732f2c0160_13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2703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32f2c0160_1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g732f2c0160_1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5010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32f2c0160_1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g732f2c0160_1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9859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732f2c0160_13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7" name="Google Shape;867;g732f2c0160_13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68" name="Google Shape;868;g732f2c0160_13_3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41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732f2c0160_13_9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732f2c0160_13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74" name="Google Shape;674;g732f2c0160_13_9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027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732f2c0160_13_36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5" name="Google Shape;885;g732f2c0160_13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86" name="Google Shape;886;g732f2c0160_13_36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2849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732f2c0160_13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3" name="Google Shape;903;g732f2c0160_13_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904" name="Google Shape;904;g732f2c0160_13_38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0481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732f2c0160_13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7" name="Google Shape;927;g732f2c0160_13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928" name="Google Shape;928;g732f2c0160_13_40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7856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32f2c0160_1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g732f2c0160_1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339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732f2c0160_13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7" name="Google Shape;1397;g732f2c0160_13_10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398" name="Google Shape;1398;g732f2c0160_13_10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804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732f2c0160_13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g732f2c0160_13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34" name="Google Shape;634;g732f2c0160_13_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58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AEBC9EF-E7E8-B349-BAEC-103750E2820E}" type="slidenum">
              <a:rPr lang="en-US" sz="1200">
                <a:ea typeface="Arial Unicode MS" panose="020B0604020202020204" pitchFamily="34" charset="-128"/>
                <a:cs typeface="Arial Unicode MS" panose="020B0604020202020204" pitchFamily="34" charset="-128"/>
              </a:rPr>
              <a:pPr eaLnBrk="1" hangingPunct="1"/>
              <a:t>13</a:t>
            </a:fld>
            <a:endParaRPr lang="en-US" sz="12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87741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732f2c0160_1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732f2c0160_13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08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732f2c0160_1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732f2c0160_13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01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77346a13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77346a13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17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19A25A-EC86-3840-B3E7-2E3D0EFB236E}"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342453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19A25A-EC86-3840-B3E7-2E3D0EFB236E}"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340590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19A25A-EC86-3840-B3E7-2E3D0EFB236E}"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3814580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E795-5EB4-E94F-A434-0D5BE7E8E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2568A4-3A7D-7E48-9A27-0AF32985C1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697E3-D082-7B4F-802B-2D4F1D713380}"/>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5" name="Footer Placeholder 4">
            <a:extLst>
              <a:ext uri="{FF2B5EF4-FFF2-40B4-BE49-F238E27FC236}">
                <a16:creationId xmlns:a16="http://schemas.microsoft.com/office/drawing/2014/main" id="{75177B81-BB46-7145-A161-B918EE19C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EED58-76E6-3941-8486-7CD158CF0ACB}"/>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1218911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226C-0BD6-EA4F-B3B4-2AF2B7EA5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9E434-2116-E545-AB54-FEA528DDE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14AD-4E76-304D-9594-E75235B8C922}"/>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5" name="Footer Placeholder 4">
            <a:extLst>
              <a:ext uri="{FF2B5EF4-FFF2-40B4-BE49-F238E27FC236}">
                <a16:creationId xmlns:a16="http://schemas.microsoft.com/office/drawing/2014/main" id="{33CD3EAD-D24A-004A-ADD3-BCA656A21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D088F-C03F-1D4C-9277-FB4AA4187532}"/>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338197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6FA0-178B-B541-92F0-E962401680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787C66-DBFB-6E48-AAEC-B8DAA86AE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CB8AC-ABDE-F34D-9566-3C684F1B05EC}"/>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5" name="Footer Placeholder 4">
            <a:extLst>
              <a:ext uri="{FF2B5EF4-FFF2-40B4-BE49-F238E27FC236}">
                <a16:creationId xmlns:a16="http://schemas.microsoft.com/office/drawing/2014/main" id="{FDCE1487-46F5-1143-AABA-CA0A7F6D6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B1039-53E8-9543-8E80-2A161FFD2B8A}"/>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581303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1EA1-29FA-B049-AE89-6214EC99A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B53765-FCB1-7C4C-9663-379B2D4D42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3E9CE-958C-5045-91F6-E713D12BE7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E411AC-FCDE-DB45-8DEF-175FCF96EFCB}"/>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6" name="Footer Placeholder 5">
            <a:extLst>
              <a:ext uri="{FF2B5EF4-FFF2-40B4-BE49-F238E27FC236}">
                <a16:creationId xmlns:a16="http://schemas.microsoft.com/office/drawing/2014/main" id="{806A3BDF-659B-EB46-B6F5-4BE0C30D3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64F6B-170D-EE43-97E3-D4C1C0F9A4EC}"/>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2678446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D98A-DA59-264F-B867-F0A6751F3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5C0FB9-081D-3243-9B18-FE75244E32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572A36-9D20-DE43-92D2-B29D1F8F92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09117-F9B6-EB49-937B-8C9323C141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08DD75-D323-F54E-9777-CC430AE176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8404B-682C-7948-830E-9148483FEDC9}"/>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8" name="Footer Placeholder 7">
            <a:extLst>
              <a:ext uri="{FF2B5EF4-FFF2-40B4-BE49-F238E27FC236}">
                <a16:creationId xmlns:a16="http://schemas.microsoft.com/office/drawing/2014/main" id="{3C93C80D-BF89-7042-9DB6-F7F212EB5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77F2FB-D8FB-ED46-8355-66C9C3CD11EE}"/>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1616016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82AE-B52C-F848-8352-EFD4CE0569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02199D-D5CD-8248-A5FD-1BD9AED3B9C7}"/>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4" name="Footer Placeholder 3">
            <a:extLst>
              <a:ext uri="{FF2B5EF4-FFF2-40B4-BE49-F238E27FC236}">
                <a16:creationId xmlns:a16="http://schemas.microsoft.com/office/drawing/2014/main" id="{F3ECFE46-FAEB-5B40-B002-7CB148E50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2B83C8-B614-194A-B6CF-670D39554A3F}"/>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3570161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DDEC2C-9731-9046-B046-C3DCE100412B}"/>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3" name="Footer Placeholder 2">
            <a:extLst>
              <a:ext uri="{FF2B5EF4-FFF2-40B4-BE49-F238E27FC236}">
                <a16:creationId xmlns:a16="http://schemas.microsoft.com/office/drawing/2014/main" id="{D6134700-86C3-8249-9BF8-8E9BEA25EB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FDAAE1-7243-5842-A574-5D45719693BC}"/>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4263505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AAD3-C1F4-8D43-B6C7-111721A26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AC8FF5-8F05-9340-AF4D-4CEE319079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58524F-7872-824F-AC89-0B6D30FC0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59D90-A195-6F4D-BBA0-05685B41F506}"/>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6" name="Footer Placeholder 5">
            <a:extLst>
              <a:ext uri="{FF2B5EF4-FFF2-40B4-BE49-F238E27FC236}">
                <a16:creationId xmlns:a16="http://schemas.microsoft.com/office/drawing/2014/main" id="{2990032B-DB72-2E48-9E32-154ADD0193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11DC1-BE87-044F-AFD2-51B31863FDF1}"/>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7770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19A25A-EC86-3840-B3E7-2E3D0EFB236E}"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529632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1F2E-5180-444F-8AF5-83A69D89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1DDB53-5C97-5A4F-B0E3-B9C2CDF1C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1176D3-46E1-BC4D-8576-88D6B7DF3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498B1-BC1E-1346-9948-4C6BD2C6A3C4}"/>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6" name="Footer Placeholder 5">
            <a:extLst>
              <a:ext uri="{FF2B5EF4-FFF2-40B4-BE49-F238E27FC236}">
                <a16:creationId xmlns:a16="http://schemas.microsoft.com/office/drawing/2014/main" id="{D786A0AC-3ABE-D640-A2EC-79C3C1A55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D4679-36AE-374A-9301-A32E00F92BDB}"/>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214917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B40-57AA-7046-8E45-D0B1B66316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00135-E598-4749-B4D0-39850AB524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94DD4-A45C-434F-A592-70E90301B545}"/>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5" name="Footer Placeholder 4">
            <a:extLst>
              <a:ext uri="{FF2B5EF4-FFF2-40B4-BE49-F238E27FC236}">
                <a16:creationId xmlns:a16="http://schemas.microsoft.com/office/drawing/2014/main" id="{C3F7E04C-B865-A848-888D-2060B4580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91AA9-74F0-1E4D-A9B2-7D7DBE45BDF5}"/>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2338924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75DC6-54B6-C644-BCDC-EF1B9D3176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8E8E03-7556-5343-A22A-0EA9E72DA0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6B83A-88BA-344B-AD6A-D17F18D80989}"/>
              </a:ext>
            </a:extLst>
          </p:cNvPr>
          <p:cNvSpPr>
            <a:spLocks noGrp="1"/>
          </p:cNvSpPr>
          <p:nvPr>
            <p:ph type="dt" sz="half" idx="10"/>
          </p:nvPr>
        </p:nvSpPr>
        <p:spPr/>
        <p:txBody>
          <a:bodyPr/>
          <a:lstStyle/>
          <a:p>
            <a:fld id="{1CAAFF24-CFE9-804A-938A-45A1FAA62CDB}" type="datetimeFigureOut">
              <a:rPr lang="en-US" smtClean="0"/>
              <a:t>5/4/20</a:t>
            </a:fld>
            <a:endParaRPr lang="en-US"/>
          </a:p>
        </p:txBody>
      </p:sp>
      <p:sp>
        <p:nvSpPr>
          <p:cNvPr id="5" name="Footer Placeholder 4">
            <a:extLst>
              <a:ext uri="{FF2B5EF4-FFF2-40B4-BE49-F238E27FC236}">
                <a16:creationId xmlns:a16="http://schemas.microsoft.com/office/drawing/2014/main" id="{01D822C6-D4F9-C641-BF1D-E2512C4E7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51D93-C694-284B-8E5D-7AF6067F94ED}"/>
              </a:ext>
            </a:extLst>
          </p:cNvPr>
          <p:cNvSpPr>
            <a:spLocks noGrp="1"/>
          </p:cNvSpPr>
          <p:nvPr>
            <p:ph type="sldNum" sz="quarter" idx="12"/>
          </p:nvPr>
        </p:nvSpPr>
        <p:spPr/>
        <p:txBody>
          <a:bodyPr/>
          <a:lstStyle/>
          <a:p>
            <a:fld id="{E41C7F9E-6A9D-5541-A571-7F207B956A7B}" type="slidenum">
              <a:rPr lang="en-US" smtClean="0"/>
              <a:t>‹#›</a:t>
            </a:fld>
            <a:endParaRPr lang="en-US"/>
          </a:p>
        </p:txBody>
      </p:sp>
    </p:spTree>
    <p:extLst>
      <p:ext uri="{BB962C8B-B14F-4D97-AF65-F5344CB8AC3E}">
        <p14:creationId xmlns:p14="http://schemas.microsoft.com/office/powerpoint/2010/main" val="3720421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4267458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1531288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2048183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1455761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8" name="Footer Placeholder 7"/>
          <p:cNvSpPr>
            <a:spLocks noGrp="1"/>
          </p:cNvSpPr>
          <p:nvPr>
            <p:ph type="ftr" sz="quarter" idx="11"/>
          </p:nvPr>
        </p:nvSpPr>
        <p:spPr/>
        <p:txBody>
          <a:bodyPr/>
          <a:lstStyle/>
          <a:p>
            <a:endParaRPr lang="en-US">
              <a:uFillTx/>
            </a:endParaRPr>
          </a:p>
        </p:txBody>
      </p:sp>
      <p:sp>
        <p:nvSpPr>
          <p:cNvPr id="9" name="Slide Number Placeholder 8"/>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1769525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4" name="Footer Placeholder 3"/>
          <p:cNvSpPr>
            <a:spLocks noGrp="1"/>
          </p:cNvSpPr>
          <p:nvPr>
            <p:ph type="ftr" sz="quarter" idx="11"/>
          </p:nvPr>
        </p:nvSpPr>
        <p:spPr/>
        <p:txBody>
          <a:bodyPr/>
          <a:lstStyle/>
          <a:p>
            <a:endParaRPr lang="en-US">
              <a:uFillTx/>
            </a:endParaRPr>
          </a:p>
        </p:txBody>
      </p:sp>
      <p:sp>
        <p:nvSpPr>
          <p:cNvPr id="5" name="Slide Number Placeholder 4"/>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1324449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3" name="Footer Placeholder 2"/>
          <p:cNvSpPr>
            <a:spLocks noGrp="1"/>
          </p:cNvSpPr>
          <p:nvPr>
            <p:ph type="ftr" sz="quarter" idx="11"/>
          </p:nvPr>
        </p:nvSpPr>
        <p:spPr/>
        <p:txBody>
          <a:bodyPr/>
          <a:lstStyle/>
          <a:p>
            <a:endParaRPr lang="en-US">
              <a:uFillTx/>
            </a:endParaRPr>
          </a:p>
        </p:txBody>
      </p:sp>
      <p:sp>
        <p:nvSpPr>
          <p:cNvPr id="4" name="Slide Number Placeholder 3"/>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315653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9A25A-EC86-3840-B3E7-2E3D0EFB236E}"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3774176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3866090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a:uFillTx/>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173802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3957211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5/4/20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350028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19A25A-EC86-3840-B3E7-2E3D0EFB236E}"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390291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19A25A-EC86-3840-B3E7-2E3D0EFB236E}"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181855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19A25A-EC86-3840-B3E7-2E3D0EFB236E}"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262594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9A25A-EC86-3840-B3E7-2E3D0EFB236E}" type="datetimeFigureOut">
              <a:rPr lang="en-US" smtClean="0"/>
              <a:t>5/4/20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324992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19A25A-EC86-3840-B3E7-2E3D0EFB236E}"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9356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19A25A-EC86-3840-B3E7-2E3D0EFB236E}"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22254-71E7-E043-887B-E56A97937B24}" type="slidenum">
              <a:rPr lang="en-US" smtClean="0"/>
              <a:t>‹#›</a:t>
            </a:fld>
            <a:endParaRPr lang="en-US"/>
          </a:p>
        </p:txBody>
      </p:sp>
    </p:spTree>
    <p:extLst>
      <p:ext uri="{BB962C8B-B14F-4D97-AF65-F5344CB8AC3E}">
        <p14:creationId xmlns:p14="http://schemas.microsoft.com/office/powerpoint/2010/main" val="287054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9A25A-EC86-3840-B3E7-2E3D0EFB236E}" type="datetimeFigureOut">
              <a:rPr lang="en-US" smtClean="0"/>
              <a:t>5/4/20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22254-71E7-E043-887B-E56A97937B24}" type="slidenum">
              <a:rPr lang="en-US" smtClean="0"/>
              <a:t>‹#›</a:t>
            </a:fld>
            <a:endParaRPr lang="en-US"/>
          </a:p>
        </p:txBody>
      </p:sp>
    </p:spTree>
    <p:extLst>
      <p:ext uri="{BB962C8B-B14F-4D97-AF65-F5344CB8AC3E}">
        <p14:creationId xmlns:p14="http://schemas.microsoft.com/office/powerpoint/2010/main" val="2842993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B49B7C-0E42-4D4D-93C3-659D98DE8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34A4C6-73BF-0646-9AC8-44590A3B4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1C8D7-DEA2-204F-BFEE-EE114922D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AFF24-CFE9-804A-938A-45A1FAA62CDB}" type="datetimeFigureOut">
              <a:rPr lang="en-US" smtClean="0"/>
              <a:t>5/4/20</a:t>
            </a:fld>
            <a:endParaRPr lang="en-US"/>
          </a:p>
        </p:txBody>
      </p:sp>
      <p:sp>
        <p:nvSpPr>
          <p:cNvPr id="5" name="Footer Placeholder 4">
            <a:extLst>
              <a:ext uri="{FF2B5EF4-FFF2-40B4-BE49-F238E27FC236}">
                <a16:creationId xmlns:a16="http://schemas.microsoft.com/office/drawing/2014/main" id="{9E092517-D2F0-9542-A6E3-53FB21BA6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F1EEC1-1987-8243-8E41-0E4F465FD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C7F9E-6A9D-5541-A571-7F207B956A7B}" type="slidenum">
              <a:rPr lang="en-US" smtClean="0"/>
              <a:t>‹#›</a:t>
            </a:fld>
            <a:endParaRPr lang="en-US"/>
          </a:p>
        </p:txBody>
      </p:sp>
    </p:spTree>
    <p:extLst>
      <p:ext uri="{BB962C8B-B14F-4D97-AF65-F5344CB8AC3E}">
        <p14:creationId xmlns:p14="http://schemas.microsoft.com/office/powerpoint/2010/main" val="962110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AE19A25A-EC86-3840-B3E7-2E3D0EFB236E}" type="datetimeFigureOut">
              <a:rPr lang="en-US" smtClean="0">
                <a:uFillTx/>
              </a:rPr>
              <a:t>5/4/20</a:t>
            </a:fld>
            <a:endParaRPr lang="en-US">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n-US">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3C022254-71E7-E043-887B-E56A97937B24}" type="slidenum">
              <a:rPr lang="en-US" smtClean="0">
                <a:uFillTx/>
              </a:rPr>
              <a:t>‹#›</a:t>
            </a:fld>
            <a:endParaRPr lang="en-US">
              <a:uFillTx/>
            </a:endParaRPr>
          </a:p>
        </p:txBody>
      </p:sp>
    </p:spTree>
    <p:extLst>
      <p:ext uri="{BB962C8B-B14F-4D97-AF65-F5344CB8AC3E}">
        <p14:creationId xmlns:p14="http://schemas.microsoft.com/office/powerpoint/2010/main" val="1822115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resight.com/r" TargetMode="External"/><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usatoday.com/story/money/2019/03/18/shopko-store-closings-bankrupty-plan-now-calls-all-stores-close/3206639002/" TargetMode="External"/><Relationship Id="rId3" Type="http://schemas.openxmlformats.org/officeDocument/2006/relationships/hyperlink" Target="https://www.usatoday.com/story/money/2019/01/17/childrens-clothing-retailer-gymboree-files-bankruptcy/2601139002/" TargetMode="External"/><Relationship Id="rId7" Type="http://schemas.openxmlformats.org/officeDocument/2006/relationships/hyperlink" Target="https://www.usatoday.com/story/money/2019/03/06/charlotte-russe-bankrupt-retailer-says-its-negotiations-buyer/3084088002/" TargetMode="External"/><Relationship Id="rId12" Type="http://schemas.openxmlformats.org/officeDocument/2006/relationships/hyperlink" Target="https://www.usatoday.com/story/money/2019/08/06/barneys-new-york-bankruptcy-luxury-retailer-closing-15-stores/1930050001/" TargetMode="External"/><Relationship Id="rId2" Type="http://schemas.openxmlformats.org/officeDocument/2006/relationships/hyperlink" Target="https://www.usatoday.com/story/money/2019/02/15/payless-shoesource-all-u-s-stores-liquidating-and-closing/2885949002/" TargetMode="External"/><Relationship Id="rId1" Type="http://schemas.openxmlformats.org/officeDocument/2006/relationships/slideLayout" Target="../slideLayouts/slideLayout2.xml"/><Relationship Id="rId6" Type="http://schemas.openxmlformats.org/officeDocument/2006/relationships/hyperlink" Target="https://www.usatoday.com/story/money/2019/07/12/freds-store-closure-list/1712460001/" TargetMode="External"/><Relationship Id="rId11" Type="http://schemas.openxmlformats.org/officeDocument/2006/relationships/hyperlink" Target="https://www.hamiltonbeachbrands.com/news/news-details/2019/Hamilton-Beach-Brands-Holding-Company-Announces-Wind-Down-of-Kitchen-Collection-Retail-Business/default.aspx" TargetMode="External"/><Relationship Id="rId5" Type="http://schemas.openxmlformats.org/officeDocument/2006/relationships/hyperlink" Target="https://www.usatoday.com/story/money/2019/09/09/freds-chapter-11-bankruptcy-liquidation-store-closings/2262477001/" TargetMode="External"/><Relationship Id="rId10" Type="http://schemas.openxmlformats.org/officeDocument/2006/relationships/hyperlink" Target="https://www.usatoday.com/story/money/2019/08/14/avenue-store-closings-2019-222-stores-slated-close/2006725001/" TargetMode="External"/><Relationship Id="rId4" Type="http://schemas.openxmlformats.org/officeDocument/2006/relationships/hyperlink" Target="https://www.usatoday.com/story/money/2019/10/30/dressbarn-store-closings-2019-all-locations-shutter-dec-26/4104736002/" TargetMode="External"/><Relationship Id="rId9" Type="http://schemas.openxmlformats.org/officeDocument/2006/relationships/hyperlink" Target="https://www.usatoday.com/story/money/2019/07/11/charming-charlie-store-closures-chapter-11-bankruptcy/170212400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6052D-6014-5142-BE37-E070B5814500}"/>
              </a:ext>
            </a:extLst>
          </p:cNvPr>
          <p:cNvSpPr>
            <a:spLocks noGrp="1"/>
          </p:cNvSpPr>
          <p:nvPr>
            <p:ph type="ctrTitle"/>
          </p:nvPr>
        </p:nvSpPr>
        <p:spPr>
          <a:xfrm>
            <a:off x="1524000" y="1005840"/>
            <a:ext cx="9031769" cy="2936382"/>
          </a:xfrm>
        </p:spPr>
        <p:txBody>
          <a:bodyPr>
            <a:normAutofit/>
          </a:bodyPr>
          <a:lstStyle/>
          <a:p>
            <a:r>
              <a:rPr lang="en-US" sz="6600" dirty="0"/>
              <a:t>A New Business Model</a:t>
            </a:r>
          </a:p>
        </p:txBody>
      </p:sp>
      <p:sp>
        <p:nvSpPr>
          <p:cNvPr id="3" name="Subtitle 2">
            <a:extLst>
              <a:ext uri="{FF2B5EF4-FFF2-40B4-BE49-F238E27FC236}">
                <a16:creationId xmlns:a16="http://schemas.microsoft.com/office/drawing/2014/main" id="{A45FBE9B-E146-7C4C-95C5-981F331E450C}"/>
              </a:ext>
            </a:extLst>
          </p:cNvPr>
          <p:cNvSpPr>
            <a:spLocks noGrp="1"/>
          </p:cNvSpPr>
          <p:nvPr>
            <p:ph type="subTitle" idx="1"/>
          </p:nvPr>
        </p:nvSpPr>
        <p:spPr>
          <a:xfrm>
            <a:off x="1524000" y="4034297"/>
            <a:ext cx="9031769" cy="1655762"/>
          </a:xfrm>
        </p:spPr>
        <p:txBody>
          <a:bodyPr>
            <a:normAutofit/>
          </a:bodyPr>
          <a:lstStyle/>
          <a:p>
            <a:endParaRPr lang="en-US" sz="3200"/>
          </a:p>
        </p:txBody>
      </p:sp>
      <p:grpSp>
        <p:nvGrpSpPr>
          <p:cNvPr id="48" name="Group 47">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49"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63"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976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 name="Slide Number Placeholder 1"/>
          <p:cNvSpPr txBox="1">
            <a:spLocks noGrp="1"/>
          </p:cNvSpPr>
          <p:nvPr>
            <p:ph type="sldNum" sz="quarter" idx="12"/>
          </p:nvPr>
        </p:nvSpPr>
        <p:spPr>
          <a:xfrm>
            <a:off x="1520781" y="5732540"/>
            <a:ext cx="160642" cy="202414"/>
          </a:xfrm>
          <a:prstGeom prst="rect">
            <a:avLst/>
          </a:prstGeom>
          <a:extLst>
            <a:ext uri="{C572A759-6A51-4108-AA02-DFA0A04FC94B}">
              <ma14:wrappingTextBoxFlag xmlns="" xmlns:ma14="http://schemas.microsoft.com/office/mac/drawingml/2011/main" val="1"/>
            </a:ext>
          </a:extLst>
        </p:spPr>
        <p:txBody>
          <a:bodyPr/>
          <a:lstStyle>
            <a:lvl1pPr defTabSz="457200">
              <a:defRPr sz="800">
                <a:latin typeface="Arial"/>
                <a:ea typeface="Arial"/>
                <a:cs typeface="Arial"/>
                <a:sym typeface="Arial"/>
              </a:defRPr>
            </a:lvl1pPr>
          </a:lstStyle>
          <a:p>
            <a:fld id="{86CB4B4D-7CA3-9044-876B-883B54F8677D}" type="slidenum">
              <a:rPr/>
              <a:t>10</a:t>
            </a:fld>
            <a:endParaRPr/>
          </a:p>
        </p:txBody>
      </p:sp>
      <p:grpSp>
        <p:nvGrpSpPr>
          <p:cNvPr id="1723" name="Title 6"/>
          <p:cNvGrpSpPr/>
          <p:nvPr/>
        </p:nvGrpSpPr>
        <p:grpSpPr>
          <a:xfrm>
            <a:off x="0" y="-1"/>
            <a:ext cx="12192000" cy="1503682"/>
            <a:chOff x="0" y="-1"/>
            <a:chExt cx="9144000" cy="1503680"/>
          </a:xfrm>
          <a:solidFill>
            <a:srgbClr val="0070C0"/>
          </a:solidFill>
        </p:grpSpPr>
        <p:sp>
          <p:nvSpPr>
            <p:cNvPr id="1721" name="Rectangle"/>
            <p:cNvSpPr/>
            <p:nvPr/>
          </p:nvSpPr>
          <p:spPr>
            <a:xfrm>
              <a:off x="0" y="2031"/>
              <a:ext cx="9144000" cy="1499616"/>
            </a:xfrm>
            <a:prstGeom prst="rect">
              <a:avLst/>
            </a:prstGeom>
            <a:grpFill/>
            <a:ln w="12700" cap="flat">
              <a:noFill/>
              <a:miter lim="400000"/>
            </a:ln>
            <a:effectLst/>
          </p:spPr>
          <p:txBody>
            <a:bodyPr wrap="square" lIns="50800" tIns="50800" rIns="50800" bIns="50800" numCol="1" anchor="ctr">
              <a:noAutofit/>
            </a:bodyPr>
            <a:lstStyle/>
            <a:p>
              <a:pPr marL="342900" indent="-342900" algn="ctr" defTabSz="457200">
                <a:lnSpc>
                  <a:spcPct val="85000"/>
                </a:lnSpc>
                <a:spcBef>
                  <a:spcPts val="1200"/>
                </a:spcBef>
                <a:defRPr sz="2400" b="1">
                  <a:solidFill>
                    <a:srgbClr val="FFFFFF"/>
                  </a:solidFill>
                  <a:latin typeface="+mn-lt"/>
                  <a:ea typeface="+mn-ea"/>
                  <a:cs typeface="+mn-cs"/>
                  <a:sym typeface="Helvetica"/>
                </a:defRPr>
              </a:pPr>
              <a:endParaRPr/>
            </a:p>
          </p:txBody>
        </p:sp>
        <p:sp>
          <p:nvSpPr>
            <p:cNvPr id="1722" name="The #1 Concern…"/>
            <p:cNvSpPr txBox="1"/>
            <p:nvPr/>
          </p:nvSpPr>
          <p:spPr>
            <a:xfrm>
              <a:off x="0" y="-1"/>
              <a:ext cx="9144000" cy="150368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marL="342900" lvl="1" indent="-342900" algn="ctr" defTabSz="457200">
                <a:lnSpc>
                  <a:spcPct val="85000"/>
                </a:lnSpc>
                <a:spcBef>
                  <a:spcPts val="1200"/>
                </a:spcBef>
                <a:defRPr sz="6000" b="1">
                  <a:solidFill>
                    <a:srgbClr val="FFFFFF"/>
                  </a:solidFill>
                  <a:latin typeface="+mn-lt"/>
                  <a:ea typeface="+mn-ea"/>
                  <a:cs typeface="+mn-cs"/>
                  <a:sym typeface="Helvetica"/>
                </a:defRPr>
              </a:pPr>
              <a:r>
                <a:rPr lang="en-US" dirty="0"/>
                <a:t>Is your financial plan changing?</a:t>
              </a:r>
              <a:endParaRPr lang="en-US" sz="4000" dirty="0"/>
            </a:p>
            <a:p>
              <a:pPr marL="342900" lvl="1" indent="-342900" algn="ctr" defTabSz="457200">
                <a:lnSpc>
                  <a:spcPct val="85000"/>
                </a:lnSpc>
                <a:spcBef>
                  <a:spcPts val="1200"/>
                </a:spcBef>
                <a:defRPr sz="3200" b="1">
                  <a:solidFill>
                    <a:srgbClr val="FFFFFF"/>
                  </a:solidFill>
                  <a:latin typeface="+mn-lt"/>
                  <a:ea typeface="+mn-ea"/>
                  <a:cs typeface="+mn-cs"/>
                  <a:sym typeface="Helvetica"/>
                </a:defRPr>
              </a:pPr>
              <a:r>
                <a:rPr lang="en-US" dirty="0"/>
                <a:t>Job Worries working are Facing today:</a:t>
              </a:r>
            </a:p>
          </p:txBody>
        </p:sp>
      </p:grpSp>
      <p:sp>
        <p:nvSpPr>
          <p:cNvPr id="1724" name="Rectangle"/>
          <p:cNvSpPr/>
          <p:nvPr/>
        </p:nvSpPr>
        <p:spPr>
          <a:xfrm>
            <a:off x="152400" y="1651000"/>
            <a:ext cx="11925300" cy="5067300"/>
          </a:xfrm>
          <a:prstGeom prst="rect">
            <a:avLst/>
          </a:prstGeom>
          <a:solidFill>
            <a:srgbClr val="0070C0"/>
          </a:solidFill>
          <a:ln w="12700">
            <a:miter lim="400000"/>
          </a:ln>
        </p:spPr>
        <p:txBody>
          <a:bodyPr lIns="50800" tIns="50800" rIns="50800" bIns="50800"/>
          <a:lstStyle/>
          <a:p>
            <a:pPr marL="342900" indent="-342900" algn="ctr" defTabSz="457200">
              <a:lnSpc>
                <a:spcPct val="85000"/>
              </a:lnSpc>
              <a:spcBef>
                <a:spcPts val="1200"/>
              </a:spcBef>
              <a:defRPr sz="4000" b="1">
                <a:solidFill>
                  <a:srgbClr val="FF0000"/>
                </a:solidFill>
                <a:latin typeface="+mn-lt"/>
                <a:ea typeface="+mn-ea"/>
                <a:cs typeface="+mn-cs"/>
                <a:sym typeface="Helvetica"/>
              </a:defRPr>
            </a:pPr>
            <a:endParaRPr/>
          </a:p>
        </p:txBody>
      </p:sp>
      <p:sp>
        <p:nvSpPr>
          <p:cNvPr id="1726" name="Rectangle 1"/>
          <p:cNvSpPr txBox="1"/>
          <p:nvPr/>
        </p:nvSpPr>
        <p:spPr>
          <a:xfrm>
            <a:off x="271408" y="1811166"/>
            <a:ext cx="6175666" cy="4660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marL="342900" indent="-342900" algn="ctr" defTabSz="457200">
              <a:lnSpc>
                <a:spcPct val="85000"/>
              </a:lnSpc>
              <a:spcBef>
                <a:spcPts val="1200"/>
              </a:spcBef>
              <a:defRPr sz="3600" b="1">
                <a:latin typeface="+mn-lt"/>
                <a:ea typeface="+mn-ea"/>
                <a:cs typeface="+mn-cs"/>
                <a:sym typeface="Helvetica"/>
              </a:defRPr>
            </a:lvl1pPr>
          </a:lstStyle>
          <a:p>
            <a:r>
              <a:rPr lang="en-US" sz="2800" dirty="0">
                <a:solidFill>
                  <a:schemeClr val="bg1"/>
                </a:solidFill>
              </a:rPr>
              <a:t>Job Insecurity - Layoffs</a:t>
            </a:r>
            <a:endParaRPr sz="2800" dirty="0">
              <a:solidFill>
                <a:schemeClr val="bg1"/>
              </a:solidFill>
            </a:endParaRPr>
          </a:p>
        </p:txBody>
      </p:sp>
      <p:pic>
        <p:nvPicPr>
          <p:cNvPr id="3" name="Picture 2" descr="A screenshot of a social media post&#10;&#10;Description automatically generated">
            <a:extLst>
              <a:ext uri="{FF2B5EF4-FFF2-40B4-BE49-F238E27FC236}">
                <a16:creationId xmlns:a16="http://schemas.microsoft.com/office/drawing/2014/main" id="{41119531-98E5-5B46-B25F-41C6BD367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317774"/>
            <a:ext cx="6070782" cy="408544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D731294-2DD7-C94A-BDAC-4C206F9C0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82" y="2317774"/>
            <a:ext cx="5511618" cy="4400526"/>
          </a:xfrm>
          <a:prstGeom prst="rect">
            <a:avLst/>
          </a:prstGeom>
        </p:spPr>
      </p:pic>
    </p:spTree>
    <p:extLst>
      <p:ext uri="{BB962C8B-B14F-4D97-AF65-F5344CB8AC3E}">
        <p14:creationId xmlns:p14="http://schemas.microsoft.com/office/powerpoint/2010/main" val="608776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97"/>
          <p:cNvPicPr preferRelativeResize="0"/>
          <p:nvPr/>
        </p:nvPicPr>
        <p:blipFill rotWithShape="1">
          <a:blip r:embed="rId3">
            <a:alphaModFix/>
          </a:blip>
          <a:srcRect/>
          <a:stretch/>
        </p:blipFill>
        <p:spPr>
          <a:xfrm>
            <a:off x="-153880" y="2085"/>
            <a:ext cx="12188293" cy="6855915"/>
          </a:xfrm>
          <a:prstGeom prst="rect">
            <a:avLst/>
          </a:prstGeom>
          <a:noFill/>
          <a:ln>
            <a:noFill/>
          </a:ln>
        </p:spPr>
      </p:pic>
      <p:grpSp>
        <p:nvGrpSpPr>
          <p:cNvPr id="677" name="Google Shape;677;p97"/>
          <p:cNvGrpSpPr/>
          <p:nvPr/>
        </p:nvGrpSpPr>
        <p:grpSpPr>
          <a:xfrm>
            <a:off x="-153879" y="419982"/>
            <a:ext cx="5936628" cy="825908"/>
            <a:chOff x="5453829" y="314985"/>
            <a:chExt cx="4452471" cy="619431"/>
          </a:xfrm>
        </p:grpSpPr>
        <p:pic>
          <p:nvPicPr>
            <p:cNvPr id="678" name="Google Shape;678;p97" descr="Ribbon.eps"/>
            <p:cNvPicPr preferRelativeResize="0"/>
            <p:nvPr/>
          </p:nvPicPr>
          <p:blipFill rotWithShape="1">
            <a:blip r:embed="rId4">
              <a:alphaModFix/>
            </a:blip>
            <a:srcRect/>
            <a:stretch/>
          </p:blipFill>
          <p:spPr>
            <a:xfrm>
              <a:off x="5453829" y="314985"/>
              <a:ext cx="4452471" cy="555286"/>
            </a:xfrm>
            <a:prstGeom prst="rect">
              <a:avLst/>
            </a:prstGeom>
            <a:noFill/>
            <a:ln>
              <a:noFill/>
            </a:ln>
            <a:effectLst>
              <a:outerShdw blurRad="50800" dist="38100" dir="2700000" algn="tl" rotWithShape="0">
                <a:srgbClr val="000000">
                  <a:alpha val="40000"/>
                </a:srgbClr>
              </a:outerShdw>
            </a:effectLst>
          </p:spPr>
        </p:pic>
        <p:sp>
          <p:nvSpPr>
            <p:cNvPr id="679" name="Google Shape;679;p97"/>
            <p:cNvSpPr txBox="1"/>
            <p:nvPr/>
          </p:nvSpPr>
          <p:spPr>
            <a:xfrm>
              <a:off x="5569239" y="349641"/>
              <a:ext cx="4154749" cy="584775"/>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600"/>
              </a:pPr>
              <a:r>
                <a:rPr lang="en" sz="2133">
                  <a:solidFill>
                    <a:srgbClr val="FFFFFF"/>
                  </a:solidFill>
                  <a:latin typeface="Helvetica Neue"/>
                  <a:ea typeface="Helvetica Neue"/>
                  <a:cs typeface="Helvetica Neue"/>
                  <a:sym typeface="Helvetica Neue"/>
                </a:rPr>
                <a:t>Financial Challenges Have Worsened With Corona</a:t>
              </a:r>
              <a:endParaRPr sz="1867">
                <a:latin typeface="Arial"/>
                <a:cs typeface="Arial"/>
                <a:sym typeface="Arial"/>
              </a:endParaRPr>
            </a:p>
          </p:txBody>
        </p:sp>
      </p:grpSp>
      <p:sp>
        <p:nvSpPr>
          <p:cNvPr id="680" name="Google Shape;680;p97"/>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11</a:t>
            </a:fld>
            <a:endParaRPr/>
          </a:p>
        </p:txBody>
      </p:sp>
      <p:sp>
        <p:nvSpPr>
          <p:cNvPr id="681" name="Google Shape;681;p97"/>
          <p:cNvSpPr txBox="1"/>
          <p:nvPr/>
        </p:nvSpPr>
        <p:spPr>
          <a:xfrm>
            <a:off x="578951" y="1360257"/>
            <a:ext cx="11034099" cy="5322217"/>
          </a:xfrm>
          <a:prstGeom prst="rect">
            <a:avLst/>
          </a:prstGeom>
          <a:noFill/>
          <a:ln>
            <a:noFill/>
          </a:ln>
        </p:spPr>
        <p:txBody>
          <a:bodyPr spcFirstLastPara="1" wrap="square" lIns="121900" tIns="60933" rIns="121900" bIns="60933" anchor="t" anchorCtr="0">
            <a:noAutofit/>
          </a:bodyPr>
          <a:lstStyle/>
          <a:p>
            <a:pPr marL="385224" indent="-385224" defTabSz="1219170" hangingPunct="1">
              <a:buClr>
                <a:srgbClr val="FFFFFF"/>
              </a:buClr>
              <a:buSzPts val="1800"/>
              <a:buFont typeface="Arial"/>
              <a:buChar char="•"/>
            </a:pPr>
            <a:r>
              <a:rPr lang="en" sz="2400" b="1">
                <a:solidFill>
                  <a:srgbClr val="FFFFFF"/>
                </a:solidFill>
                <a:latin typeface="Helvetica Neue"/>
                <a:ea typeface="Helvetica Neue"/>
                <a:cs typeface="Helvetica Neue"/>
                <a:sym typeface="Helvetica Neue"/>
              </a:rPr>
              <a:t>78% of full-time workers live paycheck to paycheck.</a:t>
            </a:r>
            <a:br>
              <a:rPr lang="en" sz="2400" b="1">
                <a:solidFill>
                  <a:srgbClr val="FFFFFF"/>
                </a:solidFill>
                <a:latin typeface="Helvetica Neue"/>
                <a:ea typeface="Helvetica Neue"/>
                <a:cs typeface="Helvetica Neue"/>
                <a:sym typeface="Helvetica Neue"/>
              </a:rPr>
            </a:br>
            <a:r>
              <a:rPr lang="en" sz="1200">
                <a:solidFill>
                  <a:srgbClr val="FFFFFF"/>
                </a:solidFill>
                <a:latin typeface="Arial Narrow"/>
                <a:ea typeface="Arial Narrow"/>
                <a:cs typeface="Arial Narrow"/>
                <a:sym typeface="Arial Narrow"/>
              </a:rPr>
              <a:t>CNNMoney.com, “How to Save for Retirement On a Tight Budget,” October 13, 2017</a:t>
            </a:r>
            <a:endParaRPr sz="1867">
              <a:latin typeface="Arial"/>
              <a:cs typeface="Arial"/>
              <a:sym typeface="Arial"/>
            </a:endParaRPr>
          </a:p>
          <a:p>
            <a:pPr marL="385224" indent="-385224" defTabSz="1219170" hangingPunct="1">
              <a:spcBef>
                <a:spcPts val="1600"/>
              </a:spcBef>
              <a:buClr>
                <a:srgbClr val="FFFFFF"/>
              </a:buClr>
              <a:buSzPts val="1800"/>
              <a:buFont typeface="Arial"/>
              <a:buChar char="•"/>
            </a:pPr>
            <a:r>
              <a:rPr lang="en" sz="2400" b="1">
                <a:solidFill>
                  <a:srgbClr val="FFFFFF"/>
                </a:solidFill>
                <a:latin typeface="Helvetica Neue"/>
                <a:ea typeface="Helvetica Neue"/>
                <a:cs typeface="Helvetica Neue"/>
                <a:sym typeface="Helvetica Neue"/>
              </a:rPr>
              <a:t>More than half of Americans have less than $1,000 in savings.</a:t>
            </a:r>
            <a:br>
              <a:rPr lang="en" sz="2400">
                <a:solidFill>
                  <a:srgbClr val="FFFFFF"/>
                </a:solidFill>
                <a:latin typeface="Helvetica Neue"/>
                <a:ea typeface="Helvetica Neue"/>
                <a:cs typeface="Helvetica Neue"/>
                <a:sym typeface="Helvetica Neue"/>
              </a:rPr>
            </a:br>
            <a:r>
              <a:rPr lang="en" sz="1200">
                <a:solidFill>
                  <a:srgbClr val="FFFFFF"/>
                </a:solidFill>
                <a:latin typeface="Arial Narrow"/>
                <a:ea typeface="Arial Narrow"/>
                <a:cs typeface="Arial Narrow"/>
                <a:sym typeface="Arial Narrow"/>
              </a:rPr>
              <a:t>CNBC.com, “Here’s How Much Money Americans Have in Their Savings Accounts,” September 13, 2017</a:t>
            </a:r>
            <a:endParaRPr sz="1200" b="1">
              <a:solidFill>
                <a:srgbClr val="FFFFFF"/>
              </a:solidFill>
              <a:latin typeface="Arial Narrow"/>
              <a:ea typeface="Arial Narrow"/>
              <a:cs typeface="Arial Narrow"/>
              <a:sym typeface="Arial Narrow"/>
            </a:endParaRPr>
          </a:p>
          <a:p>
            <a:pPr marL="385224" indent="-385224" defTabSz="1219170" hangingPunct="1">
              <a:spcBef>
                <a:spcPts val="1600"/>
              </a:spcBef>
              <a:buClr>
                <a:srgbClr val="FFFFFF"/>
              </a:buClr>
              <a:buSzPts val="1800"/>
              <a:buFont typeface="Arial"/>
              <a:buChar char="•"/>
            </a:pPr>
            <a:r>
              <a:rPr lang="en" sz="2400" b="1">
                <a:solidFill>
                  <a:srgbClr val="FFFFFF"/>
                </a:solidFill>
                <a:latin typeface="Helvetica Neue"/>
                <a:ea typeface="Helvetica Neue"/>
                <a:cs typeface="Helvetica Neue"/>
                <a:sym typeface="Helvetica Neue"/>
              </a:rPr>
              <a:t>U.S. households with debt carry an average credit card balance of $15,654.</a:t>
            </a:r>
            <a:br>
              <a:rPr lang="en" sz="2400">
                <a:solidFill>
                  <a:srgbClr val="FFFFFF"/>
                </a:solidFill>
                <a:latin typeface="Helvetica Neue"/>
                <a:ea typeface="Helvetica Neue"/>
                <a:cs typeface="Helvetica Neue"/>
                <a:sym typeface="Helvetica Neue"/>
              </a:rPr>
            </a:br>
            <a:r>
              <a:rPr lang="en" sz="1200">
                <a:solidFill>
                  <a:srgbClr val="FFFFFF"/>
                </a:solidFill>
                <a:latin typeface="Arial Narrow"/>
                <a:ea typeface="Arial Narrow"/>
                <a:cs typeface="Arial Narrow"/>
                <a:sym typeface="Arial Narrow"/>
              </a:rPr>
              <a:t>NBCNews.com, “Americans Have More Credit Cards – and More Debt, Says CFPB,” December 28, 2017</a:t>
            </a:r>
            <a:endParaRPr sz="1867">
              <a:latin typeface="Arial"/>
              <a:cs typeface="Arial"/>
              <a:sym typeface="Arial"/>
            </a:endParaRPr>
          </a:p>
          <a:p>
            <a:pPr marL="385224" indent="-385224" defTabSz="1219170" hangingPunct="1">
              <a:spcBef>
                <a:spcPts val="1600"/>
              </a:spcBef>
              <a:buClr>
                <a:srgbClr val="FFFFFF"/>
              </a:buClr>
              <a:buSzPts val="1800"/>
              <a:buFont typeface="Arial"/>
              <a:buChar char="•"/>
            </a:pPr>
            <a:r>
              <a:rPr lang="en" sz="2400" b="1">
                <a:solidFill>
                  <a:srgbClr val="FFFFFF"/>
                </a:solidFill>
                <a:latin typeface="Helvetica Neue"/>
                <a:ea typeface="Helvetica Neue"/>
                <a:cs typeface="Helvetica Neue"/>
                <a:sym typeface="Helvetica Neue"/>
              </a:rPr>
              <a:t>Nearly half (48%) of U.S. households don’t have enough life insurance.</a:t>
            </a:r>
            <a:br>
              <a:rPr lang="en" sz="2400" b="1">
                <a:solidFill>
                  <a:srgbClr val="FFFFFF"/>
                </a:solidFill>
                <a:latin typeface="Helvetica Neue"/>
                <a:ea typeface="Helvetica Neue"/>
                <a:cs typeface="Helvetica Neue"/>
                <a:sym typeface="Helvetica Neue"/>
              </a:rPr>
            </a:br>
            <a:r>
              <a:rPr lang="en" sz="1200">
                <a:solidFill>
                  <a:srgbClr val="FFFFFF"/>
                </a:solidFill>
                <a:latin typeface="Arial Narrow"/>
                <a:ea typeface="Arial Narrow"/>
                <a:cs typeface="Arial Narrow"/>
                <a:sym typeface="Arial Narrow"/>
              </a:rPr>
              <a:t>USAToday.com, “Impending Death of the Life Insurance Medical Exam,” August 6, 2017</a:t>
            </a:r>
            <a:endParaRPr sz="1867">
              <a:latin typeface="Arial"/>
              <a:cs typeface="Arial"/>
              <a:sym typeface="Arial"/>
            </a:endParaRPr>
          </a:p>
          <a:p>
            <a:pPr marL="385224" indent="-385224" defTabSz="1219170" hangingPunct="1">
              <a:spcBef>
                <a:spcPts val="1600"/>
              </a:spcBef>
              <a:buClr>
                <a:srgbClr val="FFFFFF"/>
              </a:buClr>
              <a:buSzPts val="1800"/>
              <a:buFont typeface="Arial"/>
              <a:buChar char="•"/>
            </a:pPr>
            <a:r>
              <a:rPr lang="en" sz="2400" b="1">
                <a:solidFill>
                  <a:srgbClr val="FFFFFF"/>
                </a:solidFill>
                <a:latin typeface="Helvetica Neue"/>
                <a:ea typeface="Helvetica Neue"/>
                <a:cs typeface="Helvetica Neue"/>
                <a:sym typeface="Helvetica Neue"/>
              </a:rPr>
              <a:t>More than half of all workers have less than $25,000 in savings and investments for retirement.</a:t>
            </a:r>
            <a:br>
              <a:rPr lang="en" sz="1200" b="1">
                <a:solidFill>
                  <a:srgbClr val="FFFFFF"/>
                </a:solidFill>
                <a:latin typeface="Helvetica Neue"/>
                <a:ea typeface="Helvetica Neue"/>
                <a:cs typeface="Helvetica Neue"/>
                <a:sym typeface="Helvetica Neue"/>
              </a:rPr>
            </a:br>
            <a:r>
              <a:rPr lang="en" sz="1200">
                <a:solidFill>
                  <a:srgbClr val="FFFFFF"/>
                </a:solidFill>
                <a:latin typeface="Arial Narrow"/>
                <a:ea typeface="Arial Narrow"/>
                <a:cs typeface="Arial Narrow"/>
                <a:sym typeface="Arial Narrow"/>
              </a:rPr>
              <a:t>Employee Benefit Research Institute 2015 Retirement Confidence Survey</a:t>
            </a:r>
            <a:endParaRPr sz="1200">
              <a:solidFill>
                <a:srgbClr val="FFFFFF"/>
              </a:solidFill>
              <a:latin typeface="Arial Narrow"/>
              <a:ea typeface="Arial Narrow"/>
              <a:cs typeface="Arial Narrow"/>
              <a:sym typeface="Arial Narrow"/>
            </a:endParaRPr>
          </a:p>
        </p:txBody>
      </p:sp>
    </p:spTree>
    <p:extLst>
      <p:ext uri="{BB962C8B-B14F-4D97-AF65-F5344CB8AC3E}">
        <p14:creationId xmlns:p14="http://schemas.microsoft.com/office/powerpoint/2010/main" val="2481225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5"/>
          <p:cNvSpPr/>
          <p:nvPr/>
        </p:nvSpPr>
        <p:spPr>
          <a:xfrm rot="-5400000">
            <a:off x="5750553"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637" name="Google Shape;637;p95"/>
          <p:cNvSpPr txBox="1">
            <a:spLocks noGrp="1"/>
          </p:cNvSpPr>
          <p:nvPr>
            <p:ph idx="1"/>
          </p:nvPr>
        </p:nvSpPr>
        <p:spPr>
          <a:xfrm>
            <a:off x="1359215" y="2381740"/>
            <a:ext cx="9473572"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2200"/>
              <a:buNone/>
            </a:pPr>
            <a:r>
              <a:rPr lang="en" sz="2933" b="1">
                <a:solidFill>
                  <a:schemeClr val="lt1"/>
                </a:solidFill>
              </a:rPr>
              <a:t>Don’t Earn Enough Income - Less than 6 Figures</a:t>
            </a:r>
            <a:endParaRPr/>
          </a:p>
        </p:txBody>
      </p:sp>
      <p:sp>
        <p:nvSpPr>
          <p:cNvPr id="638" name="Google Shape;638;p95"/>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12</a:t>
            </a:fld>
            <a:endParaRPr/>
          </a:p>
        </p:txBody>
      </p:sp>
      <p:grpSp>
        <p:nvGrpSpPr>
          <p:cNvPr id="639" name="Google Shape;639;p95"/>
          <p:cNvGrpSpPr/>
          <p:nvPr/>
        </p:nvGrpSpPr>
        <p:grpSpPr>
          <a:xfrm>
            <a:off x="669097" y="4385817"/>
            <a:ext cx="10853819" cy="690911"/>
            <a:chOff x="501823" y="3305744"/>
            <a:chExt cx="8140364" cy="518183"/>
          </a:xfrm>
        </p:grpSpPr>
        <p:sp>
          <p:nvSpPr>
            <p:cNvPr id="640" name="Google Shape;640;p95"/>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641" name="Google Shape;641;p95"/>
            <p:cNvSpPr txBox="1"/>
            <p:nvPr/>
          </p:nvSpPr>
          <p:spPr>
            <a:xfrm>
              <a:off x="1778002" y="3326034"/>
              <a:ext cx="5587998"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200"/>
              </a:pPr>
              <a:r>
                <a:rPr lang="en" sz="2933" b="1">
                  <a:solidFill>
                    <a:srgbClr val="FFFFFF"/>
                  </a:solidFill>
                  <a:latin typeface="Helvetica Neue"/>
                  <a:ea typeface="Helvetica Neue"/>
                  <a:cs typeface="Helvetica Neue"/>
                  <a:sym typeface="Helvetica Neue"/>
                </a:rPr>
                <a:t>Don’t have a Financial Plan or Coach.</a:t>
              </a:r>
              <a:endParaRPr sz="1867">
                <a:latin typeface="Arial"/>
                <a:cs typeface="Arial"/>
                <a:sym typeface="Arial"/>
              </a:endParaRPr>
            </a:p>
          </p:txBody>
        </p:sp>
      </p:grpSp>
      <p:grpSp>
        <p:nvGrpSpPr>
          <p:cNvPr id="642" name="Google Shape;642;p95"/>
          <p:cNvGrpSpPr/>
          <p:nvPr/>
        </p:nvGrpSpPr>
        <p:grpSpPr>
          <a:xfrm>
            <a:off x="669089" y="3354577"/>
            <a:ext cx="10853827" cy="766743"/>
            <a:chOff x="501817" y="2532314"/>
            <a:chExt cx="8140370" cy="575057"/>
          </a:xfrm>
        </p:grpSpPr>
        <p:sp>
          <p:nvSpPr>
            <p:cNvPr id="643" name="Google Shape;643;p95"/>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644" name="Google Shape;644;p95"/>
            <p:cNvSpPr txBox="1"/>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200"/>
              </a:pPr>
              <a:r>
                <a:rPr lang="en" sz="2933" b="1">
                  <a:solidFill>
                    <a:srgbClr val="FFFFFF"/>
                  </a:solidFill>
                  <a:latin typeface="Helvetica Neue"/>
                  <a:ea typeface="Helvetica Neue"/>
                  <a:cs typeface="Helvetica Neue"/>
                  <a:sym typeface="Helvetica Neue"/>
                </a:rPr>
                <a:t>Don’t Have a Work from Home Income Plan</a:t>
              </a:r>
              <a:endParaRPr sz="1867">
                <a:latin typeface="Arial"/>
                <a:cs typeface="Arial"/>
                <a:sym typeface="Arial"/>
              </a:endParaRPr>
            </a:p>
          </p:txBody>
        </p:sp>
      </p:grpSp>
      <p:sp>
        <p:nvSpPr>
          <p:cNvPr id="645" name="Google Shape;645;p95"/>
          <p:cNvSpPr txBox="1"/>
          <p:nvPr/>
        </p:nvSpPr>
        <p:spPr>
          <a:xfrm>
            <a:off x="401763" y="442421"/>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a:solidFill>
                  <a:srgbClr val="34526F"/>
                </a:solidFill>
                <a:latin typeface="Helvetica Neue"/>
                <a:ea typeface="Helvetica Neue"/>
                <a:cs typeface="Helvetica Neue"/>
                <a:sym typeface="Helvetica Neue"/>
              </a:rPr>
              <a:t>Why Are People Having So Many Financial Challenges?</a:t>
            </a:r>
            <a:endParaRPr sz="1867">
              <a:latin typeface="Arial"/>
              <a:cs typeface="Arial"/>
              <a:sym typeface="Arial"/>
            </a:endParaRPr>
          </a:p>
        </p:txBody>
      </p:sp>
      <p:cxnSp>
        <p:nvCxnSpPr>
          <p:cNvPr id="646" name="Google Shape;646;p95"/>
          <p:cNvCxnSpPr/>
          <p:nvPr/>
        </p:nvCxnSpPr>
        <p:spPr>
          <a:xfrm>
            <a:off x="802206"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647" name="Google Shape;647;p95"/>
          <p:cNvSpPr txBox="1"/>
          <p:nvPr/>
        </p:nvSpPr>
        <p:spPr>
          <a:xfrm>
            <a:off x="939800" y="1459494"/>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Most People Today</a:t>
            </a:r>
            <a:endParaRPr sz="2667" baseline="30000">
              <a:latin typeface="Helvetica Neue"/>
              <a:ea typeface="Helvetica Neue"/>
              <a:cs typeface="Helvetica Neue"/>
              <a:sym typeface="Helvetica Neue"/>
            </a:endParaRPr>
          </a:p>
        </p:txBody>
      </p:sp>
      <p:sp>
        <p:nvSpPr>
          <p:cNvPr id="648" name="Google Shape;648;p95"/>
          <p:cNvSpPr txBox="1"/>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E4021D"/>
              </a:buClr>
              <a:buSzPts val="2200"/>
            </a:pPr>
            <a:r>
              <a:rPr lang="en" sz="2933" b="1">
                <a:solidFill>
                  <a:srgbClr val="E4021D"/>
                </a:solidFill>
                <a:latin typeface="Helvetica Neue"/>
                <a:ea typeface="Helvetica Neue"/>
                <a:cs typeface="Helvetica Neue"/>
                <a:sym typeface="Helvetica Neue"/>
              </a:rPr>
              <a:t>We have Solutions to all of these Challenges</a:t>
            </a:r>
            <a:endParaRPr sz="2933">
              <a:solidFill>
                <a:srgbClr val="E4021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38187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400"/>
                                        <p:tgtEl>
                                          <p:spTgt spid="645"/>
                                        </p:tgtEl>
                                      </p:cBhvr>
                                    </p:animEffect>
                                  </p:childTnLst>
                                </p:cTn>
                              </p:par>
                              <p:par>
                                <p:cTn id="8" presetID="10" presetClass="entr" presetSubtype="0" fill="hold"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fade">
                                      <p:cBhvr>
                                        <p:cTn id="10" dur="700"/>
                                        <p:tgtEl>
                                          <p:spTgt spid="646"/>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647"/>
                                        </p:tgtEl>
                                        <p:attrNameLst>
                                          <p:attrName>style.visibility</p:attrName>
                                        </p:attrNameLst>
                                      </p:cBhvr>
                                      <p:to>
                                        <p:strVal val="visible"/>
                                      </p:to>
                                    </p:set>
                                    <p:animEffect transition="in" filter="fade">
                                      <p:cBhvr>
                                        <p:cTn id="14" dur="300"/>
                                        <p:tgtEl>
                                          <p:spTgt spid="6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7">
                                            <p:txEl>
                                              <p:pRg st="0" end="0"/>
                                            </p:txEl>
                                          </p:spTgt>
                                        </p:tgtEl>
                                        <p:attrNameLst>
                                          <p:attrName>style.visibility</p:attrName>
                                        </p:attrNameLst>
                                      </p:cBhvr>
                                      <p:to>
                                        <p:strVal val="visible"/>
                                      </p:to>
                                    </p:set>
                                    <p:animEffect transition="in" filter="fade">
                                      <p:cBhvr>
                                        <p:cTn id="19" dur="300"/>
                                        <p:tgtEl>
                                          <p:spTgt spid="637">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36"/>
                                        </p:tgtEl>
                                        <p:attrNameLst>
                                          <p:attrName>style.visibility</p:attrName>
                                        </p:attrNameLst>
                                      </p:cBhvr>
                                      <p:to>
                                        <p:strVal val="visible"/>
                                      </p:to>
                                    </p:set>
                                    <p:animEffect transition="in" filter="fade">
                                      <p:cBhvr>
                                        <p:cTn id="22" dur="300"/>
                                        <p:tgtEl>
                                          <p:spTgt spid="6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2"/>
                                        </p:tgtEl>
                                        <p:attrNameLst>
                                          <p:attrName>style.visibility</p:attrName>
                                        </p:attrNameLst>
                                      </p:cBhvr>
                                      <p:to>
                                        <p:strVal val="visible"/>
                                      </p:to>
                                    </p:set>
                                    <p:animEffect transition="in" filter="fade">
                                      <p:cBhvr>
                                        <p:cTn id="27" dur="300"/>
                                        <p:tgtEl>
                                          <p:spTgt spid="6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9"/>
                                        </p:tgtEl>
                                        <p:attrNameLst>
                                          <p:attrName>style.visibility</p:attrName>
                                        </p:attrNameLst>
                                      </p:cBhvr>
                                      <p:to>
                                        <p:strVal val="visible"/>
                                      </p:to>
                                    </p:set>
                                    <p:animEffect transition="in" filter="fade">
                                      <p:cBhvr>
                                        <p:cTn id="32" dur="300"/>
                                        <p:tgtEl>
                                          <p:spTgt spid="6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8"/>
                                        </p:tgtEl>
                                        <p:attrNameLst>
                                          <p:attrName>style.visibility</p:attrName>
                                        </p:attrNameLst>
                                      </p:cBhvr>
                                      <p:to>
                                        <p:strVal val="visible"/>
                                      </p:to>
                                    </p:set>
                                    <p:animEffect transition="in" filter="fade">
                                      <p:cBhvr>
                                        <p:cTn id="37" dur="3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a:spLocks noChangeArrowheads="1"/>
          </p:cNvSpPr>
          <p:nvPr/>
        </p:nvSpPr>
        <p:spPr bwMode="auto">
          <a:xfrm>
            <a:off x="0" y="0"/>
            <a:ext cx="12192000" cy="6858000"/>
          </a:xfrm>
          <a:prstGeom prst="rect">
            <a:avLst/>
          </a:prstGeom>
          <a:blipFill dpi="0" rotWithShape="1">
            <a:blip r:embed="rId3">
              <a:alphaModFix amt="50000"/>
            </a:blip>
            <a:srcRect/>
            <a:stretch>
              <a:fillRect/>
            </a:stretch>
          </a:blip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1909" tIns="60955" rIns="121909" bIns="60955"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grpSp>
        <p:nvGrpSpPr>
          <p:cNvPr id="9" name="Group 8"/>
          <p:cNvGrpSpPr>
            <a:grpSpLocks/>
          </p:cNvGrpSpPr>
          <p:nvPr/>
        </p:nvGrpSpPr>
        <p:grpSpPr bwMode="auto">
          <a:xfrm>
            <a:off x="8906943" y="1153593"/>
            <a:ext cx="2561167" cy="2559049"/>
            <a:chOff x="2616144" y="864546"/>
            <a:chExt cx="1920240" cy="1920240"/>
          </a:xfrm>
        </p:grpSpPr>
        <p:grpSp>
          <p:nvGrpSpPr>
            <p:cNvPr id="25620" name="Group 26"/>
            <p:cNvGrpSpPr>
              <a:grpSpLocks noChangeAspect="1"/>
            </p:cNvGrpSpPr>
            <p:nvPr/>
          </p:nvGrpSpPr>
          <p:grpSpPr bwMode="auto">
            <a:xfrm>
              <a:off x="2616144" y="864546"/>
              <a:ext cx="1920240" cy="1920240"/>
              <a:chOff x="7104260" y="1576373"/>
              <a:chExt cx="2496457" cy="2496457"/>
            </a:xfrm>
          </p:grpSpPr>
          <p:sp>
            <p:nvSpPr>
              <p:cNvPr id="28" name="Oval 27"/>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pic>
            <p:nvPicPr>
              <p:cNvPr id="25623" name="Picture 2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10845" y="1679895"/>
                <a:ext cx="228410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 name="TextBox 20"/>
            <p:cNvSpPr txBox="1"/>
            <p:nvPr/>
          </p:nvSpPr>
          <p:spPr>
            <a:xfrm>
              <a:off x="2920843" y="2111352"/>
              <a:ext cx="1371147" cy="457427"/>
            </a:xfrm>
            <a:prstGeom prst="rect">
              <a:avLst/>
            </a:prstGeom>
            <a:noFill/>
          </p:spPr>
          <p:txBody>
            <a:bodyPr/>
            <a:lstStyle>
              <a:lvl1pPr>
                <a:defRPr sz="3200">
                  <a:solidFill>
                    <a:schemeClr val="tx1"/>
                  </a:solidFill>
                  <a:latin typeface="Calibri" charset="0"/>
                  <a:ea typeface="ＭＳ Ｐゴシック" charset="0"/>
                  <a:cs typeface="Arial Unicode MS" charset="0"/>
                </a:defRPr>
              </a:lvl1pPr>
              <a:lvl2pPr>
                <a:defRPr sz="2800">
                  <a:solidFill>
                    <a:schemeClr val="tx1"/>
                  </a:solidFill>
                  <a:latin typeface="Calibri" charset="0"/>
                  <a:ea typeface="Arial Unicode MS" charset="0"/>
                  <a:cs typeface="Arial Unicode MS" charset="0"/>
                </a:defRPr>
              </a:lvl2pPr>
              <a:lvl3pPr>
                <a:defRPr sz="2400">
                  <a:solidFill>
                    <a:schemeClr val="tx1"/>
                  </a:solidFill>
                  <a:latin typeface="Calibri" charset="0"/>
                  <a:ea typeface="Arial Unicode MS" charset="0"/>
                  <a:cs typeface="Arial Unicode MS" charset="0"/>
                </a:defRPr>
              </a:lvl3pPr>
              <a:lvl4pPr>
                <a:defRPr sz="2000">
                  <a:solidFill>
                    <a:schemeClr val="tx1"/>
                  </a:solidFill>
                  <a:latin typeface="Calibri" charset="0"/>
                  <a:ea typeface="Arial Unicode MS" charset="0"/>
                  <a:cs typeface="Arial Unicode MS" charset="0"/>
                </a:defRPr>
              </a:lvl4pPr>
              <a:lvl5pPr>
                <a:defRPr sz="2000">
                  <a:solidFill>
                    <a:schemeClr val="tx1"/>
                  </a:solidFill>
                  <a:latin typeface="Calibri" charset="0"/>
                  <a:ea typeface="Arial Unicode MS" charset="0"/>
                  <a:cs typeface="Arial Unicode MS" charset="0"/>
                </a:defRPr>
              </a:lvl5pPr>
              <a:lvl6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6pPr>
              <a:lvl7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7pPr>
              <a:lvl8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8pPr>
              <a:lvl9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9pPr>
            </a:lstStyle>
            <a:p>
              <a:pPr algn="ctr">
                <a:lnSpc>
                  <a:spcPct val="65000"/>
                </a:lnSpc>
                <a:defRPr/>
              </a:pPr>
              <a:r>
                <a:rPr lang="en-US" sz="2667" b="1" dirty="0">
                  <a:effectLst>
                    <a:outerShdw blurRad="38100" dist="38100" dir="2700000" algn="tl">
                      <a:srgbClr val="DDDDDD"/>
                    </a:outerShdw>
                  </a:effectLst>
                  <a:ea typeface="Arial Unicode MS" panose="020B0604020202020204" pitchFamily="34" charset="-128"/>
                  <a:cs typeface="Arial Unicode MS" panose="020B0604020202020204" pitchFamily="34" charset="-128"/>
                </a:rPr>
                <a:t>New Cars</a:t>
              </a:r>
            </a:p>
          </p:txBody>
        </p:sp>
      </p:grpSp>
      <p:grpSp>
        <p:nvGrpSpPr>
          <p:cNvPr id="10" name="Group 9"/>
          <p:cNvGrpSpPr>
            <a:grpSpLocks/>
          </p:cNvGrpSpPr>
          <p:nvPr/>
        </p:nvGrpSpPr>
        <p:grpSpPr bwMode="auto">
          <a:xfrm>
            <a:off x="3489426" y="1136660"/>
            <a:ext cx="2561167" cy="2559049"/>
            <a:chOff x="4654494" y="851846"/>
            <a:chExt cx="1920240" cy="1920240"/>
          </a:xfrm>
        </p:grpSpPr>
        <p:grpSp>
          <p:nvGrpSpPr>
            <p:cNvPr id="25612" name="Group 29"/>
            <p:cNvGrpSpPr>
              <a:grpSpLocks noChangeAspect="1"/>
            </p:cNvGrpSpPr>
            <p:nvPr/>
          </p:nvGrpSpPr>
          <p:grpSpPr bwMode="auto">
            <a:xfrm>
              <a:off x="4654494" y="851846"/>
              <a:ext cx="1920240" cy="1920240"/>
              <a:chOff x="7104260" y="1576373"/>
              <a:chExt cx="2496457" cy="2496457"/>
            </a:xfrm>
          </p:grpSpPr>
          <p:sp>
            <p:nvSpPr>
              <p:cNvPr id="31" name="Oval 30"/>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pic>
            <p:nvPicPr>
              <p:cNvPr id="25615" name="Picture 3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210845" y="1679895"/>
                <a:ext cx="228410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 name="TextBox 22"/>
            <p:cNvSpPr txBox="1"/>
            <p:nvPr/>
          </p:nvSpPr>
          <p:spPr>
            <a:xfrm>
              <a:off x="4911584" y="2222538"/>
              <a:ext cx="1371147" cy="274774"/>
            </a:xfrm>
            <a:prstGeom prst="rect">
              <a:avLst/>
            </a:prstGeom>
            <a:noFill/>
          </p:spPr>
          <p:txBody>
            <a:bodyPr/>
            <a:lstStyle/>
            <a:p>
              <a:pPr algn="ctr">
                <a:lnSpc>
                  <a:spcPct val="65000"/>
                </a:lnSpc>
                <a:defRPr/>
              </a:pPr>
              <a:r>
                <a:rPr lang="en-US" sz="2667" b="1"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rPr>
                <a:t>Education</a:t>
              </a:r>
              <a:endParaRPr lang="en-US" sz="2667"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endParaRPr>
            </a:p>
          </p:txBody>
        </p:sp>
      </p:grpSp>
      <p:grpSp>
        <p:nvGrpSpPr>
          <p:cNvPr id="12" name="Group 11"/>
          <p:cNvGrpSpPr>
            <a:grpSpLocks/>
          </p:cNvGrpSpPr>
          <p:nvPr/>
        </p:nvGrpSpPr>
        <p:grpSpPr bwMode="auto">
          <a:xfrm>
            <a:off x="735865" y="1134909"/>
            <a:ext cx="2561167" cy="2559049"/>
            <a:chOff x="1574744" y="2639371"/>
            <a:chExt cx="1920240" cy="1920240"/>
          </a:xfrm>
        </p:grpSpPr>
        <p:grpSp>
          <p:nvGrpSpPr>
            <p:cNvPr id="25628" name="Group 36"/>
            <p:cNvGrpSpPr>
              <a:grpSpLocks noChangeAspect="1"/>
            </p:cNvGrpSpPr>
            <p:nvPr/>
          </p:nvGrpSpPr>
          <p:grpSpPr bwMode="auto">
            <a:xfrm>
              <a:off x="1574744" y="2639371"/>
              <a:ext cx="1920240" cy="1920240"/>
              <a:chOff x="7104260" y="1576373"/>
              <a:chExt cx="2496457" cy="2496457"/>
            </a:xfrm>
          </p:grpSpPr>
          <p:sp>
            <p:nvSpPr>
              <p:cNvPr id="38" name="Oval 37"/>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pic>
            <p:nvPicPr>
              <p:cNvPr id="25631" name="Picture 3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210845" y="1679895"/>
                <a:ext cx="228410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TextBox 14"/>
            <p:cNvSpPr txBox="1"/>
            <p:nvPr/>
          </p:nvSpPr>
          <p:spPr>
            <a:xfrm>
              <a:off x="1841356" y="4013240"/>
              <a:ext cx="1371147" cy="274774"/>
            </a:xfrm>
            <a:prstGeom prst="rect">
              <a:avLst/>
            </a:prstGeom>
            <a:noFill/>
          </p:spPr>
          <p:txBody>
            <a:bodyPr/>
            <a:lstStyle/>
            <a:p>
              <a:pPr algn="ctr">
                <a:lnSpc>
                  <a:spcPct val="65000"/>
                </a:lnSpc>
                <a:defRPr/>
              </a:pPr>
              <a:r>
                <a:rPr lang="en-US" sz="2667" b="1"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rPr>
                <a:t>Travel</a:t>
              </a:r>
              <a:endParaRPr lang="en-US" sz="2667"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endParaRPr>
            </a:p>
          </p:txBody>
        </p:sp>
      </p:grpSp>
      <p:sp>
        <p:nvSpPr>
          <p:cNvPr id="25602" name="Title 1"/>
          <p:cNvSpPr>
            <a:spLocks noGrp="1"/>
          </p:cNvSpPr>
          <p:nvPr>
            <p:ph type="title"/>
          </p:nvPr>
        </p:nvSpPr>
        <p:spPr>
          <a:xfrm>
            <a:off x="584200" y="4233"/>
            <a:ext cx="10972800" cy="975784"/>
          </a:xfrm>
        </p:spPr>
        <p:txBody>
          <a:bodyPr>
            <a:noAutofit/>
          </a:bodyPr>
          <a:lstStyle/>
          <a:p>
            <a:pPr eaLnBrk="1" hangingPunct="1"/>
            <a:r>
              <a:rPr lang="en-US" sz="3733" dirty="0">
                <a:latin typeface="Calibri" charset="0"/>
              </a:rPr>
              <a:t>The Goal is to become a 2% which allows you to live your life on your terms</a:t>
            </a:r>
            <a:endParaRPr lang="en-US" sz="3733" dirty="0">
              <a:solidFill>
                <a:srgbClr val="3E8DDD"/>
              </a:solidFill>
              <a:latin typeface="Calibri" charset="0"/>
            </a:endParaRPr>
          </a:p>
        </p:txBody>
      </p:sp>
      <p:sp>
        <p:nvSpPr>
          <p:cNvPr id="25604" name="Slide Number Placeholder 3"/>
          <p:cNvSpPr txBox="1">
            <a:spLocks noGrp="1"/>
          </p:cNvSpPr>
          <p:nvPr/>
        </p:nvSpPr>
        <p:spPr bwMode="auto">
          <a:xfrm>
            <a:off x="0" y="6527800"/>
            <a:ext cx="45720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09" tIns="60955" rIns="121909" bIns="60955"/>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FFECB29-ACAE-1A46-A0C6-B3EFE47EBA50}" type="slidenum">
              <a:rPr lang="en-US" sz="1200">
                <a:solidFill>
                  <a:schemeClr val="bg1"/>
                </a:solidFill>
                <a:ea typeface="Arial Unicode MS" panose="020B0604020202020204" pitchFamily="34" charset="-128"/>
                <a:cs typeface="Arial Unicode MS" panose="020B0604020202020204" pitchFamily="34" charset="-128"/>
              </a:rPr>
              <a:pPr eaLnBrk="1" hangingPunct="1"/>
              <a:t>13</a:t>
            </a:fld>
            <a:endParaRPr lang="en-US" sz="1200" dirty="0">
              <a:solidFill>
                <a:schemeClr val="bg1"/>
              </a:solidFill>
              <a:ea typeface="Arial Unicode MS" panose="020B0604020202020204" pitchFamily="34" charset="-128"/>
              <a:cs typeface="Arial Unicode MS" panose="020B0604020202020204" pitchFamily="34" charset="-128"/>
            </a:endParaRPr>
          </a:p>
        </p:txBody>
      </p:sp>
      <p:grpSp>
        <p:nvGrpSpPr>
          <p:cNvPr id="8" name="Group 7"/>
          <p:cNvGrpSpPr>
            <a:grpSpLocks/>
          </p:cNvGrpSpPr>
          <p:nvPr/>
        </p:nvGrpSpPr>
        <p:grpSpPr bwMode="auto">
          <a:xfrm>
            <a:off x="4842943" y="3545426"/>
            <a:ext cx="2561167" cy="2559049"/>
            <a:chOff x="558744" y="855021"/>
            <a:chExt cx="1920240" cy="1920240"/>
          </a:xfrm>
        </p:grpSpPr>
        <p:grpSp>
          <p:nvGrpSpPr>
            <p:cNvPr id="25636" name="Group 17"/>
            <p:cNvGrpSpPr>
              <a:grpSpLocks noChangeAspect="1"/>
            </p:cNvGrpSpPr>
            <p:nvPr/>
          </p:nvGrpSpPr>
          <p:grpSpPr bwMode="auto">
            <a:xfrm>
              <a:off x="558744" y="855021"/>
              <a:ext cx="1920240" cy="1920240"/>
              <a:chOff x="7104260" y="1576373"/>
              <a:chExt cx="2496457" cy="2496457"/>
            </a:xfrm>
          </p:grpSpPr>
          <p:sp>
            <p:nvSpPr>
              <p:cNvPr id="19" name="Oval 18"/>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pic>
            <p:nvPicPr>
              <p:cNvPr id="25639" name="Picture 2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210845" y="1679895"/>
                <a:ext cx="228410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TextBox 3"/>
            <p:cNvSpPr txBox="1"/>
            <p:nvPr/>
          </p:nvSpPr>
          <p:spPr>
            <a:xfrm>
              <a:off x="841226" y="2109769"/>
              <a:ext cx="1371147" cy="457427"/>
            </a:xfrm>
            <a:prstGeom prst="rect">
              <a:avLst/>
            </a:prstGeom>
            <a:noFill/>
          </p:spPr>
          <p:txBody>
            <a:bodyPr/>
            <a:lstStyle>
              <a:lvl1pPr>
                <a:defRPr sz="3200">
                  <a:solidFill>
                    <a:schemeClr val="tx1"/>
                  </a:solidFill>
                  <a:latin typeface="Calibri" charset="0"/>
                  <a:ea typeface="ＭＳ Ｐゴシック" charset="0"/>
                  <a:cs typeface="Arial Unicode MS" charset="0"/>
                </a:defRPr>
              </a:lvl1pPr>
              <a:lvl2pPr>
                <a:defRPr sz="2800">
                  <a:solidFill>
                    <a:schemeClr val="tx1"/>
                  </a:solidFill>
                  <a:latin typeface="Calibri" charset="0"/>
                  <a:ea typeface="Arial Unicode MS" charset="0"/>
                  <a:cs typeface="Arial Unicode MS" charset="0"/>
                </a:defRPr>
              </a:lvl2pPr>
              <a:lvl3pPr>
                <a:defRPr sz="2400">
                  <a:solidFill>
                    <a:schemeClr val="tx1"/>
                  </a:solidFill>
                  <a:latin typeface="Calibri" charset="0"/>
                  <a:ea typeface="Arial Unicode MS" charset="0"/>
                  <a:cs typeface="Arial Unicode MS" charset="0"/>
                </a:defRPr>
              </a:lvl3pPr>
              <a:lvl4pPr>
                <a:defRPr sz="2000">
                  <a:solidFill>
                    <a:schemeClr val="tx1"/>
                  </a:solidFill>
                  <a:latin typeface="Calibri" charset="0"/>
                  <a:ea typeface="Arial Unicode MS" charset="0"/>
                  <a:cs typeface="Arial Unicode MS" charset="0"/>
                </a:defRPr>
              </a:lvl4pPr>
              <a:lvl5pPr>
                <a:defRPr sz="2000">
                  <a:solidFill>
                    <a:schemeClr val="tx1"/>
                  </a:solidFill>
                  <a:latin typeface="Calibri" charset="0"/>
                  <a:ea typeface="Arial Unicode MS" charset="0"/>
                  <a:cs typeface="Arial Unicode MS" charset="0"/>
                </a:defRPr>
              </a:lvl5pPr>
              <a:lvl6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6pPr>
              <a:lvl7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7pPr>
              <a:lvl8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8pPr>
              <a:lvl9pPr eaLnBrk="0" fontAlgn="base" hangingPunct="0">
                <a:spcAft>
                  <a:spcPct val="0"/>
                </a:spcAft>
                <a:buFont typeface="Arial" charset="0"/>
                <a:buChar char="»"/>
                <a:defRPr sz="2000">
                  <a:solidFill>
                    <a:schemeClr val="tx1"/>
                  </a:solidFill>
                  <a:latin typeface="Calibri" charset="0"/>
                  <a:ea typeface="Arial Unicode MS" charset="0"/>
                  <a:cs typeface="Arial Unicode MS" charset="0"/>
                </a:defRPr>
              </a:lvl9pPr>
            </a:lstStyle>
            <a:p>
              <a:pPr algn="ctr">
                <a:lnSpc>
                  <a:spcPct val="65000"/>
                </a:lnSpc>
                <a:defRPr/>
              </a:pPr>
              <a:r>
                <a:rPr lang="en-US" sz="2667" b="1" dirty="0">
                  <a:solidFill>
                    <a:schemeClr val="bg1"/>
                  </a:solidFill>
                  <a:effectLst>
                    <a:outerShdw blurRad="38100" dist="38100" dir="2700000" algn="tl">
                      <a:srgbClr val="DDDDDD"/>
                    </a:outerShdw>
                  </a:effectLst>
                  <a:ea typeface="Arial Unicode MS" panose="020B0604020202020204" pitchFamily="34" charset="-128"/>
                  <a:cs typeface="Arial Unicode MS" panose="020B0604020202020204" pitchFamily="34" charset="-128"/>
                </a:rPr>
                <a:t>New </a:t>
              </a:r>
              <a:br>
                <a:rPr lang="en-US" sz="2667" b="1" dirty="0">
                  <a:solidFill>
                    <a:schemeClr val="bg1"/>
                  </a:solidFill>
                  <a:effectLst>
                    <a:outerShdw blurRad="38100" dist="38100" dir="2700000" algn="tl">
                      <a:srgbClr val="DDDDDD"/>
                    </a:outerShdw>
                  </a:effectLst>
                  <a:ea typeface="Arial Unicode MS" panose="020B0604020202020204" pitchFamily="34" charset="-128"/>
                  <a:cs typeface="Arial Unicode MS" panose="020B0604020202020204" pitchFamily="34" charset="-128"/>
                </a:rPr>
              </a:br>
              <a:r>
                <a:rPr lang="en-US" sz="2667" b="1" dirty="0">
                  <a:solidFill>
                    <a:schemeClr val="bg1"/>
                  </a:solidFill>
                  <a:effectLst>
                    <a:outerShdw blurRad="38100" dist="38100" dir="2700000" algn="tl">
                      <a:srgbClr val="DDDDDD"/>
                    </a:outerShdw>
                  </a:effectLst>
                  <a:ea typeface="Arial Unicode MS" panose="020B0604020202020204" pitchFamily="34" charset="-128"/>
                  <a:cs typeface="Arial Unicode MS" panose="020B0604020202020204" pitchFamily="34" charset="-128"/>
                </a:rPr>
                <a:t>Homes</a:t>
              </a:r>
            </a:p>
          </p:txBody>
        </p:sp>
      </p:grpSp>
      <p:grpSp>
        <p:nvGrpSpPr>
          <p:cNvPr id="47" name="Group 46"/>
          <p:cNvGrpSpPr>
            <a:grpSpLocks/>
          </p:cNvGrpSpPr>
          <p:nvPr/>
        </p:nvGrpSpPr>
        <p:grpSpPr bwMode="auto">
          <a:xfrm>
            <a:off x="7560745" y="3515793"/>
            <a:ext cx="2561167" cy="2559049"/>
            <a:chOff x="5670494" y="2636196"/>
            <a:chExt cx="1920240" cy="1920240"/>
          </a:xfrm>
        </p:grpSpPr>
        <p:grpSp>
          <p:nvGrpSpPr>
            <p:cNvPr id="25632" name="Group 42"/>
            <p:cNvGrpSpPr>
              <a:grpSpLocks noChangeAspect="1"/>
            </p:cNvGrpSpPr>
            <p:nvPr/>
          </p:nvGrpSpPr>
          <p:grpSpPr bwMode="auto">
            <a:xfrm>
              <a:off x="5670494" y="2636196"/>
              <a:ext cx="1920240" cy="1920240"/>
              <a:chOff x="7104260" y="1576373"/>
              <a:chExt cx="2496457" cy="2496457"/>
            </a:xfrm>
          </p:grpSpPr>
          <p:sp>
            <p:nvSpPr>
              <p:cNvPr id="44" name="Oval 43"/>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pic>
            <p:nvPicPr>
              <p:cNvPr id="25635" name="Picture 4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210845" y="1679895"/>
                <a:ext cx="228410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 name="TextBox 16"/>
            <p:cNvSpPr txBox="1"/>
            <p:nvPr/>
          </p:nvSpPr>
          <p:spPr>
            <a:xfrm>
              <a:off x="5945041" y="4016418"/>
              <a:ext cx="1371147" cy="274774"/>
            </a:xfrm>
            <a:prstGeom prst="rect">
              <a:avLst/>
            </a:prstGeom>
            <a:noFill/>
          </p:spPr>
          <p:txBody>
            <a:bodyPr/>
            <a:lstStyle/>
            <a:p>
              <a:pPr algn="ctr">
                <a:lnSpc>
                  <a:spcPct val="65000"/>
                </a:lnSpc>
                <a:defRPr/>
              </a:pPr>
              <a:r>
                <a:rPr lang="en-US" sz="2667" b="1" dirty="0">
                  <a:effectLst>
                    <a:outerShdw blurRad="50800" dist="38100" dir="2700000" algn="tl"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rPr>
                <a:t>Charities</a:t>
              </a:r>
              <a:endParaRPr lang="en-US" sz="2667" dirty="0">
                <a:effectLst>
                  <a:outerShdw blurRad="50800" dist="38100" dir="2700000" algn="tl"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endParaRPr>
            </a:p>
          </p:txBody>
        </p:sp>
      </p:grpSp>
      <p:grpSp>
        <p:nvGrpSpPr>
          <p:cNvPr id="11" name="Group 10"/>
          <p:cNvGrpSpPr>
            <a:grpSpLocks/>
          </p:cNvGrpSpPr>
          <p:nvPr/>
        </p:nvGrpSpPr>
        <p:grpSpPr bwMode="auto">
          <a:xfrm>
            <a:off x="6198183" y="1145126"/>
            <a:ext cx="2561167" cy="2559049"/>
            <a:chOff x="6680144" y="858196"/>
            <a:chExt cx="1920240" cy="1920240"/>
          </a:xfrm>
        </p:grpSpPr>
        <p:grpSp>
          <p:nvGrpSpPr>
            <p:cNvPr id="25624" name="Group 32"/>
            <p:cNvGrpSpPr>
              <a:grpSpLocks noChangeAspect="1"/>
            </p:cNvGrpSpPr>
            <p:nvPr/>
          </p:nvGrpSpPr>
          <p:grpSpPr bwMode="auto">
            <a:xfrm>
              <a:off x="6680144" y="858196"/>
              <a:ext cx="1920240" cy="1920240"/>
              <a:chOff x="7104260" y="1576373"/>
              <a:chExt cx="2496457" cy="2496457"/>
            </a:xfrm>
          </p:grpSpPr>
          <p:sp>
            <p:nvSpPr>
              <p:cNvPr id="34" name="Oval 33"/>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pic>
            <p:nvPicPr>
              <p:cNvPr id="25627" name="Picture 3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210845" y="1679895"/>
                <a:ext cx="228410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0" name="TextBox 19"/>
            <p:cNvSpPr txBox="1"/>
            <p:nvPr/>
          </p:nvSpPr>
          <p:spPr>
            <a:xfrm>
              <a:off x="6978495" y="2222535"/>
              <a:ext cx="1371147" cy="274774"/>
            </a:xfrm>
            <a:prstGeom prst="rect">
              <a:avLst/>
            </a:prstGeom>
            <a:noFill/>
          </p:spPr>
          <p:txBody>
            <a:bodyPr/>
            <a:lstStyle/>
            <a:p>
              <a:pPr algn="ctr">
                <a:lnSpc>
                  <a:spcPct val="65000"/>
                </a:lnSpc>
                <a:defRPr/>
              </a:pPr>
              <a:r>
                <a:rPr lang="en-US" sz="2667" b="1"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rPr>
                <a:t>Hobbies </a:t>
              </a:r>
              <a:endParaRPr lang="en-US" sz="2667"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endParaRPr>
            </a:p>
          </p:txBody>
        </p:sp>
      </p:grpSp>
      <p:grpSp>
        <p:nvGrpSpPr>
          <p:cNvPr id="13" name="Group 12"/>
          <p:cNvGrpSpPr>
            <a:grpSpLocks/>
          </p:cNvGrpSpPr>
          <p:nvPr/>
        </p:nvGrpSpPr>
        <p:grpSpPr bwMode="auto">
          <a:xfrm>
            <a:off x="2090530" y="3532726"/>
            <a:ext cx="2561167" cy="2559049"/>
            <a:chOff x="3632144" y="2648896"/>
            <a:chExt cx="1920240" cy="1920240"/>
          </a:xfrm>
        </p:grpSpPr>
        <p:grpSp>
          <p:nvGrpSpPr>
            <p:cNvPr id="25616" name="Group 39"/>
            <p:cNvGrpSpPr>
              <a:grpSpLocks noChangeAspect="1"/>
            </p:cNvGrpSpPr>
            <p:nvPr/>
          </p:nvGrpSpPr>
          <p:grpSpPr bwMode="auto">
            <a:xfrm>
              <a:off x="3632144" y="2648896"/>
              <a:ext cx="1920240" cy="1920240"/>
              <a:chOff x="7104260" y="1576373"/>
              <a:chExt cx="2496457" cy="2496457"/>
            </a:xfrm>
          </p:grpSpPr>
          <p:sp>
            <p:nvSpPr>
              <p:cNvPr id="41" name="Oval 40"/>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endParaRPr lang="en-US" sz="2400" dirty="0">
                  <a:solidFill>
                    <a:schemeClr val="lt1"/>
                  </a:solidFill>
                  <a:ea typeface="Arial Unicode MS" panose="020B0604020202020204" pitchFamily="34" charset="-128"/>
                  <a:cs typeface="Arial Unicode MS" panose="020B0604020202020204" pitchFamily="34" charset="-128"/>
                </a:endParaRPr>
              </a:p>
            </p:txBody>
          </p:sp>
          <p:pic>
            <p:nvPicPr>
              <p:cNvPr id="25619" name="Picture 4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7210845" y="1679895"/>
                <a:ext cx="228410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 name="TextBox 21"/>
            <p:cNvSpPr txBox="1"/>
            <p:nvPr/>
          </p:nvSpPr>
          <p:spPr>
            <a:xfrm>
              <a:off x="3916213" y="3930644"/>
              <a:ext cx="1371147" cy="457427"/>
            </a:xfrm>
            <a:prstGeom prst="rect">
              <a:avLst/>
            </a:prstGeom>
            <a:noFill/>
          </p:spPr>
          <p:txBody>
            <a:bodyPr/>
            <a:lstStyle/>
            <a:p>
              <a:pPr algn="ctr">
                <a:lnSpc>
                  <a:spcPct val="65000"/>
                </a:lnSpc>
                <a:defRPr/>
              </a:pPr>
              <a:r>
                <a:rPr lang="en-US" sz="2667" b="1"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rPr>
                <a:t>Family &amp; Friends</a:t>
              </a:r>
              <a:endParaRPr lang="en-US" sz="2667" dirty="0">
                <a:solidFill>
                  <a:schemeClr val="bg1"/>
                </a:solidFill>
                <a:effectLst>
                  <a:outerShdw blurRad="50800" dist="38100" dir="5400000" algn="t" rotWithShape="0">
                    <a:prstClr val="black">
                      <a:alpha val="40000"/>
                    </a:prstClr>
                  </a:outerShdw>
                </a:effectLst>
                <a:latin typeface="Calibri" pitchFamily="34" charset="0"/>
                <a:ea typeface="Arial Unicode MS" panose="020B0604020202020204" pitchFamily="34" charset="-128"/>
                <a:cs typeface="Arial Unicode MS" panose="020B0604020202020204" pitchFamily="34" charset="-128"/>
              </a:endParaRPr>
            </a:p>
          </p:txBody>
        </p:sp>
      </p:grpSp>
      <p:pic>
        <p:nvPicPr>
          <p:cNvPr id="42" name="Picture 25"/>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0" y="6096000"/>
            <a:ext cx="12192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3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Box 22"/>
          <p:cNvSpPr txBox="1">
            <a:spLocks noChangeArrowheads="1"/>
          </p:cNvSpPr>
          <p:nvPr/>
        </p:nvSpPr>
        <p:spPr bwMode="auto">
          <a:xfrm>
            <a:off x="0" y="6355164"/>
            <a:ext cx="12192000" cy="506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9" tIns="60955" rIns="121909" bIns="60955">
            <a:spAutoFit/>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gn="ctr">
              <a:lnSpc>
                <a:spcPct val="85000"/>
              </a:lnSpc>
              <a:spcAft>
                <a:spcPts val="800"/>
              </a:spcAft>
            </a:pPr>
            <a:r>
              <a:rPr lang="en-US" altLang="en-US" sz="1467" spc="-13" dirty="0">
                <a:solidFill>
                  <a:srgbClr val="595959"/>
                </a:solidFill>
                <a:latin typeface="Arial Narrow"/>
                <a:ea typeface="Arial Unicode MS" panose="020B0604020202020204" pitchFamily="34" charset="-128"/>
                <a:cs typeface="Arial Narrow"/>
              </a:rPr>
              <a:t>*The Cash Flow Quadrant, CASH FLOW Technologies, Inc.; used with permission. </a:t>
            </a:r>
            <a:br>
              <a:rPr lang="en-US" altLang="en-US" sz="1467" spc="-13" dirty="0">
                <a:solidFill>
                  <a:srgbClr val="595959"/>
                </a:solidFill>
                <a:latin typeface="Arial Narrow"/>
                <a:ea typeface="Arial Unicode MS" panose="020B0604020202020204" pitchFamily="34" charset="-128"/>
                <a:cs typeface="Arial Narrow"/>
              </a:rPr>
            </a:br>
            <a:r>
              <a:rPr lang="en-US" altLang="en-US" sz="1467" spc="-13" dirty="0">
                <a:solidFill>
                  <a:srgbClr val="595959"/>
                </a:solidFill>
                <a:latin typeface="Arial Narrow"/>
                <a:ea typeface="Arial Unicode MS" panose="020B0604020202020204" pitchFamily="34" charset="-128"/>
                <a:cs typeface="Arial Narrow"/>
              </a:rPr>
              <a:t> The Cash Flow Quadrant and ESBI are trademarks of CASH FLOW Technologies, Inc. For informational purposes only.</a:t>
            </a:r>
          </a:p>
        </p:txBody>
      </p:sp>
      <p:sp>
        <p:nvSpPr>
          <p:cNvPr id="8" name="Rectangle 3"/>
          <p:cNvSpPr txBox="1">
            <a:spLocks noChangeArrowheads="1"/>
          </p:cNvSpPr>
          <p:nvPr/>
        </p:nvSpPr>
        <p:spPr bwMode="auto">
          <a:xfrm>
            <a:off x="939800" y="1459501"/>
            <a:ext cx="10325101" cy="564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09" tIns="60955" rIns="121909" bIns="60955"/>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gn="ctr">
              <a:lnSpc>
                <a:spcPct val="85000"/>
              </a:lnSpc>
              <a:spcAft>
                <a:spcPts val="800"/>
              </a:spcAft>
              <a:buClr>
                <a:srgbClr val="003399"/>
              </a:buClr>
            </a:pPr>
            <a:r>
              <a:rPr lang="en-US" altLang="en-US" sz="2667" b="1" dirty="0">
                <a:solidFill>
                  <a:schemeClr val="tx1"/>
                </a:solidFill>
                <a:latin typeface="Helvetica"/>
                <a:ea typeface="Arial Unicode MS" pitchFamily="34" charset="-128"/>
                <a:cs typeface="Helvetica"/>
              </a:rPr>
              <a:t>CASH FLOW QUADRANT</a:t>
            </a:r>
            <a:r>
              <a:rPr lang="en-US" altLang="en-US" sz="2667" baseline="30000" dirty="0">
                <a:solidFill>
                  <a:schemeClr val="tx1"/>
                </a:solidFill>
                <a:latin typeface="Helvetica"/>
                <a:ea typeface="Arial Unicode MS" pitchFamily="34" charset="-128"/>
                <a:cs typeface="Helvetica"/>
              </a:rPr>
              <a:t>*</a:t>
            </a:r>
          </a:p>
        </p:txBody>
      </p:sp>
      <p:sp>
        <p:nvSpPr>
          <p:cNvPr id="14" name="Content Placeholder 2"/>
          <p:cNvSpPr txBox="1">
            <a:spLocks/>
          </p:cNvSpPr>
          <p:nvPr/>
        </p:nvSpPr>
        <p:spPr bwMode="auto">
          <a:xfrm>
            <a:off x="958844" y="442427"/>
            <a:ext cx="10274312" cy="678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09" tIns="60955" rIns="121909" bIns="60955" numCol="1" anchor="t" anchorCtr="0" compatLnSpc="1">
            <a:prstTxWarp prst="textNoShape">
              <a:avLst/>
            </a:prstTxWarp>
          </a:bodyPr>
          <a:lstStyle>
            <a:lvl1pPr marL="342900" indent="-342900" algn="l" rtl="0" eaLnBrk="0" fontAlgn="base" hangingPunct="0">
              <a:lnSpc>
                <a:spcPct val="85000"/>
              </a:lnSpc>
              <a:spcBef>
                <a:spcPct val="0"/>
              </a:spcBef>
              <a:spcAft>
                <a:spcPts val="600"/>
              </a:spcAft>
              <a:buClr>
                <a:srgbClr val="003366"/>
              </a:buClr>
              <a:buChar char="•"/>
              <a:defRPr sz="3200">
                <a:solidFill>
                  <a:schemeClr val="tx1"/>
                </a:solidFill>
                <a:latin typeface="+mn-lt"/>
                <a:ea typeface="Arial Unicode MS" panose="020B0604020202020204" pitchFamily="34" charset="-128"/>
                <a:cs typeface="Arial Unicode MS" charset="0"/>
              </a:defRPr>
            </a:lvl1pPr>
            <a:lvl2pPr marL="742950" indent="-285750" algn="l" rtl="0" eaLnBrk="0" fontAlgn="base" hangingPunct="0">
              <a:lnSpc>
                <a:spcPct val="85000"/>
              </a:lnSpc>
              <a:spcBef>
                <a:spcPct val="0"/>
              </a:spcBef>
              <a:spcAft>
                <a:spcPts val="600"/>
              </a:spcAft>
              <a:buChar char="–"/>
              <a:defRPr sz="2800">
                <a:solidFill>
                  <a:schemeClr val="tx1"/>
                </a:solidFill>
                <a:latin typeface="+mn-lt"/>
                <a:ea typeface="Arial Unicode MS" charset="0"/>
                <a:cs typeface="Arial Unicode MS" charset="0"/>
              </a:defRPr>
            </a:lvl2pPr>
            <a:lvl3pPr marL="1143000" indent="-228600" algn="l" rtl="0" eaLnBrk="0" fontAlgn="base" hangingPunct="0">
              <a:lnSpc>
                <a:spcPct val="85000"/>
              </a:lnSpc>
              <a:spcBef>
                <a:spcPct val="0"/>
              </a:spcBef>
              <a:spcAft>
                <a:spcPts val="600"/>
              </a:spcAft>
              <a:buChar char="•"/>
              <a:defRPr sz="2400">
                <a:solidFill>
                  <a:schemeClr val="tx1"/>
                </a:solidFill>
                <a:latin typeface="+mn-lt"/>
                <a:ea typeface="Arial Unicode MS" charset="0"/>
                <a:cs typeface="Arial Unicode MS" charset="0"/>
              </a:defRPr>
            </a:lvl3pPr>
            <a:lvl4pPr marL="1600200" indent="-228600" algn="l" rtl="0" eaLnBrk="0" fontAlgn="base" hangingPunct="0">
              <a:lnSpc>
                <a:spcPct val="85000"/>
              </a:lnSpc>
              <a:spcBef>
                <a:spcPct val="0"/>
              </a:spcBef>
              <a:spcAft>
                <a:spcPts val="600"/>
              </a:spcAft>
              <a:buChar char="–"/>
              <a:defRPr sz="2000">
                <a:solidFill>
                  <a:schemeClr val="tx1"/>
                </a:solidFill>
                <a:latin typeface="+mn-lt"/>
                <a:ea typeface="Arial Unicode MS" charset="0"/>
                <a:cs typeface="Arial Unicode MS" charset="0"/>
              </a:defRPr>
            </a:lvl4pPr>
            <a:lvl5pPr marL="2057400" indent="-228600" algn="l" rtl="0" eaLnBrk="0" fontAlgn="base" hangingPunct="0">
              <a:lnSpc>
                <a:spcPct val="85000"/>
              </a:lnSpc>
              <a:spcBef>
                <a:spcPct val="0"/>
              </a:spcBef>
              <a:spcAft>
                <a:spcPts val="600"/>
              </a:spcAft>
              <a:buChar char="»"/>
              <a:defRPr sz="2000">
                <a:solidFill>
                  <a:schemeClr val="tx1"/>
                </a:solidFill>
                <a:latin typeface="+mn-lt"/>
                <a:ea typeface="Arial Unicode MS" charset="0"/>
                <a:cs typeface="Arial Unicode MS"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a:lstStyle>
          <a:p>
            <a:pPr marL="0" indent="0" algn="ctr">
              <a:buNone/>
            </a:pPr>
            <a:r>
              <a:rPr lang="en-US" altLang="en-US" sz="3733" dirty="0">
                <a:solidFill>
                  <a:srgbClr val="34526F"/>
                </a:solidFill>
                <a:latin typeface="Helvetica"/>
                <a:cs typeface="Helvetica"/>
              </a:rPr>
              <a:t>How to </a:t>
            </a:r>
            <a:r>
              <a:rPr lang="is-IS" altLang="en-US" sz="3733" dirty="0">
                <a:solidFill>
                  <a:srgbClr val="34526F"/>
                </a:solidFill>
                <a:latin typeface="Helvetica"/>
                <a:cs typeface="Helvetica"/>
              </a:rPr>
              <a:t>Become a 2%- Become an Owner</a:t>
            </a:r>
            <a:endParaRPr lang="en-US" altLang="en-US" sz="3733" dirty="0">
              <a:solidFill>
                <a:srgbClr val="34526F"/>
              </a:solidFill>
              <a:latin typeface="Helvetica"/>
              <a:cs typeface="Helvetica"/>
            </a:endParaRPr>
          </a:p>
        </p:txBody>
      </p:sp>
      <p:cxnSp>
        <p:nvCxnSpPr>
          <p:cNvPr id="16" name="Straight Connector 15"/>
          <p:cNvCxnSpPr/>
          <p:nvPr/>
        </p:nvCxnSpPr>
        <p:spPr bwMode="auto">
          <a:xfrm>
            <a:off x="1202645" y="1239892"/>
            <a:ext cx="9786715" cy="0"/>
          </a:xfrm>
          <a:prstGeom prst="line">
            <a:avLst/>
          </a:prstGeom>
          <a:noFill/>
          <a:ln w="9525" cap="flat" cmpd="sng" algn="ctr">
            <a:solidFill>
              <a:srgbClr val="34526F"/>
            </a:solidFill>
            <a:prstDash val="solid"/>
            <a:round/>
            <a:headEnd type="none" w="med" len="med"/>
            <a:tailEnd type="none" w="med" len="med"/>
          </a:ln>
          <a:effectLst/>
        </p:spPr>
      </p:cxnSp>
      <p:grpSp>
        <p:nvGrpSpPr>
          <p:cNvPr id="21" name="Group 20"/>
          <p:cNvGrpSpPr/>
          <p:nvPr/>
        </p:nvGrpSpPr>
        <p:grpSpPr>
          <a:xfrm>
            <a:off x="6168581" y="2072315"/>
            <a:ext cx="5160636" cy="1693332"/>
            <a:chOff x="4571999" y="1554236"/>
            <a:chExt cx="3870477" cy="1269999"/>
          </a:xfrm>
        </p:grpSpPr>
        <p:sp>
          <p:nvSpPr>
            <p:cNvPr id="18" name="Rounded Rectangle 17"/>
            <p:cNvSpPr/>
            <p:nvPr/>
          </p:nvSpPr>
          <p:spPr bwMode="auto">
            <a:xfrm>
              <a:off x="4571999" y="1554236"/>
              <a:ext cx="3870477" cy="1269999"/>
            </a:xfrm>
            <a:prstGeom prst="roundRect">
              <a:avLst/>
            </a:prstGeom>
            <a:solidFill>
              <a:srgbClr val="9AC0A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latin typeface="Trebuchet MS" pitchFamily="-110" charset="0"/>
              </a:endParaRPr>
            </a:p>
          </p:txBody>
        </p:sp>
        <p:sp>
          <p:nvSpPr>
            <p:cNvPr id="3" name="Rectangle 2"/>
            <p:cNvSpPr/>
            <p:nvPr/>
          </p:nvSpPr>
          <p:spPr>
            <a:xfrm>
              <a:off x="4680861" y="1705961"/>
              <a:ext cx="3676952" cy="932660"/>
            </a:xfrm>
            <a:prstGeom prst="rect">
              <a:avLst/>
            </a:prstGeom>
          </p:spPr>
          <p:txBody>
            <a:bodyPr wrap="square">
              <a:spAutoFit/>
            </a:bodyPr>
            <a:lstStyle/>
            <a:p>
              <a:pPr>
                <a:lnSpc>
                  <a:spcPct val="85000"/>
                </a:lnSpc>
                <a:spcAft>
                  <a:spcPts val="800"/>
                </a:spcAft>
              </a:pPr>
              <a:r>
                <a:rPr lang="en-US" sz="2400" b="1" u="sng" dirty="0">
                  <a:latin typeface="Helvetica"/>
                  <a:cs typeface="Helvetica"/>
                </a:rPr>
                <a:t>BUSINESS</a:t>
              </a:r>
            </a:p>
            <a:p>
              <a:pPr>
                <a:lnSpc>
                  <a:spcPct val="85000"/>
                </a:lnSpc>
                <a:spcAft>
                  <a:spcPts val="800"/>
                </a:spcAft>
              </a:pPr>
              <a:r>
                <a:rPr lang="en-US" sz="1600" b="1" dirty="0">
                  <a:latin typeface="Helvetica"/>
                  <a:cs typeface="Helvetica"/>
                </a:rPr>
                <a:t>Owns a system. Has others working for him/her.</a:t>
              </a:r>
            </a:p>
            <a:p>
              <a:pPr>
                <a:lnSpc>
                  <a:spcPct val="85000"/>
                </a:lnSpc>
                <a:spcAft>
                  <a:spcPts val="800"/>
                </a:spcAft>
              </a:pPr>
              <a:r>
                <a:rPr lang="en-US" sz="1600" dirty="0">
                  <a:latin typeface="Helvetica"/>
                  <a:cs typeface="Helvetica"/>
                </a:rPr>
                <a:t>Unlimited income potential via manufacturing, marketing, etc.</a:t>
              </a:r>
            </a:p>
          </p:txBody>
        </p:sp>
      </p:grpSp>
      <p:grpSp>
        <p:nvGrpSpPr>
          <p:cNvPr id="22" name="Group 21"/>
          <p:cNvGrpSpPr/>
          <p:nvPr/>
        </p:nvGrpSpPr>
        <p:grpSpPr>
          <a:xfrm>
            <a:off x="6168581" y="3902730"/>
            <a:ext cx="5160636" cy="1693332"/>
            <a:chOff x="4571999" y="2927046"/>
            <a:chExt cx="3870477" cy="1269999"/>
          </a:xfrm>
        </p:grpSpPr>
        <p:sp>
          <p:nvSpPr>
            <p:cNvPr id="19" name="Rounded Rectangle 18"/>
            <p:cNvSpPr/>
            <p:nvPr/>
          </p:nvSpPr>
          <p:spPr bwMode="auto">
            <a:xfrm>
              <a:off x="4571999" y="2927046"/>
              <a:ext cx="3870477" cy="1269999"/>
            </a:xfrm>
            <a:prstGeom prst="roundRect">
              <a:avLst/>
            </a:prstGeom>
            <a:solidFill>
              <a:srgbClr val="5B9BA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latin typeface="Trebuchet MS" pitchFamily="-110" charset="0"/>
              </a:endParaRPr>
            </a:p>
          </p:txBody>
        </p:sp>
        <p:sp>
          <p:nvSpPr>
            <p:cNvPr id="5" name="Rectangle 4"/>
            <p:cNvSpPr/>
            <p:nvPr/>
          </p:nvSpPr>
          <p:spPr>
            <a:xfrm>
              <a:off x="4680860" y="3068862"/>
              <a:ext cx="3701139" cy="802143"/>
            </a:xfrm>
            <a:prstGeom prst="rect">
              <a:avLst/>
            </a:prstGeom>
          </p:spPr>
          <p:txBody>
            <a:bodyPr wrap="square">
              <a:spAutoFit/>
            </a:bodyPr>
            <a:lstStyle/>
            <a:p>
              <a:pPr>
                <a:lnSpc>
                  <a:spcPct val="85000"/>
                </a:lnSpc>
                <a:spcAft>
                  <a:spcPts val="800"/>
                </a:spcAft>
              </a:pPr>
              <a:r>
                <a:rPr lang="en-US" sz="2400" b="1" u="sng" dirty="0">
                  <a:solidFill>
                    <a:schemeClr val="dk1"/>
                  </a:solidFill>
                  <a:latin typeface="Helvetica"/>
                  <a:cs typeface="Helvetica"/>
                </a:rPr>
                <a:t>INVESTOR</a:t>
              </a:r>
              <a:endParaRPr lang="en-US" sz="2400" u="sng" dirty="0">
                <a:solidFill>
                  <a:schemeClr val="dk1"/>
                </a:solidFill>
                <a:latin typeface="Helvetica"/>
                <a:cs typeface="Helvetica"/>
              </a:endParaRPr>
            </a:p>
            <a:p>
              <a:pPr>
                <a:lnSpc>
                  <a:spcPct val="85000"/>
                </a:lnSpc>
                <a:spcAft>
                  <a:spcPts val="800"/>
                </a:spcAft>
              </a:pPr>
              <a:r>
                <a:rPr lang="en-US" sz="1733" b="1" dirty="0">
                  <a:solidFill>
                    <a:schemeClr val="dk1"/>
                  </a:solidFill>
                  <a:latin typeface="Helvetica"/>
                  <a:cs typeface="Helvetica"/>
                </a:rPr>
                <a:t>Has money working for him/her.</a:t>
              </a:r>
            </a:p>
            <a:p>
              <a:pPr>
                <a:lnSpc>
                  <a:spcPct val="85000"/>
                </a:lnSpc>
                <a:spcAft>
                  <a:spcPts val="800"/>
                </a:spcAft>
              </a:pPr>
              <a:r>
                <a:rPr lang="en-US" sz="1733" dirty="0">
                  <a:solidFill>
                    <a:schemeClr val="dk1"/>
                  </a:solidFill>
                  <a:latin typeface="Helvetica"/>
                  <a:cs typeface="Helvetica"/>
                </a:rPr>
                <a:t>Enjoys complete freedom and lives the dream.</a:t>
              </a:r>
            </a:p>
          </p:txBody>
        </p:sp>
      </p:grpSp>
      <p:grpSp>
        <p:nvGrpSpPr>
          <p:cNvPr id="20" name="Group 19"/>
          <p:cNvGrpSpPr/>
          <p:nvPr/>
        </p:nvGrpSpPr>
        <p:grpSpPr>
          <a:xfrm>
            <a:off x="854737" y="3902729"/>
            <a:ext cx="5168699" cy="1693332"/>
            <a:chOff x="586620" y="2927046"/>
            <a:chExt cx="3876524" cy="1269999"/>
          </a:xfrm>
        </p:grpSpPr>
        <p:sp>
          <p:nvSpPr>
            <p:cNvPr id="17" name="Rounded Rectangle 16"/>
            <p:cNvSpPr/>
            <p:nvPr/>
          </p:nvSpPr>
          <p:spPr bwMode="auto">
            <a:xfrm>
              <a:off x="586620" y="2927046"/>
              <a:ext cx="3876524" cy="1269999"/>
            </a:xfrm>
            <a:prstGeom prst="roundRect">
              <a:avLst/>
            </a:prstGeom>
            <a:solidFill>
              <a:srgbClr val="A2A2A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latin typeface="Trebuchet MS" pitchFamily="-110" charset="0"/>
              </a:endParaRPr>
            </a:p>
          </p:txBody>
        </p:sp>
        <p:sp>
          <p:nvSpPr>
            <p:cNvPr id="6" name="Rectangle 5"/>
            <p:cNvSpPr/>
            <p:nvPr/>
          </p:nvSpPr>
          <p:spPr>
            <a:xfrm>
              <a:off x="731762" y="3065592"/>
              <a:ext cx="2870123" cy="972142"/>
            </a:xfrm>
            <a:prstGeom prst="rect">
              <a:avLst/>
            </a:prstGeom>
          </p:spPr>
          <p:txBody>
            <a:bodyPr wrap="square">
              <a:spAutoFit/>
            </a:bodyPr>
            <a:lstStyle/>
            <a:p>
              <a:pPr>
                <a:lnSpc>
                  <a:spcPct val="85000"/>
                </a:lnSpc>
                <a:spcAft>
                  <a:spcPts val="800"/>
                </a:spcAft>
              </a:pPr>
              <a:r>
                <a:rPr lang="en-US" sz="2400" b="1" u="sng" dirty="0">
                  <a:solidFill>
                    <a:schemeClr val="dk1"/>
                  </a:solidFill>
                  <a:latin typeface="Helvetica"/>
                  <a:cs typeface="Helvetica"/>
                </a:rPr>
                <a:t>SELF-EMPLOYED</a:t>
              </a:r>
            </a:p>
            <a:p>
              <a:pPr>
                <a:lnSpc>
                  <a:spcPct val="85000"/>
                </a:lnSpc>
                <a:spcAft>
                  <a:spcPts val="800"/>
                </a:spcAft>
              </a:pPr>
              <a:r>
                <a:rPr lang="en-US" sz="1733" b="1" dirty="0">
                  <a:solidFill>
                    <a:schemeClr val="dk1"/>
                  </a:solidFill>
                  <a:latin typeface="Helvetica"/>
                  <a:cs typeface="Helvetica"/>
                </a:rPr>
                <a:t>Owns a job.</a:t>
              </a:r>
            </a:p>
            <a:p>
              <a:pPr>
                <a:lnSpc>
                  <a:spcPct val="85000"/>
                </a:lnSpc>
                <a:spcAft>
                  <a:spcPts val="800"/>
                </a:spcAft>
              </a:pPr>
              <a:r>
                <a:rPr lang="en-US" sz="1733" dirty="0">
                  <a:solidFill>
                    <a:schemeClr val="dk1"/>
                  </a:solidFill>
                  <a:latin typeface="Helvetica"/>
                  <a:cs typeface="Helvetica"/>
                </a:rPr>
                <a:t>Dentist, doctor, lawyer, hair stylist, real estate agent, salesperson.</a:t>
              </a:r>
            </a:p>
          </p:txBody>
        </p:sp>
      </p:grpSp>
      <p:grpSp>
        <p:nvGrpSpPr>
          <p:cNvPr id="9" name="Group 8"/>
          <p:cNvGrpSpPr/>
          <p:nvPr/>
        </p:nvGrpSpPr>
        <p:grpSpPr>
          <a:xfrm>
            <a:off x="854737" y="2072315"/>
            <a:ext cx="5168699" cy="1693332"/>
            <a:chOff x="586620" y="1554236"/>
            <a:chExt cx="3876524" cy="1269999"/>
          </a:xfrm>
        </p:grpSpPr>
        <p:sp>
          <p:nvSpPr>
            <p:cNvPr id="2" name="Rounded Rectangle 1"/>
            <p:cNvSpPr/>
            <p:nvPr/>
          </p:nvSpPr>
          <p:spPr bwMode="auto">
            <a:xfrm>
              <a:off x="586620" y="1554236"/>
              <a:ext cx="3876524" cy="1269999"/>
            </a:xfrm>
            <a:prstGeom prst="roundRect">
              <a:avLst/>
            </a:prstGeom>
            <a:solidFill>
              <a:srgbClr val="C7C7C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latin typeface="Trebuchet MS" pitchFamily="-110" charset="0"/>
              </a:endParaRPr>
            </a:p>
          </p:txBody>
        </p:sp>
        <p:sp>
          <p:nvSpPr>
            <p:cNvPr id="7" name="Rectangle 6"/>
            <p:cNvSpPr/>
            <p:nvPr/>
          </p:nvSpPr>
          <p:spPr>
            <a:xfrm>
              <a:off x="742534" y="1708148"/>
              <a:ext cx="3442419" cy="802143"/>
            </a:xfrm>
            <a:prstGeom prst="rect">
              <a:avLst/>
            </a:prstGeom>
          </p:spPr>
          <p:txBody>
            <a:bodyPr wrap="square">
              <a:spAutoFit/>
            </a:bodyPr>
            <a:lstStyle/>
            <a:p>
              <a:pPr>
                <a:lnSpc>
                  <a:spcPct val="85000"/>
                </a:lnSpc>
                <a:spcAft>
                  <a:spcPts val="800"/>
                </a:spcAft>
              </a:pPr>
              <a:r>
                <a:rPr lang="en-US" altLang="en-US" sz="2400" b="1" u="sng" dirty="0">
                  <a:latin typeface="Helvetica"/>
                  <a:ea typeface="Calibri" pitchFamily="34" charset="0"/>
                  <a:cs typeface="Helvetica"/>
                </a:rPr>
                <a:t>EMPLOYEE</a:t>
              </a:r>
            </a:p>
            <a:p>
              <a:pPr>
                <a:lnSpc>
                  <a:spcPct val="85000"/>
                </a:lnSpc>
                <a:spcAft>
                  <a:spcPts val="800"/>
                </a:spcAft>
              </a:pPr>
              <a:r>
                <a:rPr lang="en-US" altLang="en-US" sz="1733" b="1" dirty="0">
                  <a:latin typeface="Helvetica"/>
                  <a:ea typeface="Calibri" pitchFamily="34" charset="0"/>
                  <a:cs typeface="Helvetica"/>
                </a:rPr>
                <a:t>Has a job.</a:t>
              </a:r>
            </a:p>
            <a:p>
              <a:pPr>
                <a:lnSpc>
                  <a:spcPct val="85000"/>
                </a:lnSpc>
                <a:spcAft>
                  <a:spcPts val="800"/>
                </a:spcAft>
              </a:pPr>
              <a:r>
                <a:rPr lang="en-US" altLang="en-US" sz="1733" dirty="0">
                  <a:latin typeface="Helvetica"/>
                  <a:ea typeface="Calibri" pitchFamily="34" charset="0"/>
                  <a:cs typeface="Helvetica"/>
                </a:rPr>
                <a:t>Income based on position, not the person.</a:t>
              </a:r>
            </a:p>
          </p:txBody>
        </p:sp>
      </p:grpSp>
      <p:sp>
        <p:nvSpPr>
          <p:cNvPr id="10" name="Slide Number Placeholder 9"/>
          <p:cNvSpPr>
            <a:spLocks noGrp="1"/>
          </p:cNvSpPr>
          <p:nvPr>
            <p:ph type="sldNum" sz="quarter" idx="12"/>
          </p:nvPr>
        </p:nvSpPr>
        <p:spPr/>
        <p:txBody>
          <a:bodyPr/>
          <a:lstStyle/>
          <a:p>
            <a:fld id="{0FA17902-E6C7-4548-816F-3C750E8578FA}" type="slidenum">
              <a:rPr lang="en-US" smtClean="0"/>
              <a:t>14</a:t>
            </a:fld>
            <a:endParaRPr lang="en-US"/>
          </a:p>
        </p:txBody>
      </p:sp>
    </p:spTree>
    <p:extLst>
      <p:ext uri="{BB962C8B-B14F-4D97-AF65-F5344CB8AC3E}">
        <p14:creationId xmlns:p14="http://schemas.microsoft.com/office/powerpoint/2010/main" val="3673143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700"/>
                                        <p:tgtEl>
                                          <p:spTgt spid="16"/>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3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6"/>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15</a:t>
            </a:fld>
            <a:endParaRPr/>
          </a:p>
        </p:txBody>
      </p:sp>
      <p:sp>
        <p:nvSpPr>
          <p:cNvPr id="654" name="Google Shape;654;p96"/>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dirty="0">
                <a:solidFill>
                  <a:srgbClr val="34526F"/>
                </a:solidFill>
                <a:latin typeface="Helvetica Neue"/>
                <a:ea typeface="Helvetica Neue"/>
                <a:cs typeface="Helvetica Neue"/>
                <a:sym typeface="Helvetica Neue"/>
              </a:rPr>
              <a:t>Our Business Model </a:t>
            </a:r>
            <a:endParaRPr sz="1867" dirty="0">
              <a:latin typeface="Arial"/>
              <a:cs typeface="Arial"/>
              <a:sym typeface="Arial"/>
            </a:endParaRPr>
          </a:p>
        </p:txBody>
      </p:sp>
      <p:cxnSp>
        <p:nvCxnSpPr>
          <p:cNvPr id="655" name="Google Shape;655;p96"/>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656" name="Google Shape;656;p96"/>
          <p:cNvSpPr txBox="1"/>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dirty="0">
                <a:latin typeface="Helvetica Neue"/>
                <a:ea typeface="Helvetica Neue"/>
                <a:cs typeface="Helvetica Neue"/>
                <a:sym typeface="Helvetica Neue"/>
              </a:rPr>
              <a:t>What if you could find a legitimate professional business that:</a:t>
            </a:r>
            <a:endParaRPr sz="2667" b="1" dirty="0">
              <a:solidFill>
                <a:srgbClr val="E4021D"/>
              </a:solidFill>
              <a:latin typeface="Helvetica Neue"/>
              <a:ea typeface="Helvetica Neue"/>
              <a:cs typeface="Helvetica Neue"/>
              <a:sym typeface="Helvetica Neue"/>
            </a:endParaRPr>
          </a:p>
        </p:txBody>
      </p:sp>
      <p:grpSp>
        <p:nvGrpSpPr>
          <p:cNvPr id="657" name="Google Shape;657;p96"/>
          <p:cNvGrpSpPr/>
          <p:nvPr/>
        </p:nvGrpSpPr>
        <p:grpSpPr>
          <a:xfrm>
            <a:off x="133820" y="4832082"/>
            <a:ext cx="11924365" cy="690911"/>
            <a:chOff x="100364" y="3305744"/>
            <a:chExt cx="8943274" cy="518183"/>
          </a:xfrm>
        </p:grpSpPr>
        <p:sp>
          <p:nvSpPr>
            <p:cNvPr id="658" name="Google Shape;658;p96"/>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659" name="Google Shape;659;p96"/>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No Product to Buy, Assemble or Ship</a:t>
              </a:r>
              <a:endParaRPr sz="1867">
                <a:latin typeface="Arial"/>
                <a:cs typeface="Arial"/>
                <a:sym typeface="Arial"/>
              </a:endParaRPr>
            </a:p>
          </p:txBody>
        </p:sp>
      </p:grpSp>
      <p:grpSp>
        <p:nvGrpSpPr>
          <p:cNvPr id="660" name="Google Shape;660;p96"/>
          <p:cNvGrpSpPr/>
          <p:nvPr/>
        </p:nvGrpSpPr>
        <p:grpSpPr>
          <a:xfrm>
            <a:off x="669089" y="3897839"/>
            <a:ext cx="10853827" cy="690911"/>
            <a:chOff x="501817" y="2532314"/>
            <a:chExt cx="8140370" cy="518183"/>
          </a:xfrm>
        </p:grpSpPr>
        <p:sp>
          <p:nvSpPr>
            <p:cNvPr id="661" name="Google Shape;661;p96"/>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662" name="Google Shape;662;p96"/>
            <p:cNvSpPr txBox="1"/>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You can work from home -Totally Online- No Overhead</a:t>
              </a:r>
              <a:endParaRPr sz="1867">
                <a:latin typeface="Arial"/>
                <a:cs typeface="Arial"/>
                <a:sym typeface="Arial"/>
              </a:endParaRPr>
            </a:p>
          </p:txBody>
        </p:sp>
      </p:grpSp>
      <p:grpSp>
        <p:nvGrpSpPr>
          <p:cNvPr id="663" name="Google Shape;663;p96"/>
          <p:cNvGrpSpPr/>
          <p:nvPr/>
        </p:nvGrpSpPr>
        <p:grpSpPr>
          <a:xfrm>
            <a:off x="484177" y="2963597"/>
            <a:ext cx="11223648" cy="690911"/>
            <a:chOff x="363133" y="1766097"/>
            <a:chExt cx="8417736" cy="518183"/>
          </a:xfrm>
        </p:grpSpPr>
        <p:sp>
          <p:nvSpPr>
            <p:cNvPr id="664" name="Google Shape;664;p96"/>
            <p:cNvSpPr/>
            <p:nvPr/>
          </p:nvSpPr>
          <p:spPr>
            <a:xfrm rot="162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665" name="Google Shape;665;p96"/>
            <p:cNvSpPr txBox="1"/>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latin typeface="Helvetica Neue"/>
                  <a:ea typeface="Helvetica Neue"/>
                  <a:cs typeface="Helvetica Neue"/>
                  <a:sym typeface="Helvetica Neue"/>
                </a:rPr>
                <a:t>80% of North America is in your Market</a:t>
              </a:r>
              <a:endParaRPr sz="1867" dirty="0">
                <a:latin typeface="Arial"/>
                <a:cs typeface="Arial"/>
                <a:sym typeface="Arial"/>
              </a:endParaRPr>
            </a:p>
          </p:txBody>
        </p:sp>
      </p:grpSp>
      <p:grpSp>
        <p:nvGrpSpPr>
          <p:cNvPr id="666" name="Google Shape;666;p96"/>
          <p:cNvGrpSpPr/>
          <p:nvPr/>
        </p:nvGrpSpPr>
        <p:grpSpPr>
          <a:xfrm>
            <a:off x="133820" y="5766325"/>
            <a:ext cx="11924365" cy="690911"/>
            <a:chOff x="100364" y="3305744"/>
            <a:chExt cx="8943274" cy="518183"/>
          </a:xfrm>
        </p:grpSpPr>
        <p:sp>
          <p:nvSpPr>
            <p:cNvPr id="667" name="Google Shape;667;p96"/>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668" name="Google Shape;668;p96"/>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latin typeface="Helvetica Neue"/>
                  <a:ea typeface="Helvetica Neue"/>
                  <a:cs typeface="Helvetica Neue"/>
                  <a:sym typeface="Helvetica Neue"/>
                </a:rPr>
                <a:t>Work when you want and as often as you want</a:t>
              </a:r>
              <a:endParaRPr sz="1867" dirty="0">
                <a:latin typeface="Arial"/>
                <a:cs typeface="Arial"/>
                <a:sym typeface="Arial"/>
              </a:endParaRPr>
            </a:p>
          </p:txBody>
        </p:sp>
      </p:grpSp>
      <p:sp>
        <p:nvSpPr>
          <p:cNvPr id="669" name="Google Shape;669;p96"/>
          <p:cNvSpPr txBox="1"/>
          <p:nvPr/>
        </p:nvSpPr>
        <p:spPr>
          <a:xfrm>
            <a:off x="352166" y="587647"/>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dirty="0">
              <a:solidFill>
                <a:srgbClr val="E4021D"/>
              </a:solidFill>
              <a:latin typeface="Helvetica Neue"/>
              <a:ea typeface="Helvetica Neue"/>
              <a:cs typeface="Helvetica Neue"/>
              <a:sym typeface="Helvetica Neue"/>
            </a:endParaRPr>
          </a:p>
        </p:txBody>
      </p:sp>
      <p:sp>
        <p:nvSpPr>
          <p:cNvPr id="670" name="Google Shape;670;p96"/>
          <p:cNvSpPr txBox="1"/>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endParaRPr sz="2667" b="1">
              <a:solidFill>
                <a:srgbClr val="E4021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89319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400"/>
                                        <p:tgtEl>
                                          <p:spTgt spid="654"/>
                                        </p:tgtEl>
                                      </p:cBhvr>
                                    </p:animEffect>
                                  </p:childTnLst>
                                </p:cTn>
                              </p:par>
                              <p:par>
                                <p:cTn id="8" presetID="10" presetClass="entr" presetSubtype="0"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Effect transition="in" filter="fade">
                                      <p:cBhvr>
                                        <p:cTn id="10" dur="700"/>
                                        <p:tgtEl>
                                          <p:spTgt spid="655"/>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656"/>
                                        </p:tgtEl>
                                        <p:attrNameLst>
                                          <p:attrName>style.visibility</p:attrName>
                                        </p:attrNameLst>
                                      </p:cBhvr>
                                      <p:to>
                                        <p:strVal val="visible"/>
                                      </p:to>
                                    </p:set>
                                    <p:animEffect transition="in" filter="fade">
                                      <p:cBhvr>
                                        <p:cTn id="14" dur="300"/>
                                        <p:tgtEl>
                                          <p:spTgt spid="656"/>
                                        </p:tgtEl>
                                      </p:cBhvr>
                                    </p:animEffect>
                                  </p:childTnLst>
                                </p:cTn>
                              </p:par>
                              <p:par>
                                <p:cTn id="15" presetID="10" presetClass="entr" presetSubtype="0" fill="hold" nodeType="withEffect">
                                  <p:stCondLst>
                                    <p:cond delay="0"/>
                                  </p:stCondLst>
                                  <p:childTnLst>
                                    <p:set>
                                      <p:cBhvr>
                                        <p:cTn id="16" dur="1" fill="hold">
                                          <p:stCondLst>
                                            <p:cond delay="0"/>
                                          </p:stCondLst>
                                        </p:cTn>
                                        <p:tgtEl>
                                          <p:spTgt spid="669"/>
                                        </p:tgtEl>
                                        <p:attrNameLst>
                                          <p:attrName>style.visibility</p:attrName>
                                        </p:attrNameLst>
                                      </p:cBhvr>
                                      <p:to>
                                        <p:strVal val="visible"/>
                                      </p:to>
                                    </p:set>
                                    <p:animEffect transition="in" filter="fade">
                                      <p:cBhvr>
                                        <p:cTn id="17" dur="300"/>
                                        <p:tgtEl>
                                          <p:spTgt spid="6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gtEl>
                                        <p:attrNameLst>
                                          <p:attrName>style.visibility</p:attrName>
                                        </p:attrNameLst>
                                      </p:cBhvr>
                                      <p:to>
                                        <p:strVal val="visible"/>
                                      </p:to>
                                    </p:set>
                                    <p:animEffect transition="in" filter="fade">
                                      <p:cBhvr>
                                        <p:cTn id="22" dur="300"/>
                                        <p:tgtEl>
                                          <p:spTgt spid="6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300"/>
                                        <p:tgtEl>
                                          <p:spTgt spid="6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300"/>
                                        <p:tgtEl>
                                          <p:spTgt spid="6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7"/>
                                        </p:tgtEl>
                                        <p:attrNameLst>
                                          <p:attrName>style.visibility</p:attrName>
                                        </p:attrNameLst>
                                      </p:cBhvr>
                                      <p:to>
                                        <p:strVal val="visible"/>
                                      </p:to>
                                    </p:set>
                                    <p:animEffect transition="in" filter="fade">
                                      <p:cBhvr>
                                        <p:cTn id="37" dur="300"/>
                                        <p:tgtEl>
                                          <p:spTgt spid="6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6"/>
                                        </p:tgtEl>
                                        <p:attrNameLst>
                                          <p:attrName>style.visibility</p:attrName>
                                        </p:attrNameLst>
                                      </p:cBhvr>
                                      <p:to>
                                        <p:strVal val="visible"/>
                                      </p:to>
                                    </p:set>
                                    <p:animEffect transition="in" filter="fade">
                                      <p:cBhvr>
                                        <p:cTn id="42" dur="3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6"/>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A5A5A5"/>
              </a:buClr>
              <a:buSzPts val="1000"/>
              <a:buFontTx/>
              <a:buNone/>
              <a:tabLst/>
              <a:defRPr/>
            </a:pPr>
            <a:fld id="{00000000-1234-1234-1234-123412341234}" type="slidenum">
              <a:rPr kumimoji="0" lang="en" sz="1333" b="0" i="0" u="none" strike="noStrike" kern="0" cap="none" spc="0" normalizeH="0" baseline="0" noProof="0">
                <a:ln>
                  <a:noFill/>
                </a:ln>
                <a:solidFill>
                  <a:srgbClr val="A5A5A5"/>
                </a:solidFill>
                <a:effectLst/>
                <a:uLnTx/>
                <a:uFillTx/>
                <a:latin typeface="Arial Narrow"/>
                <a:cs typeface="Arial Narrow"/>
                <a:sym typeface="Arial Narrow"/>
              </a:rPr>
              <a:pPr marL="0" marR="0" lvl="0" indent="0" algn="l" defTabSz="1219170" rtl="0" eaLnBrk="1" fontAlgn="auto" latinLnBrk="0" hangingPunct="1">
                <a:lnSpc>
                  <a:spcPct val="100000"/>
                </a:lnSpc>
                <a:spcBef>
                  <a:spcPts val="0"/>
                </a:spcBef>
                <a:spcAft>
                  <a:spcPts val="0"/>
                </a:spcAft>
                <a:buClr>
                  <a:srgbClr val="A5A5A5"/>
                </a:buClr>
                <a:buSzPts val="1000"/>
                <a:buFontTx/>
                <a:buNone/>
                <a:tabLst/>
                <a:defRPr/>
              </a:pPr>
              <a:t>16</a:t>
            </a:fld>
            <a:endParaRPr kumimoji="0" sz="1333" b="0" i="0" u="none" strike="noStrike" kern="0" cap="none" spc="0" normalizeH="0" baseline="0" noProof="0">
              <a:ln>
                <a:noFill/>
              </a:ln>
              <a:solidFill>
                <a:srgbClr val="A5A5A5"/>
              </a:solidFill>
              <a:effectLst/>
              <a:uLnTx/>
              <a:uFillTx/>
              <a:latin typeface="Arial Narrow"/>
              <a:cs typeface="Arial Narrow"/>
              <a:sym typeface="Arial Narrow"/>
            </a:endParaRPr>
          </a:p>
        </p:txBody>
      </p:sp>
      <p:sp>
        <p:nvSpPr>
          <p:cNvPr id="654" name="Google Shape;654;p96"/>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85000"/>
              </a:lnSpc>
              <a:spcBef>
                <a:spcPts val="0"/>
              </a:spcBef>
              <a:spcAft>
                <a:spcPts val="0"/>
              </a:spcAft>
              <a:buClr>
                <a:srgbClr val="003366"/>
              </a:buClr>
              <a:buSzPts val="2800"/>
              <a:buFontTx/>
              <a:buNone/>
              <a:tabLst/>
              <a:defRPr/>
            </a:pPr>
            <a:r>
              <a:rPr lang="en" sz="3733" kern="0" dirty="0">
                <a:solidFill>
                  <a:srgbClr val="34526F"/>
                </a:solidFill>
                <a:latin typeface="Helvetica Neue"/>
                <a:ea typeface="Helvetica Neue"/>
                <a:cs typeface="Helvetica Neue"/>
                <a:sym typeface="Helvetica Neue"/>
              </a:rPr>
              <a:t>Our</a:t>
            </a:r>
            <a:r>
              <a:rPr kumimoji="0" lang="en" sz="3733" b="0" i="0" u="none" strike="noStrike" kern="0" cap="none" spc="0" normalizeH="0" baseline="0" noProof="0" dirty="0">
                <a:ln>
                  <a:noFill/>
                </a:ln>
                <a:solidFill>
                  <a:srgbClr val="34526F"/>
                </a:solidFill>
                <a:effectLst/>
                <a:uLnTx/>
                <a:uFillTx/>
                <a:latin typeface="Helvetica Neue"/>
                <a:ea typeface="Helvetica Neue"/>
                <a:cs typeface="Helvetica Neue"/>
                <a:sym typeface="Helvetica Neue"/>
              </a:rPr>
              <a:t> Business Model </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655" name="Google Shape;655;p96"/>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656" name="Google Shape;656;p96"/>
          <p:cNvSpPr txBox="1"/>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90000"/>
              </a:lnSpc>
              <a:spcBef>
                <a:spcPts val="0"/>
              </a:spcBef>
              <a:spcAft>
                <a:spcPts val="0"/>
              </a:spcAft>
              <a:buClr>
                <a:srgbClr val="003399"/>
              </a:buClr>
              <a:buSzPts val="2000"/>
              <a:buFontTx/>
              <a:buNone/>
              <a:tabLst/>
              <a:defRPr/>
            </a:pPr>
            <a:r>
              <a:rPr kumimoji="0" lang="en" sz="266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What if you could find a legitimate professional business that:</a:t>
            </a:r>
            <a:endParaRPr kumimoji="0" sz="2667" b="1" i="0" u="none" strike="noStrike" kern="0" cap="none" spc="0" normalizeH="0" baseline="0" noProof="0" dirty="0">
              <a:ln>
                <a:noFill/>
              </a:ln>
              <a:solidFill>
                <a:srgbClr val="E4021D"/>
              </a:solidFill>
              <a:effectLst/>
              <a:uLnTx/>
              <a:uFillTx/>
              <a:latin typeface="Helvetica Neue"/>
              <a:ea typeface="Helvetica Neue"/>
              <a:cs typeface="Helvetica Neue"/>
              <a:sym typeface="Helvetica Neue"/>
            </a:endParaRPr>
          </a:p>
        </p:txBody>
      </p:sp>
      <p:grpSp>
        <p:nvGrpSpPr>
          <p:cNvPr id="657" name="Google Shape;657;p96"/>
          <p:cNvGrpSpPr/>
          <p:nvPr/>
        </p:nvGrpSpPr>
        <p:grpSpPr>
          <a:xfrm>
            <a:off x="133820" y="4832082"/>
            <a:ext cx="11924365" cy="690911"/>
            <a:chOff x="100364" y="3305744"/>
            <a:chExt cx="8943274" cy="518183"/>
          </a:xfrm>
        </p:grpSpPr>
        <p:sp>
          <p:nvSpPr>
            <p:cNvPr id="658" name="Google Shape;658;p96"/>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tabLst/>
                <a:defRPr/>
              </a:pPr>
              <a:endParaRPr kumimoji="0" sz="2667" b="0" i="0" u="none" strike="noStrike" kern="0" cap="none" spc="0" normalizeH="0" baseline="0" noProof="0">
                <a:ln>
                  <a:noFill/>
                </a:ln>
                <a:solidFill>
                  <a:srgbClr val="CC0000"/>
                </a:solidFill>
                <a:effectLst/>
                <a:uLnTx/>
                <a:uFillTx/>
                <a:latin typeface="Trebuchet MS"/>
                <a:ea typeface="Trebuchet MS"/>
                <a:cs typeface="Trebuchet MS"/>
                <a:sym typeface="Trebuchet MS"/>
              </a:endParaRPr>
            </a:p>
          </p:txBody>
        </p:sp>
        <p:sp>
          <p:nvSpPr>
            <p:cNvPr id="659" name="Google Shape;659;p96"/>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US" sz="2800" b="1" dirty="0">
                  <a:solidFill>
                    <a:srgbClr val="FFFFFF"/>
                  </a:solidFill>
                  <a:latin typeface="Helvetica Neue"/>
                  <a:ea typeface="Helvetica Neue"/>
                  <a:cs typeface="Helvetica Neue"/>
                  <a:sym typeface="Helvetica Neue"/>
                </a:rPr>
                <a:t>Is an Intangible Product that Requires a Professional License</a:t>
              </a:r>
              <a:endParaRPr lang="en-US" sz="2000" dirty="0">
                <a:latin typeface="Arial"/>
                <a:cs typeface="Arial"/>
                <a:sym typeface="Arial"/>
              </a:endParaRPr>
            </a:p>
          </p:txBody>
        </p:sp>
      </p:grpSp>
      <p:grpSp>
        <p:nvGrpSpPr>
          <p:cNvPr id="660" name="Google Shape;660;p96"/>
          <p:cNvGrpSpPr/>
          <p:nvPr/>
        </p:nvGrpSpPr>
        <p:grpSpPr>
          <a:xfrm>
            <a:off x="669089" y="3897839"/>
            <a:ext cx="10853827" cy="690911"/>
            <a:chOff x="501817" y="2532314"/>
            <a:chExt cx="8140370" cy="518183"/>
          </a:xfrm>
        </p:grpSpPr>
        <p:sp>
          <p:nvSpPr>
            <p:cNvPr id="661" name="Google Shape;661;p96"/>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tabLst/>
                <a:defRPr/>
              </a:pPr>
              <a:endParaRPr kumimoji="0" sz="2667" b="0" i="0" u="none" strike="noStrike" kern="0" cap="none" spc="0" normalizeH="0" baseline="0" noProof="0">
                <a:ln>
                  <a:noFill/>
                </a:ln>
                <a:solidFill>
                  <a:srgbClr val="CC0000"/>
                </a:solidFill>
                <a:effectLst/>
                <a:uLnTx/>
                <a:uFillTx/>
                <a:latin typeface="Trebuchet MS"/>
                <a:ea typeface="Trebuchet MS"/>
                <a:cs typeface="Trebuchet MS"/>
                <a:sym typeface="Trebuchet MS"/>
              </a:endParaRPr>
            </a:p>
          </p:txBody>
        </p:sp>
        <p:sp>
          <p:nvSpPr>
            <p:cNvPr id="662" name="Google Shape;662;p96"/>
            <p:cNvSpPr txBox="1"/>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2000"/>
                <a:buFontTx/>
                <a:buNone/>
                <a:tabLst/>
                <a:defRPr/>
              </a:pPr>
              <a:r>
                <a:rPr lang="en-US" sz="2667" b="1" dirty="0">
                  <a:solidFill>
                    <a:srgbClr val="FFFFFF"/>
                  </a:solidFill>
                  <a:latin typeface="Helvetica Neue"/>
                  <a:ea typeface="Helvetica Neue"/>
                  <a:cs typeface="Helvetica Neue"/>
                  <a:sym typeface="Helvetica Neue"/>
                </a:rPr>
                <a:t>U</a:t>
              </a:r>
              <a:r>
                <a:rPr kumimoji="0" lang="en-US" sz="2667" b="1" i="0" u="none" strike="noStrike" kern="0" cap="none" spc="0" normalizeH="0" baseline="0" noProof="0" dirty="0" err="1">
                  <a:ln>
                    <a:noFill/>
                  </a:ln>
                  <a:solidFill>
                    <a:srgbClr val="FFFFFF"/>
                  </a:solidFill>
                  <a:effectLst/>
                  <a:uLnTx/>
                  <a:uFillTx/>
                  <a:latin typeface="Helvetica Neue"/>
                  <a:ea typeface="Helvetica Neue"/>
                  <a:cs typeface="Helvetica Neue"/>
                  <a:sym typeface="Helvetica Neue"/>
                </a:rPr>
                <a:t>tilizes</a:t>
              </a:r>
              <a:r>
                <a:rPr lang="en" sz="2667" b="1" dirty="0">
                  <a:solidFill>
                    <a:srgbClr val="FFFFFF"/>
                  </a:solidFill>
                  <a:latin typeface="Helvetica Neue"/>
                  <a:ea typeface="Helvetica Neue"/>
                  <a:cs typeface="Helvetica Neue"/>
                  <a:sym typeface="Helvetica Neue"/>
                </a:rPr>
                <a:t> the latest technol</a:t>
              </a:r>
              <a:r>
                <a:rPr lang="en-US" sz="2667" b="1" dirty="0">
                  <a:solidFill>
                    <a:srgbClr val="FFFFFF"/>
                  </a:solidFill>
                  <a:latin typeface="Helvetica Neue"/>
                  <a:ea typeface="Helvetica Neue"/>
                  <a:cs typeface="Helvetica Neue"/>
                  <a:sym typeface="Helvetica Neue"/>
                </a:rPr>
                <a:t>o</a:t>
              </a:r>
              <a:r>
                <a:rPr lang="en" sz="2667" b="1" dirty="0" err="1">
                  <a:solidFill>
                    <a:srgbClr val="FFFFFF"/>
                  </a:solidFill>
                  <a:latin typeface="Helvetica Neue"/>
                  <a:ea typeface="Helvetica Neue"/>
                  <a:cs typeface="Helvetica Neue"/>
                  <a:sym typeface="Helvetica Neue"/>
                </a:rPr>
                <a:t>gy</a:t>
              </a:r>
              <a:r>
                <a:rPr lang="en" sz="2667" b="1" dirty="0">
                  <a:solidFill>
                    <a:srgbClr val="FFFFFF"/>
                  </a:solidFill>
                  <a:latin typeface="Helvetica Neue"/>
                  <a:ea typeface="Helvetica Neue"/>
                  <a:cs typeface="Helvetica Neue"/>
                  <a:sym typeface="Helvetica Neue"/>
                </a:rPr>
                <a:t> </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663" name="Google Shape;663;p96"/>
          <p:cNvGrpSpPr/>
          <p:nvPr/>
        </p:nvGrpSpPr>
        <p:grpSpPr>
          <a:xfrm>
            <a:off x="484177" y="2963597"/>
            <a:ext cx="11223648" cy="690911"/>
            <a:chOff x="363133" y="1766097"/>
            <a:chExt cx="8417736" cy="518183"/>
          </a:xfrm>
        </p:grpSpPr>
        <p:sp>
          <p:nvSpPr>
            <p:cNvPr id="664" name="Google Shape;664;p96"/>
            <p:cNvSpPr/>
            <p:nvPr/>
          </p:nvSpPr>
          <p:spPr>
            <a:xfrm rot="162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tabLst/>
                <a:defRPr/>
              </a:pPr>
              <a:endParaRPr kumimoji="0" sz="2667" b="0" i="0" u="none" strike="noStrike" kern="0" cap="none" spc="0" normalizeH="0" baseline="0" noProof="0">
                <a:ln>
                  <a:noFill/>
                </a:ln>
                <a:solidFill>
                  <a:srgbClr val="CC0000"/>
                </a:solidFill>
                <a:effectLst/>
                <a:uLnTx/>
                <a:uFillTx/>
                <a:latin typeface="Trebuchet MS"/>
                <a:ea typeface="Trebuchet MS"/>
                <a:cs typeface="Trebuchet MS"/>
                <a:sym typeface="Trebuchet MS"/>
              </a:endParaRPr>
            </a:p>
          </p:txBody>
        </p:sp>
        <p:sp>
          <p:nvSpPr>
            <p:cNvPr id="665" name="Google Shape;665;p96"/>
            <p:cNvSpPr txBox="1"/>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lvl="0" algn="ctr" defTabSz="1219170" hangingPunct="1">
                <a:buClr>
                  <a:srgbClr val="FFFFFF"/>
                </a:buClr>
                <a:buSzPts val="2000"/>
              </a:pPr>
              <a:r>
                <a:rPr lang="en" sz="2800" b="1" dirty="0">
                  <a:solidFill>
                    <a:srgbClr val="FFFFFF"/>
                  </a:solidFill>
                  <a:latin typeface="Helvetica Neue"/>
                  <a:ea typeface="Helvetica Neue"/>
                  <a:cs typeface="Helvetica Neue"/>
                  <a:sym typeface="Helvetica Neue"/>
                </a:rPr>
                <a:t> Provides a scalable marketing and business system</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666" name="Google Shape;666;p96"/>
          <p:cNvGrpSpPr/>
          <p:nvPr/>
        </p:nvGrpSpPr>
        <p:grpSpPr>
          <a:xfrm>
            <a:off x="133820" y="5766325"/>
            <a:ext cx="11924365" cy="690911"/>
            <a:chOff x="100364" y="3305744"/>
            <a:chExt cx="8943274" cy="518183"/>
          </a:xfrm>
        </p:grpSpPr>
        <p:sp>
          <p:nvSpPr>
            <p:cNvPr id="667" name="Google Shape;667;p96"/>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tabLst/>
                <a:defRPr/>
              </a:pPr>
              <a:endParaRPr kumimoji="0" sz="2667" b="0" i="0" u="none" strike="noStrike" kern="0" cap="none" spc="0" normalizeH="0" baseline="0" noProof="0">
                <a:ln>
                  <a:noFill/>
                </a:ln>
                <a:solidFill>
                  <a:srgbClr val="CC0000"/>
                </a:solidFill>
                <a:effectLst/>
                <a:uLnTx/>
                <a:uFillTx/>
                <a:latin typeface="Trebuchet MS"/>
                <a:ea typeface="Trebuchet MS"/>
                <a:cs typeface="Trebuchet MS"/>
                <a:sym typeface="Trebuchet MS"/>
              </a:endParaRPr>
            </a:p>
          </p:txBody>
        </p:sp>
        <p:sp>
          <p:nvSpPr>
            <p:cNvPr id="668" name="Google Shape;668;p96"/>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2000"/>
                <a:buFontTx/>
                <a:buNone/>
                <a:tabLst/>
                <a:defRPr/>
              </a:pPr>
              <a:r>
                <a:rPr lang="en" sz="2667" b="1" dirty="0">
                  <a:solidFill>
                    <a:srgbClr val="FFFFFF"/>
                  </a:solidFill>
                  <a:latin typeface="Helvetica Neue"/>
                  <a:ea typeface="Helvetica Neue"/>
                  <a:cs typeface="Helvetica Neue"/>
                  <a:sym typeface="Helvetica Neue"/>
                </a:rPr>
                <a:t>Has a Multi-Billion Dollar Product Support System</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669" name="Google Shape;669;p96"/>
          <p:cNvSpPr txBox="1"/>
          <p:nvPr/>
        </p:nvSpPr>
        <p:spPr>
          <a:xfrm>
            <a:off x="352166" y="587647"/>
            <a:ext cx="5197317" cy="448041"/>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50000"/>
              </a:lnSpc>
              <a:spcBef>
                <a:spcPts val="0"/>
              </a:spcBef>
              <a:spcAft>
                <a:spcPts val="0"/>
              </a:spcAft>
              <a:buClr>
                <a:srgbClr val="003399"/>
              </a:buClr>
              <a:buSzPts val="2000"/>
              <a:buFontTx/>
              <a:buNone/>
              <a:tabLst/>
              <a:defRPr/>
            </a:pPr>
            <a:endParaRPr kumimoji="0" sz="2667" b="1" i="0" u="none" strike="noStrike" kern="0" cap="none" spc="0" normalizeH="0" baseline="0" noProof="0">
              <a:ln>
                <a:noFill/>
              </a:ln>
              <a:solidFill>
                <a:srgbClr val="E4021D"/>
              </a:solidFill>
              <a:effectLst/>
              <a:uLnTx/>
              <a:uFillTx/>
              <a:latin typeface="Helvetica Neue"/>
              <a:ea typeface="Helvetica Neue"/>
              <a:cs typeface="Helvetica Neue"/>
              <a:sym typeface="Helvetica Neue"/>
            </a:endParaRPr>
          </a:p>
        </p:txBody>
      </p:sp>
      <p:sp>
        <p:nvSpPr>
          <p:cNvPr id="670" name="Google Shape;670;p96"/>
          <p:cNvSpPr txBox="1"/>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90000"/>
              </a:lnSpc>
              <a:spcBef>
                <a:spcPts val="0"/>
              </a:spcBef>
              <a:spcAft>
                <a:spcPts val="0"/>
              </a:spcAft>
              <a:buClr>
                <a:srgbClr val="003399"/>
              </a:buClr>
              <a:buSzPts val="2000"/>
              <a:buFontTx/>
              <a:buNone/>
              <a:tabLst/>
              <a:defRPr/>
            </a:pPr>
            <a:endParaRPr kumimoji="0" sz="2667" b="1" i="0" u="none" strike="noStrike" kern="0" cap="none" spc="0" normalizeH="0" baseline="0" noProof="0">
              <a:ln>
                <a:noFill/>
              </a:ln>
              <a:solidFill>
                <a:srgbClr val="E4021D"/>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73260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400"/>
                                        <p:tgtEl>
                                          <p:spTgt spid="654"/>
                                        </p:tgtEl>
                                      </p:cBhvr>
                                    </p:animEffect>
                                  </p:childTnLst>
                                </p:cTn>
                              </p:par>
                              <p:par>
                                <p:cTn id="8" presetID="10" presetClass="entr" presetSubtype="0"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Effect transition="in" filter="fade">
                                      <p:cBhvr>
                                        <p:cTn id="10" dur="700"/>
                                        <p:tgtEl>
                                          <p:spTgt spid="655"/>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656"/>
                                        </p:tgtEl>
                                        <p:attrNameLst>
                                          <p:attrName>style.visibility</p:attrName>
                                        </p:attrNameLst>
                                      </p:cBhvr>
                                      <p:to>
                                        <p:strVal val="visible"/>
                                      </p:to>
                                    </p:set>
                                    <p:animEffect transition="in" filter="fade">
                                      <p:cBhvr>
                                        <p:cTn id="14" dur="300"/>
                                        <p:tgtEl>
                                          <p:spTgt spid="656"/>
                                        </p:tgtEl>
                                      </p:cBhvr>
                                    </p:animEffect>
                                  </p:childTnLst>
                                </p:cTn>
                              </p:par>
                              <p:par>
                                <p:cTn id="15" presetID="10" presetClass="entr" presetSubtype="0" fill="hold" nodeType="withEffect">
                                  <p:stCondLst>
                                    <p:cond delay="0"/>
                                  </p:stCondLst>
                                  <p:childTnLst>
                                    <p:set>
                                      <p:cBhvr>
                                        <p:cTn id="16" dur="1" fill="hold">
                                          <p:stCondLst>
                                            <p:cond delay="0"/>
                                          </p:stCondLst>
                                        </p:cTn>
                                        <p:tgtEl>
                                          <p:spTgt spid="669"/>
                                        </p:tgtEl>
                                        <p:attrNameLst>
                                          <p:attrName>style.visibility</p:attrName>
                                        </p:attrNameLst>
                                      </p:cBhvr>
                                      <p:to>
                                        <p:strVal val="visible"/>
                                      </p:to>
                                    </p:set>
                                    <p:animEffect transition="in" filter="fade">
                                      <p:cBhvr>
                                        <p:cTn id="17" dur="300"/>
                                        <p:tgtEl>
                                          <p:spTgt spid="6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gtEl>
                                        <p:attrNameLst>
                                          <p:attrName>style.visibility</p:attrName>
                                        </p:attrNameLst>
                                      </p:cBhvr>
                                      <p:to>
                                        <p:strVal val="visible"/>
                                      </p:to>
                                    </p:set>
                                    <p:animEffect transition="in" filter="fade">
                                      <p:cBhvr>
                                        <p:cTn id="22" dur="300"/>
                                        <p:tgtEl>
                                          <p:spTgt spid="6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300"/>
                                        <p:tgtEl>
                                          <p:spTgt spid="6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300"/>
                                        <p:tgtEl>
                                          <p:spTgt spid="6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7"/>
                                        </p:tgtEl>
                                        <p:attrNameLst>
                                          <p:attrName>style.visibility</p:attrName>
                                        </p:attrNameLst>
                                      </p:cBhvr>
                                      <p:to>
                                        <p:strVal val="visible"/>
                                      </p:to>
                                    </p:set>
                                    <p:animEffect transition="in" filter="fade">
                                      <p:cBhvr>
                                        <p:cTn id="37" dur="300"/>
                                        <p:tgtEl>
                                          <p:spTgt spid="6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6"/>
                                        </p:tgtEl>
                                        <p:attrNameLst>
                                          <p:attrName>style.visibility</p:attrName>
                                        </p:attrNameLst>
                                      </p:cBhvr>
                                      <p:to>
                                        <p:strVal val="visible"/>
                                      </p:to>
                                    </p:set>
                                    <p:animEffect transition="in" filter="fade">
                                      <p:cBhvr>
                                        <p:cTn id="42" dur="3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3">
            <a:alphaModFix/>
          </a:blip>
          <a:srcRect t="27734" b="12452"/>
          <a:stretch/>
        </p:blipFill>
        <p:spPr>
          <a:xfrm>
            <a:off x="8501467" y="3600533"/>
            <a:ext cx="3690533" cy="3309699"/>
          </a:xfrm>
          <a:prstGeom prst="rect">
            <a:avLst/>
          </a:prstGeom>
          <a:noFill/>
          <a:ln>
            <a:noFill/>
          </a:ln>
        </p:spPr>
      </p:pic>
      <p:pic>
        <p:nvPicPr>
          <p:cNvPr id="59" name="Google Shape;59;p14"/>
          <p:cNvPicPr preferRelativeResize="0"/>
          <p:nvPr/>
        </p:nvPicPr>
        <p:blipFill>
          <a:blip r:embed="rId4">
            <a:alphaModFix/>
          </a:blip>
          <a:stretch>
            <a:fillRect/>
          </a:stretch>
        </p:blipFill>
        <p:spPr>
          <a:xfrm>
            <a:off x="1" y="1402899"/>
            <a:ext cx="3973065" cy="2648701"/>
          </a:xfrm>
          <a:prstGeom prst="rect">
            <a:avLst/>
          </a:prstGeom>
          <a:noFill/>
          <a:ln>
            <a:noFill/>
          </a:ln>
        </p:spPr>
      </p:pic>
      <p:pic>
        <p:nvPicPr>
          <p:cNvPr id="60" name="Google Shape;60;p14"/>
          <p:cNvPicPr preferRelativeResize="0"/>
          <p:nvPr/>
        </p:nvPicPr>
        <p:blipFill rotWithShape="1">
          <a:blip r:embed="rId5">
            <a:alphaModFix/>
          </a:blip>
          <a:srcRect b="7123"/>
          <a:stretch/>
        </p:blipFill>
        <p:spPr>
          <a:xfrm>
            <a:off x="3888878" y="3782301"/>
            <a:ext cx="4612589" cy="3075700"/>
          </a:xfrm>
          <a:prstGeom prst="rect">
            <a:avLst/>
          </a:prstGeom>
          <a:noFill/>
          <a:ln>
            <a:noFill/>
          </a:ln>
        </p:spPr>
      </p:pic>
      <p:pic>
        <p:nvPicPr>
          <p:cNvPr id="61" name="Google Shape;61;p14"/>
          <p:cNvPicPr preferRelativeResize="0"/>
          <p:nvPr/>
        </p:nvPicPr>
        <p:blipFill rotWithShape="1">
          <a:blip r:embed="rId6">
            <a:alphaModFix/>
          </a:blip>
          <a:srcRect r="20590"/>
          <a:stretch/>
        </p:blipFill>
        <p:spPr>
          <a:xfrm>
            <a:off x="0" y="3600533"/>
            <a:ext cx="3895269" cy="3270200"/>
          </a:xfrm>
          <a:prstGeom prst="rect">
            <a:avLst/>
          </a:prstGeom>
          <a:noFill/>
          <a:ln>
            <a:noFill/>
          </a:ln>
        </p:spPr>
      </p:pic>
      <p:sp>
        <p:nvSpPr>
          <p:cNvPr id="62" name="Google Shape;62;p14"/>
          <p:cNvSpPr txBox="1"/>
          <p:nvPr/>
        </p:nvSpPr>
        <p:spPr>
          <a:xfrm>
            <a:off x="-95600" y="0"/>
            <a:ext cx="12216400" cy="1402800"/>
          </a:xfrm>
          <a:prstGeom prst="rect">
            <a:avLst/>
          </a:prstGeom>
          <a:solidFill>
            <a:srgbClr val="0070C0"/>
          </a:solidFill>
          <a:ln>
            <a:noFill/>
          </a:ln>
        </p:spPr>
        <p:txBody>
          <a:bodyPr spcFirstLastPara="1" wrap="square" lIns="121900" tIns="121900" rIns="121900" bIns="121900" anchor="ctr" anchorCtr="0">
            <a:noAutofit/>
          </a:bodyPr>
          <a:lstStyle/>
          <a:p>
            <a:pPr algn="ctr"/>
            <a:r>
              <a:rPr lang="en" sz="3200" b="1" dirty="0">
                <a:solidFill>
                  <a:srgbClr val="FFFFFF"/>
                </a:solidFill>
                <a:latin typeface="Helvetica Neue"/>
                <a:ea typeface="Helvetica Neue"/>
                <a:cs typeface="Helvetica Neue"/>
                <a:sym typeface="Helvetica Neue"/>
              </a:rPr>
              <a:t>A Professional, 100% Virtual, </a:t>
            </a:r>
            <a:r>
              <a:rPr lang="en" sz="3200" b="1" u="sng" dirty="0">
                <a:solidFill>
                  <a:srgbClr val="FFFFFF"/>
                </a:solidFill>
                <a:latin typeface="Helvetica Neue"/>
                <a:ea typeface="Helvetica Neue"/>
                <a:cs typeface="Helvetica Neue"/>
                <a:sym typeface="Helvetica Neue"/>
              </a:rPr>
              <a:t>Work From Anywhere</a:t>
            </a:r>
            <a:r>
              <a:rPr lang="en" sz="3200" b="1" dirty="0">
                <a:solidFill>
                  <a:srgbClr val="FFFFFF"/>
                </a:solidFill>
                <a:latin typeface="Helvetica Neue"/>
                <a:ea typeface="Helvetica Neue"/>
                <a:cs typeface="Helvetica Neue"/>
                <a:sym typeface="Helvetica Neue"/>
              </a:rPr>
              <a:t> Business</a:t>
            </a:r>
            <a:endParaRPr sz="3200" b="1" dirty="0">
              <a:solidFill>
                <a:srgbClr val="FFFFFF"/>
              </a:solidFill>
              <a:latin typeface="Helvetica Neue"/>
              <a:ea typeface="Helvetica Neue"/>
              <a:cs typeface="Helvetica Neue"/>
              <a:sym typeface="Helvetica Neue"/>
            </a:endParaRPr>
          </a:p>
          <a:p>
            <a:pPr algn="ctr"/>
            <a:r>
              <a:rPr lang="en" sz="3200" b="1" dirty="0">
                <a:solidFill>
                  <a:srgbClr val="FFFFFF"/>
                </a:solidFill>
                <a:latin typeface="Helvetica Neue"/>
                <a:ea typeface="Helvetica Neue"/>
                <a:cs typeface="Helvetica Neue"/>
                <a:sym typeface="Helvetica Neue"/>
              </a:rPr>
              <a:t>That Changes People’s Lives Financially.</a:t>
            </a:r>
            <a:endParaRPr sz="3200" b="1" dirty="0">
              <a:solidFill>
                <a:srgbClr val="FFFFFF"/>
              </a:solidFill>
              <a:latin typeface="Helvetica Neue"/>
              <a:ea typeface="Helvetica Neue"/>
              <a:cs typeface="Helvetica Neue"/>
              <a:sym typeface="Helvetica Neue"/>
            </a:endParaRPr>
          </a:p>
        </p:txBody>
      </p:sp>
      <p:pic>
        <p:nvPicPr>
          <p:cNvPr id="63" name="Google Shape;63;p14"/>
          <p:cNvPicPr preferRelativeResize="0"/>
          <p:nvPr/>
        </p:nvPicPr>
        <p:blipFill rotWithShape="1">
          <a:blip r:embed="rId7">
            <a:alphaModFix/>
          </a:blip>
          <a:srcRect r="20363"/>
          <a:stretch/>
        </p:blipFill>
        <p:spPr>
          <a:xfrm>
            <a:off x="8501467" y="1402901"/>
            <a:ext cx="3619336" cy="2379391"/>
          </a:xfrm>
          <a:prstGeom prst="rect">
            <a:avLst/>
          </a:prstGeom>
          <a:noFill/>
          <a:ln>
            <a:noFill/>
          </a:ln>
        </p:spPr>
      </p:pic>
      <p:pic>
        <p:nvPicPr>
          <p:cNvPr id="64" name="Google Shape;64;p14"/>
          <p:cNvPicPr preferRelativeResize="0"/>
          <p:nvPr/>
        </p:nvPicPr>
        <p:blipFill>
          <a:blip r:embed="rId8">
            <a:alphaModFix/>
          </a:blip>
          <a:stretch>
            <a:fillRect/>
          </a:stretch>
        </p:blipFill>
        <p:spPr>
          <a:xfrm>
            <a:off x="3700600" y="1378534"/>
            <a:ext cx="4790805" cy="2515167"/>
          </a:xfrm>
          <a:prstGeom prst="rect">
            <a:avLst/>
          </a:prstGeom>
          <a:noFill/>
          <a:ln>
            <a:noFill/>
          </a:ln>
        </p:spPr>
      </p:pic>
    </p:spTree>
    <p:extLst>
      <p:ext uri="{BB962C8B-B14F-4D97-AF65-F5344CB8AC3E}">
        <p14:creationId xmlns:p14="http://schemas.microsoft.com/office/powerpoint/2010/main" val="10872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300"/>
                                        <p:tgtEl>
                                          <p:spTgt spid="63"/>
                                        </p:tgtEl>
                                      </p:cBhvr>
                                    </p:animEffect>
                                  </p:childTnLst>
                                </p:cTn>
                              </p:par>
                            </p:childTnLst>
                          </p:cTn>
                        </p:par>
                        <p:par>
                          <p:cTn id="12" fill="hold">
                            <p:stCondLst>
                              <p:cond delay="23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200"/>
                                        <p:tgtEl>
                                          <p:spTgt spid="58"/>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400"/>
                                        <p:tgtEl>
                                          <p:spTgt spid="60"/>
                                        </p:tgtEl>
                                      </p:cBhvr>
                                    </p:animEffect>
                                  </p:childTnLst>
                                </p:cTn>
                              </p:par>
                            </p:childTnLst>
                          </p:cTn>
                        </p:par>
                        <p:par>
                          <p:cTn id="20" fill="hold">
                            <p:stCondLst>
                              <p:cond delay="4900"/>
                            </p:stCondLst>
                            <p:childTnLst>
                              <p:par>
                                <p:cTn id="21" presetID="1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500"/>
                                        <p:tgtEl>
                                          <p:spTgt spid="61"/>
                                        </p:tgtEl>
                                      </p:cBhvr>
                                    </p:animEffect>
                                  </p:childTnLst>
                                </p:cTn>
                              </p:par>
                            </p:childTnLst>
                          </p:cTn>
                        </p:par>
                        <p:par>
                          <p:cTn id="24" fill="hold">
                            <p:stCondLst>
                              <p:cond delay="6400"/>
                            </p:stCondLst>
                            <p:childTnLst>
                              <p:par>
                                <p:cTn id="25" presetID="10" presetClass="entr" presetSubtype="0"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9" name="Google Shape;539;p86"/>
          <p:cNvPicPr preferRelativeResize="0"/>
          <p:nvPr/>
        </p:nvPicPr>
        <p:blipFill>
          <a:blip r:embed="rId3">
            <a:alphaModFix/>
          </a:blip>
          <a:stretch>
            <a:fillRect/>
          </a:stretch>
        </p:blipFill>
        <p:spPr>
          <a:xfrm>
            <a:off x="699165" y="289869"/>
            <a:ext cx="10513780" cy="6424967"/>
          </a:xfrm>
          <a:prstGeom prst="rect">
            <a:avLst/>
          </a:prstGeom>
          <a:noFill/>
          <a:ln>
            <a:noFill/>
          </a:ln>
        </p:spPr>
      </p:pic>
    </p:spTree>
    <p:extLst>
      <p:ext uri="{BB962C8B-B14F-4D97-AF65-F5344CB8AC3E}">
        <p14:creationId xmlns:p14="http://schemas.microsoft.com/office/powerpoint/2010/main" val="151272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8"/>
          <p:cNvSpPr txBox="1"/>
          <p:nvPr/>
        </p:nvSpPr>
        <p:spPr>
          <a:xfrm>
            <a:off x="0" y="0"/>
            <a:ext cx="12192000" cy="927200"/>
          </a:xfrm>
          <a:prstGeom prst="rect">
            <a:avLst/>
          </a:prstGeom>
          <a:solidFill>
            <a:srgbClr val="0070C0"/>
          </a:solidFill>
          <a:ln>
            <a:noFill/>
          </a:ln>
        </p:spPr>
        <p:txBody>
          <a:bodyPr spcFirstLastPara="1" wrap="square" lIns="91433" tIns="45700" rIns="91433" bIns="45700" anchor="t" anchorCtr="0">
            <a:noAutofit/>
          </a:bodyPr>
          <a:lstStyle/>
          <a:p>
            <a:pPr algn="ctr" defTabSz="1219170" hangingPunct="1">
              <a:buClr>
                <a:srgbClr val="000000"/>
              </a:buClr>
            </a:pPr>
            <a:r>
              <a:rPr lang="en" sz="4400" b="1" dirty="0">
                <a:solidFill>
                  <a:srgbClr val="FFFFFF"/>
                </a:solidFill>
                <a:latin typeface="Calibri"/>
                <a:ea typeface="Calibri"/>
                <a:cs typeface="Calibri"/>
                <a:sym typeface="Calibri"/>
              </a:rPr>
              <a:t>The Next Dent in the Universe</a:t>
            </a:r>
            <a:endParaRPr sz="4400" b="1" dirty="0">
              <a:solidFill>
                <a:srgbClr val="FFFFFF"/>
              </a:solidFill>
              <a:latin typeface="Calibri"/>
              <a:ea typeface="Calibri"/>
              <a:cs typeface="Calibri"/>
              <a:sym typeface="Calibri"/>
            </a:endParaRPr>
          </a:p>
        </p:txBody>
      </p:sp>
      <p:pic>
        <p:nvPicPr>
          <p:cNvPr id="554" name="Google Shape;554;p88"/>
          <p:cNvPicPr preferRelativeResize="0"/>
          <p:nvPr/>
        </p:nvPicPr>
        <p:blipFill>
          <a:blip r:embed="rId3">
            <a:alphaModFix/>
          </a:blip>
          <a:stretch>
            <a:fillRect/>
          </a:stretch>
        </p:blipFill>
        <p:spPr>
          <a:xfrm>
            <a:off x="483125" y="1886412"/>
            <a:ext cx="3186851" cy="2780376"/>
          </a:xfrm>
          <a:prstGeom prst="rect">
            <a:avLst/>
          </a:prstGeom>
          <a:noFill/>
          <a:ln>
            <a:noFill/>
          </a:ln>
        </p:spPr>
      </p:pic>
      <p:pic>
        <p:nvPicPr>
          <p:cNvPr id="555" name="Google Shape;555;p88"/>
          <p:cNvPicPr preferRelativeResize="0"/>
          <p:nvPr/>
        </p:nvPicPr>
        <p:blipFill>
          <a:blip r:embed="rId4">
            <a:alphaModFix/>
          </a:blip>
          <a:stretch>
            <a:fillRect/>
          </a:stretch>
        </p:blipFill>
        <p:spPr>
          <a:xfrm>
            <a:off x="4409075" y="1897127"/>
            <a:ext cx="3681251" cy="2780375"/>
          </a:xfrm>
          <a:prstGeom prst="rect">
            <a:avLst/>
          </a:prstGeom>
          <a:noFill/>
          <a:ln>
            <a:noFill/>
          </a:ln>
        </p:spPr>
      </p:pic>
      <p:sp>
        <p:nvSpPr>
          <p:cNvPr id="556" name="Google Shape;556;p88"/>
          <p:cNvSpPr txBox="1"/>
          <p:nvPr/>
        </p:nvSpPr>
        <p:spPr>
          <a:xfrm>
            <a:off x="604151" y="1132363"/>
            <a:ext cx="2944800" cy="7012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3200" b="1">
                <a:latin typeface="Roboto Condensed"/>
                <a:ea typeface="Roboto Condensed"/>
                <a:cs typeface="Roboto Condensed"/>
                <a:sym typeface="Roboto Condensed"/>
              </a:rPr>
              <a:t>TECHNOLOGY</a:t>
            </a:r>
            <a:endParaRPr sz="1867" b="1">
              <a:latin typeface="Arial"/>
              <a:cs typeface="Arial"/>
              <a:sym typeface="Arial"/>
            </a:endParaRPr>
          </a:p>
        </p:txBody>
      </p:sp>
      <p:sp>
        <p:nvSpPr>
          <p:cNvPr id="557" name="Google Shape;557;p88"/>
          <p:cNvSpPr txBox="1"/>
          <p:nvPr/>
        </p:nvSpPr>
        <p:spPr>
          <a:xfrm>
            <a:off x="4699800" y="1137712"/>
            <a:ext cx="2944800" cy="7012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3200" b="1">
                <a:latin typeface="Roboto Condensed"/>
                <a:ea typeface="Roboto Condensed"/>
                <a:cs typeface="Roboto Condensed"/>
                <a:sym typeface="Roboto Condensed"/>
              </a:rPr>
              <a:t>RETAIL</a:t>
            </a:r>
            <a:endParaRPr sz="1867" b="1">
              <a:latin typeface="Arial"/>
              <a:cs typeface="Arial"/>
              <a:sym typeface="Arial"/>
            </a:endParaRPr>
          </a:p>
        </p:txBody>
      </p:sp>
      <p:sp>
        <p:nvSpPr>
          <p:cNvPr id="558" name="Google Shape;558;p88"/>
          <p:cNvSpPr txBox="1"/>
          <p:nvPr/>
        </p:nvSpPr>
        <p:spPr>
          <a:xfrm>
            <a:off x="8600825" y="1136625"/>
            <a:ext cx="2944800" cy="7012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3200" b="1">
                <a:latin typeface="Roboto Condensed"/>
                <a:ea typeface="Roboto Condensed"/>
                <a:cs typeface="Roboto Condensed"/>
                <a:sym typeface="Roboto Condensed"/>
              </a:rPr>
              <a:t>FINANCIAL</a:t>
            </a:r>
            <a:endParaRPr sz="1867" b="1">
              <a:latin typeface="Arial"/>
              <a:cs typeface="Arial"/>
              <a:sym typeface="Arial"/>
            </a:endParaRPr>
          </a:p>
        </p:txBody>
      </p:sp>
      <p:pic>
        <p:nvPicPr>
          <p:cNvPr id="559" name="Google Shape;559;p88"/>
          <p:cNvPicPr preferRelativeResize="0"/>
          <p:nvPr/>
        </p:nvPicPr>
        <p:blipFill rotWithShape="1">
          <a:blip r:embed="rId5">
            <a:alphaModFix/>
          </a:blip>
          <a:srcRect l="7727" r="3455"/>
          <a:stretch/>
        </p:blipFill>
        <p:spPr>
          <a:xfrm>
            <a:off x="812788" y="4329100"/>
            <a:ext cx="2527600" cy="1897200"/>
          </a:xfrm>
          <a:prstGeom prst="roundRect">
            <a:avLst>
              <a:gd name="adj" fmla="val 16667"/>
            </a:avLst>
          </a:prstGeom>
          <a:noFill/>
          <a:ln>
            <a:noFill/>
          </a:ln>
          <a:effectLst>
            <a:outerShdw blurRad="171450" dist="66675" dir="2400000" algn="bl" rotWithShape="0">
              <a:srgbClr val="000000">
                <a:alpha val="60000"/>
              </a:srgbClr>
            </a:outerShdw>
          </a:effectLst>
        </p:spPr>
      </p:pic>
      <p:pic>
        <p:nvPicPr>
          <p:cNvPr id="560" name="Google Shape;560;p88"/>
          <p:cNvPicPr preferRelativeResize="0"/>
          <p:nvPr/>
        </p:nvPicPr>
        <p:blipFill>
          <a:blip r:embed="rId6">
            <a:alphaModFix/>
          </a:blip>
          <a:stretch>
            <a:fillRect/>
          </a:stretch>
        </p:blipFill>
        <p:spPr>
          <a:xfrm>
            <a:off x="4985949" y="4329100"/>
            <a:ext cx="2527600" cy="1897200"/>
          </a:xfrm>
          <a:prstGeom prst="roundRect">
            <a:avLst>
              <a:gd name="adj" fmla="val 16667"/>
            </a:avLst>
          </a:prstGeom>
          <a:noFill/>
          <a:ln>
            <a:noFill/>
          </a:ln>
          <a:effectLst>
            <a:outerShdw blurRad="128588" dist="66675" dir="2460000" algn="bl" rotWithShape="0">
              <a:srgbClr val="000000">
                <a:alpha val="50000"/>
              </a:srgbClr>
            </a:outerShdw>
          </a:effectLst>
        </p:spPr>
      </p:pic>
      <p:pic>
        <p:nvPicPr>
          <p:cNvPr id="561" name="Google Shape;561;p88"/>
          <p:cNvPicPr preferRelativeResize="0"/>
          <p:nvPr/>
        </p:nvPicPr>
        <p:blipFill>
          <a:blip r:embed="rId7">
            <a:alphaModFix/>
          </a:blip>
          <a:stretch>
            <a:fillRect/>
          </a:stretch>
        </p:blipFill>
        <p:spPr>
          <a:xfrm>
            <a:off x="8735900" y="1820926"/>
            <a:ext cx="2733525" cy="2733525"/>
          </a:xfrm>
          <a:prstGeom prst="rect">
            <a:avLst/>
          </a:prstGeom>
          <a:noFill/>
          <a:ln>
            <a:noFill/>
          </a:ln>
          <a:effectLst>
            <a:outerShdw blurRad="100013" dist="66675" dir="3000000" algn="bl" rotWithShape="0">
              <a:srgbClr val="000000">
                <a:alpha val="60000"/>
              </a:srgbClr>
            </a:outerShdw>
          </a:effectLst>
        </p:spPr>
      </p:pic>
    </p:spTree>
    <p:extLst>
      <p:ext uri="{BB962C8B-B14F-4D97-AF65-F5344CB8AC3E}">
        <p14:creationId xmlns:p14="http://schemas.microsoft.com/office/powerpoint/2010/main" val="40311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par>
                                <p:cTn id="8" presetID="10" presetClass="entr" presetSubtype="0" fill="hold" nodeType="withEffect">
                                  <p:stCondLst>
                                    <p:cond delay="0"/>
                                  </p:stCondLst>
                                  <p:childTnLst>
                                    <p:set>
                                      <p:cBhvr>
                                        <p:cTn id="9" dur="1" fill="hold">
                                          <p:stCondLst>
                                            <p:cond delay="0"/>
                                          </p:stCondLst>
                                        </p:cTn>
                                        <p:tgtEl>
                                          <p:spTgt spid="559"/>
                                        </p:tgtEl>
                                        <p:attrNameLst>
                                          <p:attrName>style.visibility</p:attrName>
                                        </p:attrNameLst>
                                      </p:cBhvr>
                                      <p:to>
                                        <p:strVal val="visible"/>
                                      </p:to>
                                    </p:set>
                                    <p:animEffect transition="in" filter="fade">
                                      <p:cBhvr>
                                        <p:cTn id="10" dur="1000"/>
                                        <p:tgtEl>
                                          <p:spTgt spid="5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5"/>
                                        </p:tgtEl>
                                        <p:attrNameLst>
                                          <p:attrName>style.visibility</p:attrName>
                                        </p:attrNameLst>
                                      </p:cBhvr>
                                      <p:to>
                                        <p:strVal val="visible"/>
                                      </p:to>
                                    </p:set>
                                    <p:animEffect transition="in" filter="fade">
                                      <p:cBhvr>
                                        <p:cTn id="15" dur="1000"/>
                                        <p:tgtEl>
                                          <p:spTgt spid="555"/>
                                        </p:tgtEl>
                                      </p:cBhvr>
                                    </p:animEffect>
                                  </p:childTnLst>
                                </p:cTn>
                              </p:par>
                              <p:par>
                                <p:cTn id="16" presetID="10" presetClass="entr" presetSubtype="0" fill="hold" nodeType="withEffect">
                                  <p:stCondLst>
                                    <p:cond delay="0"/>
                                  </p:stCondLst>
                                  <p:childTnLst>
                                    <p:set>
                                      <p:cBhvr>
                                        <p:cTn id="17" dur="1" fill="hold">
                                          <p:stCondLst>
                                            <p:cond delay="0"/>
                                          </p:stCondLst>
                                        </p:cTn>
                                        <p:tgtEl>
                                          <p:spTgt spid="560"/>
                                        </p:tgtEl>
                                        <p:attrNameLst>
                                          <p:attrName>style.visibility</p:attrName>
                                        </p:attrNameLst>
                                      </p:cBhvr>
                                      <p:to>
                                        <p:strVal val="visible"/>
                                      </p:to>
                                    </p:set>
                                    <p:animEffect transition="in" filter="fade">
                                      <p:cBhvr>
                                        <p:cTn id="18" dur="1000"/>
                                        <p:tgtEl>
                                          <p:spTgt spid="5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8"/>
                                        </p:tgtEl>
                                        <p:attrNameLst>
                                          <p:attrName>style.visibility</p:attrName>
                                        </p:attrNameLst>
                                      </p:cBhvr>
                                      <p:to>
                                        <p:strVal val="visible"/>
                                      </p:to>
                                    </p:set>
                                    <p:animEffect transition="in" filter="fade">
                                      <p:cBhvr>
                                        <p:cTn id="23" dur="1000"/>
                                        <p:tgtEl>
                                          <p:spTgt spid="558"/>
                                        </p:tgtEl>
                                      </p:cBhvr>
                                    </p:animEffect>
                                  </p:childTnLst>
                                </p:cTn>
                              </p:par>
                              <p:par>
                                <p:cTn id="24" presetID="10" presetClass="entr" presetSubtype="0" fill="hold" nodeType="withEffect">
                                  <p:stCondLst>
                                    <p:cond delay="0"/>
                                  </p:stCondLst>
                                  <p:childTnLst>
                                    <p:set>
                                      <p:cBhvr>
                                        <p:cTn id="25" dur="1" fill="hold">
                                          <p:stCondLst>
                                            <p:cond delay="0"/>
                                          </p:stCondLst>
                                        </p:cTn>
                                        <p:tgtEl>
                                          <p:spTgt spid="561"/>
                                        </p:tgtEl>
                                        <p:attrNameLst>
                                          <p:attrName>style.visibility</p:attrName>
                                        </p:attrNameLst>
                                      </p:cBhvr>
                                      <p:to>
                                        <p:strVal val="visible"/>
                                      </p:to>
                                    </p:set>
                                    <p:animEffect transition="in" filter="fade">
                                      <p:cBhvr>
                                        <p:cTn id="26" dur="10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3"/>
            <a:ext cx="12191999" cy="975789"/>
          </a:xfrm>
          <a:solidFill>
            <a:srgbClr val="0070C0"/>
          </a:solidFill>
        </p:spPr>
        <p:txBody>
          <a:bodyPr/>
          <a:lstStyle/>
          <a:p>
            <a:pPr algn="ctr"/>
            <a:r>
              <a:rPr lang="en-US" b="1" dirty="0">
                <a:solidFill>
                  <a:schemeClr val="bg1"/>
                </a:solidFill>
              </a:rPr>
              <a:t>CHANGING TECHNOLOGY</a:t>
            </a: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118" y="1509751"/>
            <a:ext cx="7987553" cy="4537985"/>
          </a:xfrm>
          <a:prstGeom prst="rect">
            <a:avLst/>
          </a:prstGeom>
        </p:spPr>
      </p:pic>
      <p:cxnSp>
        <p:nvCxnSpPr>
          <p:cNvPr id="15" name="Straight Connector 14"/>
          <p:cNvCxnSpPr/>
          <p:nvPr/>
        </p:nvCxnSpPr>
        <p:spPr>
          <a:xfrm>
            <a:off x="3503488" y="1509751"/>
            <a:ext cx="0" cy="451104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353" y="1509751"/>
            <a:ext cx="4135500" cy="4639733"/>
          </a:xfrm>
          <a:prstGeom prst="rect">
            <a:avLst/>
          </a:prstGeom>
          <a:ln w="38100">
            <a:solidFill>
              <a:schemeClr val="tx1"/>
            </a:solidFill>
          </a:ln>
        </p:spPr>
      </p:pic>
      <p:sp>
        <p:nvSpPr>
          <p:cNvPr id="5" name="Rectangle 4"/>
          <p:cNvSpPr/>
          <p:nvPr/>
        </p:nvSpPr>
        <p:spPr>
          <a:xfrm>
            <a:off x="7557247" y="1536644"/>
            <a:ext cx="779929" cy="345943"/>
          </a:xfrm>
          <a:prstGeom prst="rect">
            <a:avLst/>
          </a:prstGeom>
          <a:solidFill>
            <a:srgbClr val="EDFA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
        <p:nvSpPr>
          <p:cNvPr id="4" name="Rectangle 3"/>
          <p:cNvSpPr/>
          <p:nvPr/>
        </p:nvSpPr>
        <p:spPr>
          <a:xfrm>
            <a:off x="7268664" y="1281399"/>
            <a:ext cx="4477871" cy="509643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Tree>
    <p:extLst>
      <p:ext uri="{BB962C8B-B14F-4D97-AF65-F5344CB8AC3E}">
        <p14:creationId xmlns:p14="http://schemas.microsoft.com/office/powerpoint/2010/main" val="15157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40D7B8D-D355-3343-8258-0CC8354DF8B8}"/>
              </a:ext>
            </a:extLst>
          </p:cNvPr>
          <p:cNvSpPr>
            <a:spLocks noGrp="1"/>
          </p:cNvSpPr>
          <p:nvPr>
            <p:ph type="ctrTitle"/>
          </p:nvPr>
        </p:nvSpPr>
        <p:spPr>
          <a:xfrm>
            <a:off x="5093520" y="2744662"/>
            <a:ext cx="6589707" cy="2387600"/>
          </a:xfrm>
        </p:spPr>
        <p:txBody>
          <a:bodyPr>
            <a:normAutofit/>
          </a:bodyPr>
          <a:lstStyle/>
          <a:p>
            <a:pPr algn="r"/>
            <a:r>
              <a:rPr lang="en-US" sz="5100">
                <a:solidFill>
                  <a:srgbClr val="FFFFFF"/>
                </a:solidFill>
              </a:rPr>
              <a:t>Our Business…….</a:t>
            </a:r>
            <a:br>
              <a:rPr lang="en-US" sz="5100">
                <a:solidFill>
                  <a:srgbClr val="FFFFFF"/>
                </a:solidFill>
              </a:rPr>
            </a:br>
            <a:r>
              <a:rPr lang="en-US" sz="5100">
                <a:solidFill>
                  <a:srgbClr val="FFFFFF"/>
                </a:solidFill>
              </a:rPr>
              <a:t>Educate North America on Money</a:t>
            </a:r>
          </a:p>
        </p:txBody>
      </p:sp>
      <p:cxnSp>
        <p:nvCxnSpPr>
          <p:cNvPr id="14" name="Straight Connector 13">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48220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99"/>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21</a:t>
            </a:fld>
            <a:endParaRPr/>
          </a:p>
        </p:txBody>
      </p:sp>
      <p:sp>
        <p:nvSpPr>
          <p:cNvPr id="706" name="Google Shape;706;p99"/>
          <p:cNvSpPr txBox="1"/>
          <p:nvPr/>
        </p:nvSpPr>
        <p:spPr>
          <a:xfrm>
            <a:off x="591128" y="1092743"/>
            <a:ext cx="7795490" cy="985812"/>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003399"/>
              </a:buClr>
              <a:buSzPts val="1600"/>
            </a:pPr>
            <a:r>
              <a:rPr lang="en-US" sz="2133" b="1" dirty="0">
                <a:latin typeface="Helvetica Neue"/>
                <a:ea typeface="Helvetica Neue"/>
                <a:cs typeface="Helvetica Neue"/>
                <a:sym typeface="Helvetica Neue"/>
              </a:rPr>
              <a:t>Everyone’s goal is to have enough money that works,</a:t>
            </a:r>
          </a:p>
          <a:p>
            <a:pPr defTabSz="1219170" hangingPunct="1">
              <a:lnSpc>
                <a:spcPct val="85000"/>
              </a:lnSpc>
              <a:buClr>
                <a:srgbClr val="003399"/>
              </a:buClr>
              <a:buSzPts val="1600"/>
            </a:pPr>
            <a:r>
              <a:rPr lang="en-US" sz="2133" b="1" dirty="0">
                <a:latin typeface="Helvetica Neue"/>
                <a:ea typeface="Helvetica Neue"/>
                <a:cs typeface="Helvetica Neue"/>
                <a:sym typeface="Helvetica Neue"/>
              </a:rPr>
              <a:t>so they don’t have to.   Your FIN defines the amount.</a:t>
            </a:r>
            <a:endParaRPr sz="1867" b="1" dirty="0">
              <a:latin typeface="Arial"/>
              <a:cs typeface="Arial"/>
              <a:sym typeface="Arial"/>
            </a:endParaRPr>
          </a:p>
        </p:txBody>
      </p:sp>
      <p:pic>
        <p:nvPicPr>
          <p:cNvPr id="707" name="Google Shape;707;p99"/>
          <p:cNvPicPr preferRelativeResize="0"/>
          <p:nvPr/>
        </p:nvPicPr>
        <p:blipFill rotWithShape="1">
          <a:blip r:embed="rId3">
            <a:alphaModFix/>
          </a:blip>
          <a:srcRect/>
          <a:stretch/>
        </p:blipFill>
        <p:spPr>
          <a:xfrm rot="517338">
            <a:off x="8428853" y="1564859"/>
            <a:ext cx="2571960" cy="3328117"/>
          </a:xfrm>
          <a:prstGeom prst="rect">
            <a:avLst/>
          </a:prstGeom>
          <a:noFill/>
          <a:ln w="9525" cap="flat" cmpd="sng">
            <a:solidFill>
              <a:srgbClr val="BFBFBF"/>
            </a:solidFill>
            <a:prstDash val="solid"/>
            <a:miter lim="800000"/>
            <a:headEnd type="none" w="sm" len="sm"/>
            <a:tailEnd type="none" w="sm" len="sm"/>
          </a:ln>
          <a:effectLst>
            <a:outerShdw blurRad="50800" dist="38100" dir="8100000" algn="tr" rotWithShape="0">
              <a:srgbClr val="000000">
                <a:alpha val="40000"/>
              </a:srgbClr>
            </a:outerShdw>
          </a:effectLst>
        </p:spPr>
      </p:pic>
      <p:sp>
        <p:nvSpPr>
          <p:cNvPr id="708" name="Google Shape;708;p99"/>
          <p:cNvSpPr txBox="1"/>
          <p:nvPr/>
        </p:nvSpPr>
        <p:spPr>
          <a:xfrm>
            <a:off x="959821" y="6209748"/>
            <a:ext cx="10249112" cy="646331"/>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003399"/>
              </a:buClr>
              <a:buSzPts val="1000"/>
            </a:pPr>
            <a:r>
              <a:rPr lang="en" sz="1333">
                <a:solidFill>
                  <a:srgbClr val="595959"/>
                </a:solidFill>
                <a:latin typeface="Arial Narrow"/>
                <a:ea typeface="Arial Narrow"/>
                <a:cs typeface="Arial Narrow"/>
                <a:sym typeface="Arial Narrow"/>
              </a:rPr>
              <a:t>This hypothetical example assumes 20 years of retirement income needed, at a 6% post-retirement rate of return and 3% inflation. Hypothetical investment rates assume a nominal 9% rate of return, compounded monthly, and are not indicative of any specific investment. Any actual investment may be subject to taxes and fees, which would lower performance. This example shows a constant rate of return, unlike actual investments which may fluctuate in value. </a:t>
            </a:r>
            <a:endParaRPr sz="1867">
              <a:latin typeface="Arial"/>
              <a:cs typeface="Arial"/>
              <a:sym typeface="Arial"/>
            </a:endParaRPr>
          </a:p>
        </p:txBody>
      </p:sp>
      <p:sp>
        <p:nvSpPr>
          <p:cNvPr id="709" name="Google Shape;709;p99"/>
          <p:cNvSpPr/>
          <p:nvPr/>
        </p:nvSpPr>
        <p:spPr>
          <a:xfrm rot="-5400000">
            <a:off x="9627484" y="3989928"/>
            <a:ext cx="463541" cy="359833"/>
          </a:xfrm>
          <a:prstGeom prst="rightArrow">
            <a:avLst>
              <a:gd name="adj1" fmla="val 50000"/>
              <a:gd name="adj2" fmla="val 50000"/>
            </a:avLst>
          </a:prstGeom>
          <a:solidFill>
            <a:srgbClr val="E4021D"/>
          </a:solidFill>
          <a:ln>
            <a:noFill/>
          </a:ln>
        </p:spPr>
        <p:txBody>
          <a:bodyPr spcFirstLastPara="1" wrap="square" lIns="121900" tIns="60933" rIns="121900" bIns="60933" anchor="ctr" anchorCtr="0">
            <a:noAutofit/>
          </a:bodyPr>
          <a:lstStyle/>
          <a:p>
            <a:pPr algn="ctr" defTabSz="1219170" hangingPunct="1">
              <a:lnSpc>
                <a:spcPct val="85000"/>
              </a:lnSpc>
              <a:buClr>
                <a:srgbClr val="FFFFFF"/>
              </a:buClr>
              <a:buSzPts val="2400"/>
            </a:pPr>
            <a:endParaRPr sz="3200">
              <a:solidFill>
                <a:srgbClr val="CC0000"/>
              </a:solidFill>
              <a:latin typeface="Helvetica Neue"/>
              <a:ea typeface="Helvetica Neue"/>
              <a:cs typeface="Helvetica Neue"/>
              <a:sym typeface="Helvetica Neue"/>
            </a:endParaRPr>
          </a:p>
        </p:txBody>
      </p:sp>
      <p:sp>
        <p:nvSpPr>
          <p:cNvPr id="710" name="Google Shape;710;p99"/>
          <p:cNvSpPr txBox="1"/>
          <p:nvPr/>
        </p:nvSpPr>
        <p:spPr>
          <a:xfrm>
            <a:off x="-173745" y="5723606"/>
            <a:ext cx="12192000" cy="443456"/>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800"/>
            </a:pPr>
            <a:r>
              <a:rPr lang="en" sz="2400" b="1">
                <a:latin typeface="Helvetica Neue"/>
                <a:ea typeface="Helvetica Neue"/>
                <a:cs typeface="Helvetica Neue"/>
                <a:sym typeface="Helvetica Neue"/>
              </a:rPr>
              <a:t>To get there, invest </a:t>
            </a:r>
            <a:r>
              <a:rPr lang="en" sz="2400" b="1">
                <a:solidFill>
                  <a:srgbClr val="E4021D"/>
                </a:solidFill>
                <a:latin typeface="Helvetica Neue"/>
                <a:ea typeface="Helvetica Neue"/>
                <a:cs typeface="Helvetica Neue"/>
                <a:sym typeface="Helvetica Neue"/>
              </a:rPr>
              <a:t>$1,421 </a:t>
            </a:r>
            <a:r>
              <a:rPr lang="en" sz="2400" b="1">
                <a:latin typeface="Helvetica Neue"/>
                <a:ea typeface="Helvetica Neue"/>
                <a:cs typeface="Helvetica Neue"/>
                <a:sym typeface="Helvetica Neue"/>
              </a:rPr>
              <a:t>per month for </a:t>
            </a:r>
            <a:r>
              <a:rPr lang="en" sz="2400" b="1">
                <a:solidFill>
                  <a:srgbClr val="E4021D"/>
                </a:solidFill>
                <a:latin typeface="Helvetica Neue"/>
                <a:ea typeface="Helvetica Neue"/>
                <a:cs typeface="Helvetica Neue"/>
                <a:sym typeface="Helvetica Neue"/>
              </a:rPr>
              <a:t>30 years at 9% </a:t>
            </a:r>
            <a:r>
              <a:rPr lang="en" sz="2400" b="1">
                <a:latin typeface="Helvetica Neue"/>
                <a:ea typeface="Helvetica Neue"/>
                <a:cs typeface="Helvetica Neue"/>
                <a:sym typeface="Helvetica Neue"/>
              </a:rPr>
              <a:t>= $2,624,400</a:t>
            </a:r>
            <a:endParaRPr sz="1867" dirty="0">
              <a:latin typeface="Arial"/>
              <a:cs typeface="Arial"/>
              <a:sym typeface="Arial"/>
            </a:endParaRPr>
          </a:p>
        </p:txBody>
      </p:sp>
      <p:sp>
        <p:nvSpPr>
          <p:cNvPr id="711" name="Google Shape;711;p99"/>
          <p:cNvSpPr/>
          <p:nvPr/>
        </p:nvSpPr>
        <p:spPr>
          <a:xfrm>
            <a:off x="6979921" y="3022384"/>
            <a:ext cx="1230465" cy="479777"/>
          </a:xfrm>
          <a:prstGeom prst="rightArrow">
            <a:avLst>
              <a:gd name="adj1" fmla="val 50000"/>
              <a:gd name="adj2" fmla="val 50000"/>
            </a:avLst>
          </a:prstGeom>
          <a:solidFill>
            <a:srgbClr val="0070C0"/>
          </a:solidFill>
          <a:ln>
            <a:noFill/>
          </a:ln>
        </p:spPr>
        <p:txBody>
          <a:bodyPr spcFirstLastPara="1" wrap="square" lIns="121900" tIns="60933" rIns="121900" bIns="60933" anchor="ctr" anchorCtr="0">
            <a:noAutofit/>
          </a:bodyPr>
          <a:lstStyle/>
          <a:p>
            <a:pPr algn="ctr" defTabSz="1219170" hangingPunct="1">
              <a:lnSpc>
                <a:spcPct val="85000"/>
              </a:lnSpc>
              <a:buClr>
                <a:srgbClr val="FFFFFF"/>
              </a:buClr>
              <a:buSzPts val="2400"/>
            </a:pPr>
            <a:endParaRPr sz="3200">
              <a:solidFill>
                <a:srgbClr val="CC0000"/>
              </a:solidFill>
              <a:latin typeface="Helvetica Neue"/>
              <a:ea typeface="Helvetica Neue"/>
              <a:cs typeface="Helvetica Neue"/>
              <a:sym typeface="Helvetica Neue"/>
            </a:endParaRPr>
          </a:p>
        </p:txBody>
      </p:sp>
      <p:sp>
        <p:nvSpPr>
          <p:cNvPr id="712" name="Google Shape;712;p99"/>
          <p:cNvSpPr/>
          <p:nvPr/>
        </p:nvSpPr>
        <p:spPr>
          <a:xfrm>
            <a:off x="5211714" y="4392462"/>
            <a:ext cx="6217561" cy="621361"/>
          </a:xfrm>
          <a:prstGeom prst="roundRect">
            <a:avLst>
              <a:gd name="adj" fmla="val 16667"/>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Helvetica Neue"/>
              <a:ea typeface="Helvetica Neue"/>
              <a:cs typeface="Helvetica Neue"/>
              <a:sym typeface="Helvetica Neue"/>
            </a:endParaRPr>
          </a:p>
        </p:txBody>
      </p:sp>
      <p:sp>
        <p:nvSpPr>
          <p:cNvPr id="713" name="Google Shape;713;p99"/>
          <p:cNvSpPr txBox="1"/>
          <p:nvPr/>
        </p:nvSpPr>
        <p:spPr>
          <a:xfrm>
            <a:off x="193964" y="304808"/>
            <a:ext cx="11647054"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500"/>
            </a:pPr>
            <a:r>
              <a:rPr lang="en-US" sz="3333" b="1" dirty="0">
                <a:solidFill>
                  <a:srgbClr val="0070C0"/>
                </a:solidFill>
                <a:latin typeface="Helvetica Neue"/>
                <a:ea typeface="Helvetica Neue"/>
                <a:cs typeface="Helvetica Neue"/>
                <a:sym typeface="Helvetica Neue"/>
              </a:rPr>
              <a:t>STEP 1:  Know </a:t>
            </a:r>
            <a:r>
              <a:rPr lang="en" sz="3333" b="1" dirty="0">
                <a:solidFill>
                  <a:srgbClr val="0070C0"/>
                </a:solidFill>
                <a:latin typeface="Helvetica Neue"/>
                <a:ea typeface="Helvetica Neue"/>
                <a:cs typeface="Helvetica Neue"/>
                <a:sym typeface="Helvetica Neue"/>
              </a:rPr>
              <a:t>Your Financial Independence Number</a:t>
            </a:r>
            <a:endParaRPr sz="1867" b="1" dirty="0">
              <a:solidFill>
                <a:srgbClr val="0070C0"/>
              </a:solidFill>
              <a:latin typeface="Arial"/>
              <a:cs typeface="Arial"/>
              <a:sym typeface="Arial"/>
            </a:endParaRPr>
          </a:p>
        </p:txBody>
      </p:sp>
      <p:sp>
        <p:nvSpPr>
          <p:cNvPr id="714" name="Google Shape;714;p99"/>
          <p:cNvSpPr/>
          <p:nvPr/>
        </p:nvSpPr>
        <p:spPr>
          <a:xfrm>
            <a:off x="1025194" y="2131696"/>
            <a:ext cx="6217561" cy="2981823"/>
          </a:xfrm>
          <a:prstGeom prst="roundRect">
            <a:avLst>
              <a:gd name="adj" fmla="val 8157"/>
            </a:avLst>
          </a:prstGeom>
          <a:solidFill>
            <a:srgbClr val="0070C0"/>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Helvetica Neue"/>
              <a:ea typeface="Helvetica Neue"/>
              <a:cs typeface="Helvetica Neue"/>
              <a:sym typeface="Helvetica Neue"/>
            </a:endParaRPr>
          </a:p>
        </p:txBody>
      </p:sp>
      <p:sp>
        <p:nvSpPr>
          <p:cNvPr id="715" name="Google Shape;715;p99"/>
          <p:cNvSpPr/>
          <p:nvPr/>
        </p:nvSpPr>
        <p:spPr>
          <a:xfrm>
            <a:off x="1143863" y="2318230"/>
            <a:ext cx="5980220" cy="1282468"/>
          </a:xfrm>
          <a:prstGeom prst="rect">
            <a:avLst/>
          </a:prstGeom>
          <a:noFill/>
          <a:ln>
            <a:noFill/>
          </a:ln>
        </p:spPr>
        <p:txBody>
          <a:bodyPr spcFirstLastPara="1" wrap="square" lIns="121900" tIns="60933" rIns="121900" bIns="60933" anchor="ctr" anchorCtr="0">
            <a:noAutofit/>
          </a:bodyPr>
          <a:lstStyle/>
          <a:p>
            <a:pPr defTabSz="1219170" hangingPunct="1">
              <a:lnSpc>
                <a:spcPct val="85000"/>
              </a:lnSpc>
              <a:buClr>
                <a:srgbClr val="FFFFFF"/>
              </a:buClr>
              <a:buSzPts val="1800"/>
            </a:pPr>
            <a:r>
              <a:rPr lang="en-US" sz="2400" b="1" dirty="0">
                <a:solidFill>
                  <a:srgbClr val="FFFFFF"/>
                </a:solidFill>
                <a:latin typeface="Helvetica Neue"/>
                <a:ea typeface="Helvetica Neue"/>
                <a:cs typeface="Helvetica Neue"/>
                <a:sym typeface="Helvetica Neue"/>
              </a:rPr>
              <a:t>Age 30</a:t>
            </a:r>
          </a:p>
          <a:p>
            <a:pPr defTabSz="1219170" hangingPunct="1">
              <a:lnSpc>
                <a:spcPct val="85000"/>
              </a:lnSpc>
              <a:buClr>
                <a:srgbClr val="FFFFFF"/>
              </a:buClr>
              <a:buSzPts val="1800"/>
            </a:pPr>
            <a:r>
              <a:rPr lang="en-US" sz="2400" b="1" dirty="0">
                <a:solidFill>
                  <a:srgbClr val="FFFFFF"/>
                </a:solidFill>
                <a:latin typeface="Helvetica Neue"/>
                <a:ea typeface="Helvetica Neue"/>
                <a:cs typeface="Helvetica Neue"/>
                <a:sym typeface="Helvetica Neue"/>
              </a:rPr>
              <a:t>Financial Independence Goal is age 60.</a:t>
            </a:r>
          </a:p>
          <a:p>
            <a:pPr defTabSz="1219170" hangingPunct="1">
              <a:lnSpc>
                <a:spcPct val="85000"/>
              </a:lnSpc>
              <a:buClr>
                <a:srgbClr val="FFFFFF"/>
              </a:buClr>
              <a:buSzPts val="1800"/>
            </a:pPr>
            <a:endParaRPr lang="en-US" sz="2400" b="1" dirty="0">
              <a:solidFill>
                <a:srgbClr val="FFFFFF"/>
              </a:solidFill>
              <a:latin typeface="Helvetica Neue"/>
              <a:ea typeface="Helvetica Neue"/>
              <a:cs typeface="Helvetica Neue"/>
              <a:sym typeface="Helvetica Neue"/>
            </a:endParaRPr>
          </a:p>
          <a:p>
            <a:pPr defTabSz="1219170" hangingPunct="1">
              <a:lnSpc>
                <a:spcPct val="85000"/>
              </a:lnSpc>
              <a:buClr>
                <a:srgbClr val="FFFFFF"/>
              </a:buClr>
              <a:buSzPts val="1800"/>
            </a:pPr>
            <a:r>
              <a:rPr lang="en-US" sz="2400" b="1" dirty="0">
                <a:solidFill>
                  <a:srgbClr val="FFFFFF"/>
                </a:solidFill>
                <a:latin typeface="Helvetica Neue"/>
                <a:ea typeface="Helvetica Neue"/>
                <a:cs typeface="Helvetica Neue"/>
                <a:sym typeface="Helvetica Neue"/>
              </a:rPr>
              <a:t>Ideal annual income:  $100,000</a:t>
            </a:r>
            <a:endParaRPr sz="1867" dirty="0">
              <a:latin typeface="Arial"/>
              <a:cs typeface="Arial"/>
              <a:sym typeface="Arial"/>
            </a:endParaRPr>
          </a:p>
        </p:txBody>
      </p:sp>
      <p:sp>
        <p:nvSpPr>
          <p:cNvPr id="716" name="Google Shape;716;p99"/>
          <p:cNvSpPr txBox="1"/>
          <p:nvPr/>
        </p:nvSpPr>
        <p:spPr>
          <a:xfrm>
            <a:off x="6681803" y="4392461"/>
            <a:ext cx="4527132" cy="621363"/>
          </a:xfrm>
          <a:prstGeom prst="rect">
            <a:avLst/>
          </a:prstGeom>
          <a:noFill/>
          <a:ln>
            <a:noFill/>
          </a:ln>
        </p:spPr>
        <p:txBody>
          <a:bodyPr spcFirstLastPara="1" wrap="square" lIns="121900" tIns="60933" rIns="121900" bIns="60933" anchor="ctr" anchorCtr="0">
            <a:noAutofit/>
          </a:bodyPr>
          <a:lstStyle/>
          <a:p>
            <a:pPr algn="r" defTabSz="1219170" hangingPunct="1">
              <a:lnSpc>
                <a:spcPct val="85000"/>
              </a:lnSpc>
              <a:buClr>
                <a:srgbClr val="FFFFFF"/>
              </a:buClr>
              <a:buSzPts val="2000"/>
            </a:pPr>
            <a:r>
              <a:rPr lang="en" sz="2667" dirty="0">
                <a:solidFill>
                  <a:srgbClr val="FFFFFF"/>
                </a:solidFill>
                <a:latin typeface="Helvetica Neue"/>
                <a:ea typeface="Helvetica Neue"/>
                <a:cs typeface="Helvetica Neue"/>
                <a:sym typeface="Helvetica Neue"/>
              </a:rPr>
              <a:t>Your FIN is $2,624,000</a:t>
            </a:r>
            <a:endParaRPr sz="1867" dirty="0">
              <a:latin typeface="Arial"/>
              <a:cs typeface="Arial"/>
              <a:sym typeface="Arial"/>
            </a:endParaRPr>
          </a:p>
        </p:txBody>
      </p:sp>
      <p:sp>
        <p:nvSpPr>
          <p:cNvPr id="717" name="Google Shape;717;p99"/>
          <p:cNvSpPr/>
          <p:nvPr/>
        </p:nvSpPr>
        <p:spPr>
          <a:xfrm>
            <a:off x="1140036" y="3738272"/>
            <a:ext cx="6102719" cy="1237673"/>
          </a:xfrm>
          <a:prstGeom prst="rect">
            <a:avLst/>
          </a:prstGeom>
          <a:noFill/>
          <a:ln>
            <a:noFill/>
          </a:ln>
        </p:spPr>
        <p:txBody>
          <a:bodyPr spcFirstLastPara="1" wrap="square" lIns="121900" tIns="60933" rIns="121900" bIns="60933" anchor="ctr" anchorCtr="0">
            <a:noAutofit/>
          </a:bodyPr>
          <a:lstStyle/>
          <a:p>
            <a:pPr defTabSz="1219170" hangingPunct="1">
              <a:lnSpc>
                <a:spcPct val="85000"/>
              </a:lnSpc>
              <a:buClr>
                <a:srgbClr val="FFFFFF"/>
              </a:buClr>
              <a:buSzPts val="1800"/>
            </a:pPr>
            <a:r>
              <a:rPr lang="en-US" sz="2400" dirty="0">
                <a:solidFill>
                  <a:srgbClr val="FFFFFF"/>
                </a:solidFill>
                <a:latin typeface="Helvetica Neue"/>
                <a:ea typeface="Helvetica Neue"/>
                <a:cs typeface="Helvetica Neue"/>
                <a:sym typeface="Helvetica Neue"/>
              </a:rPr>
              <a:t>After inflation of 3%, this is $243,000. </a:t>
            </a:r>
          </a:p>
          <a:p>
            <a:pPr defTabSz="1219170" hangingPunct="1">
              <a:lnSpc>
                <a:spcPct val="85000"/>
              </a:lnSpc>
              <a:buClr>
                <a:srgbClr val="FFFFFF"/>
              </a:buClr>
              <a:buSzPts val="1800"/>
            </a:pPr>
            <a:endParaRPr lang="en-US" sz="2400" dirty="0">
              <a:solidFill>
                <a:srgbClr val="FFFFFF"/>
              </a:solidFill>
              <a:latin typeface="Helvetica Neue"/>
              <a:ea typeface="Helvetica Neue"/>
              <a:cs typeface="Helvetica Neue"/>
              <a:sym typeface="Helvetica Neue"/>
            </a:endParaRPr>
          </a:p>
          <a:p>
            <a:pPr defTabSz="1219170" hangingPunct="1">
              <a:lnSpc>
                <a:spcPct val="85000"/>
              </a:lnSpc>
              <a:buClr>
                <a:srgbClr val="FFFFFF"/>
              </a:buClr>
              <a:buSzPts val="1800"/>
            </a:pPr>
            <a:r>
              <a:rPr lang="en-US" sz="2400" dirty="0">
                <a:solidFill>
                  <a:srgbClr val="FFFFFF"/>
                </a:solidFill>
                <a:latin typeface="Helvetica Neue"/>
                <a:ea typeface="Helvetica Neue"/>
                <a:cs typeface="Helvetica Neue"/>
                <a:sym typeface="Helvetica Neue"/>
              </a:rPr>
              <a:t>The money needs to last for 30 more years.   THIS IS A VERY LONG VACATION.</a:t>
            </a:r>
            <a:endParaRPr sz="1867" dirty="0">
              <a:latin typeface="Arial"/>
              <a:cs typeface="Arial"/>
              <a:sym typeface="Arial"/>
            </a:endParaRPr>
          </a:p>
        </p:txBody>
      </p:sp>
    </p:spTree>
    <p:extLst>
      <p:ext uri="{BB962C8B-B14F-4D97-AF65-F5344CB8AC3E}">
        <p14:creationId xmlns:p14="http://schemas.microsoft.com/office/powerpoint/2010/main" val="3979336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400"/>
                                        <p:tgtEl>
                                          <p:spTgt spid="7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6"/>
                                        </p:tgtEl>
                                        <p:attrNameLst>
                                          <p:attrName>style.visibility</p:attrName>
                                        </p:attrNameLst>
                                      </p:cBhvr>
                                      <p:to>
                                        <p:strVal val="visible"/>
                                      </p:to>
                                    </p:set>
                                    <p:animEffect transition="in" filter="fade">
                                      <p:cBhvr>
                                        <p:cTn id="12" dur="300"/>
                                        <p:tgtEl>
                                          <p:spTgt spid="7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4"/>
                                        </p:tgtEl>
                                        <p:attrNameLst>
                                          <p:attrName>style.visibility</p:attrName>
                                        </p:attrNameLst>
                                      </p:cBhvr>
                                      <p:to>
                                        <p:strVal val="visible"/>
                                      </p:to>
                                    </p:set>
                                    <p:animEffect transition="in" filter="fade">
                                      <p:cBhvr>
                                        <p:cTn id="17" dur="300"/>
                                        <p:tgtEl>
                                          <p:spTgt spid="714"/>
                                        </p:tgtEl>
                                      </p:cBhvr>
                                    </p:animEffect>
                                  </p:childTnLst>
                                </p:cTn>
                              </p:par>
                              <p:par>
                                <p:cTn id="18" presetID="10" presetClass="entr" presetSubtype="0" fill="hold" nodeType="withEffect">
                                  <p:stCondLst>
                                    <p:cond delay="0"/>
                                  </p:stCondLst>
                                  <p:childTnLst>
                                    <p:set>
                                      <p:cBhvr>
                                        <p:cTn id="19" dur="1" fill="hold">
                                          <p:stCondLst>
                                            <p:cond delay="0"/>
                                          </p:stCondLst>
                                        </p:cTn>
                                        <p:tgtEl>
                                          <p:spTgt spid="715"/>
                                        </p:tgtEl>
                                        <p:attrNameLst>
                                          <p:attrName>style.visibility</p:attrName>
                                        </p:attrNameLst>
                                      </p:cBhvr>
                                      <p:to>
                                        <p:strVal val="visible"/>
                                      </p:to>
                                    </p:set>
                                    <p:animEffect transition="in" filter="fade">
                                      <p:cBhvr>
                                        <p:cTn id="20" dur="300"/>
                                        <p:tgtEl>
                                          <p:spTgt spid="7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
                                        </p:tgtEl>
                                        <p:attrNameLst>
                                          <p:attrName>style.visibility</p:attrName>
                                        </p:attrNameLst>
                                      </p:cBhvr>
                                      <p:to>
                                        <p:strVal val="visible"/>
                                      </p:to>
                                    </p:set>
                                    <p:animEffect transition="in" filter="fade">
                                      <p:cBhvr>
                                        <p:cTn id="25" dur="300"/>
                                        <p:tgtEl>
                                          <p:spTgt spid="7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7"/>
                                        </p:tgtEl>
                                        <p:attrNameLst>
                                          <p:attrName>style.visibility</p:attrName>
                                        </p:attrNameLst>
                                      </p:cBhvr>
                                      <p:to>
                                        <p:strVal val="visible"/>
                                      </p:to>
                                    </p:set>
                                    <p:animEffect transition="in" filter="fade">
                                      <p:cBhvr>
                                        <p:cTn id="30" dur="300"/>
                                        <p:tgtEl>
                                          <p:spTgt spid="707"/>
                                        </p:tgtEl>
                                      </p:cBhvr>
                                    </p:animEffect>
                                  </p:childTnLst>
                                </p:cTn>
                              </p:par>
                              <p:par>
                                <p:cTn id="31" presetID="10" presetClass="entr" presetSubtype="0" fill="hold" nodeType="withEffect">
                                  <p:stCondLst>
                                    <p:cond delay="0"/>
                                  </p:stCondLst>
                                  <p:childTnLst>
                                    <p:set>
                                      <p:cBhvr>
                                        <p:cTn id="32" dur="1" fill="hold">
                                          <p:stCondLst>
                                            <p:cond delay="0"/>
                                          </p:stCondLst>
                                        </p:cTn>
                                        <p:tgtEl>
                                          <p:spTgt spid="711"/>
                                        </p:tgtEl>
                                        <p:attrNameLst>
                                          <p:attrName>style.visibility</p:attrName>
                                        </p:attrNameLst>
                                      </p:cBhvr>
                                      <p:to>
                                        <p:strVal val="visible"/>
                                      </p:to>
                                    </p:set>
                                    <p:animEffect transition="in" filter="fade">
                                      <p:cBhvr>
                                        <p:cTn id="33" dur="300"/>
                                        <p:tgtEl>
                                          <p:spTgt spid="711"/>
                                        </p:tgtEl>
                                      </p:cBhvr>
                                    </p:animEffect>
                                  </p:childTnLst>
                                </p:cTn>
                              </p:par>
                              <p:par>
                                <p:cTn id="34" presetID="10" presetClass="entr" presetSubtype="0" fill="hold" nodeType="withEffect">
                                  <p:stCondLst>
                                    <p:cond delay="0"/>
                                  </p:stCondLst>
                                  <p:childTnLst>
                                    <p:set>
                                      <p:cBhvr>
                                        <p:cTn id="35" dur="1" fill="hold">
                                          <p:stCondLst>
                                            <p:cond delay="0"/>
                                          </p:stCondLst>
                                        </p:cTn>
                                        <p:tgtEl>
                                          <p:spTgt spid="716"/>
                                        </p:tgtEl>
                                        <p:attrNameLst>
                                          <p:attrName>style.visibility</p:attrName>
                                        </p:attrNameLst>
                                      </p:cBhvr>
                                      <p:to>
                                        <p:strVal val="visible"/>
                                      </p:to>
                                    </p:set>
                                    <p:animEffect transition="in" filter="fade">
                                      <p:cBhvr>
                                        <p:cTn id="36" dur="300"/>
                                        <p:tgtEl>
                                          <p:spTgt spid="716"/>
                                        </p:tgtEl>
                                      </p:cBhvr>
                                    </p:animEffect>
                                  </p:childTnLst>
                                </p:cTn>
                              </p:par>
                              <p:par>
                                <p:cTn id="37" presetID="10" presetClass="entr" presetSubtype="0" fill="hold" nodeType="withEffect">
                                  <p:stCondLst>
                                    <p:cond delay="0"/>
                                  </p:stCondLst>
                                  <p:childTnLst>
                                    <p:set>
                                      <p:cBhvr>
                                        <p:cTn id="38" dur="1" fill="hold">
                                          <p:stCondLst>
                                            <p:cond delay="0"/>
                                          </p:stCondLst>
                                        </p:cTn>
                                        <p:tgtEl>
                                          <p:spTgt spid="712"/>
                                        </p:tgtEl>
                                        <p:attrNameLst>
                                          <p:attrName>style.visibility</p:attrName>
                                        </p:attrNameLst>
                                      </p:cBhvr>
                                      <p:to>
                                        <p:strVal val="visible"/>
                                      </p:to>
                                    </p:set>
                                    <p:animEffect transition="in" filter="fade">
                                      <p:cBhvr>
                                        <p:cTn id="39" dur="300"/>
                                        <p:tgtEl>
                                          <p:spTgt spid="712"/>
                                        </p:tgtEl>
                                      </p:cBhvr>
                                    </p:animEffect>
                                  </p:childTnLst>
                                </p:cTn>
                              </p:par>
                              <p:par>
                                <p:cTn id="40" presetID="10" presetClass="entr" presetSubtype="0" fill="hold" nodeType="withEffect">
                                  <p:stCondLst>
                                    <p:cond delay="0"/>
                                  </p:stCondLst>
                                  <p:childTnLst>
                                    <p:set>
                                      <p:cBhvr>
                                        <p:cTn id="41" dur="1" fill="hold">
                                          <p:stCondLst>
                                            <p:cond delay="0"/>
                                          </p:stCondLst>
                                        </p:cTn>
                                        <p:tgtEl>
                                          <p:spTgt spid="709"/>
                                        </p:tgtEl>
                                        <p:attrNameLst>
                                          <p:attrName>style.visibility</p:attrName>
                                        </p:attrNameLst>
                                      </p:cBhvr>
                                      <p:to>
                                        <p:strVal val="visible"/>
                                      </p:to>
                                    </p:set>
                                    <p:animEffect transition="in" filter="fade">
                                      <p:cBhvr>
                                        <p:cTn id="42" dur="300"/>
                                        <p:tgtEl>
                                          <p:spTgt spid="7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0"/>
                                        </p:tgtEl>
                                        <p:attrNameLst>
                                          <p:attrName>style.visibility</p:attrName>
                                        </p:attrNameLst>
                                      </p:cBhvr>
                                      <p:to>
                                        <p:strVal val="visible"/>
                                      </p:to>
                                    </p:set>
                                    <p:animEffect transition="in" filter="fade">
                                      <p:cBhvr>
                                        <p:cTn id="47" dur="300"/>
                                        <p:tgtEl>
                                          <p:spTgt spid="710"/>
                                        </p:tgtEl>
                                      </p:cBhvr>
                                    </p:animEffect>
                                  </p:childTnLst>
                                </p:cTn>
                              </p:par>
                            </p:childTnLst>
                          </p:cTn>
                        </p:par>
                        <p:par>
                          <p:cTn id="48" fill="hold">
                            <p:stCondLst>
                              <p:cond delay="300"/>
                            </p:stCondLst>
                            <p:childTnLst>
                              <p:par>
                                <p:cTn id="49" presetID="1" presetClass="entr" presetSubtype="0" fill="hold" nodeType="afterEffect">
                                  <p:stCondLst>
                                    <p:cond delay="0"/>
                                  </p:stCondLst>
                                  <p:childTnLst>
                                    <p:set>
                                      <p:cBhvr>
                                        <p:cTn id="50" dur="1" fill="hold">
                                          <p:stCondLst>
                                            <p:cond delay="0"/>
                                          </p:stCondLst>
                                        </p:cTn>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123235" y="1071948"/>
            <a:ext cx="5572000" cy="958800"/>
          </a:xfrm>
          <a:prstGeom prst="rect">
            <a:avLst/>
          </a:prstGeom>
          <a:noFill/>
          <a:ln>
            <a:noFill/>
          </a:ln>
        </p:spPr>
        <p:txBody>
          <a:bodyPr spcFirstLastPara="1" vert="horz" wrap="square" lIns="121867" tIns="60933" rIns="121867" bIns="60933" rtlCol="0" anchor="t" anchorCtr="0">
            <a:noAutofit/>
          </a:bodyPr>
          <a:lstStyle/>
          <a:p>
            <a:pPr marL="0" indent="16933" algn="ctr">
              <a:lnSpc>
                <a:spcPct val="95000"/>
              </a:lnSpc>
              <a:spcBef>
                <a:spcPts val="0"/>
              </a:spcBef>
              <a:buClr>
                <a:srgbClr val="E4021E"/>
              </a:buClr>
              <a:buSzPts val="2000"/>
              <a:buNone/>
            </a:pPr>
            <a:r>
              <a:rPr lang="en" sz="2667" b="1" dirty="0">
                <a:solidFill>
                  <a:srgbClr val="E4021E"/>
                </a:solidFill>
              </a:rPr>
              <a:t>The PROBLEM for most people:                 </a:t>
            </a:r>
            <a:endParaRPr sz="1867" dirty="0"/>
          </a:p>
          <a:p>
            <a:pPr marL="0" indent="16933" algn="ctr">
              <a:lnSpc>
                <a:spcPct val="95000"/>
              </a:lnSpc>
              <a:spcBef>
                <a:spcPts val="400"/>
              </a:spcBef>
              <a:spcAft>
                <a:spcPts val="2133"/>
              </a:spcAft>
              <a:buClr>
                <a:schemeClr val="dk1"/>
              </a:buClr>
              <a:buSzPts val="1400"/>
              <a:buNone/>
            </a:pPr>
            <a:r>
              <a:rPr lang="en" sz="1867" b="1" dirty="0"/>
              <a:t>No Clear Direction</a:t>
            </a:r>
            <a:endParaRPr sz="1867" b="1" dirty="0"/>
          </a:p>
        </p:txBody>
      </p:sp>
      <p:sp>
        <p:nvSpPr>
          <p:cNvPr id="60" name="Google Shape;60;p14"/>
          <p:cNvSpPr txBox="1"/>
          <p:nvPr/>
        </p:nvSpPr>
        <p:spPr>
          <a:xfrm>
            <a:off x="123235" y="228198"/>
            <a:ext cx="11690400" cy="678400"/>
          </a:xfrm>
          <a:prstGeom prst="rect">
            <a:avLst/>
          </a:prstGeom>
          <a:noFill/>
          <a:ln>
            <a:noFill/>
          </a:ln>
        </p:spPr>
        <p:txBody>
          <a:bodyPr spcFirstLastPara="1" wrap="square" lIns="121867" tIns="60933" rIns="121867" bIns="60933" anchor="t" anchorCtr="0">
            <a:noAutofit/>
          </a:bodyPr>
          <a:lstStyle/>
          <a:p>
            <a:pPr algn="ctr">
              <a:lnSpc>
                <a:spcPct val="85000"/>
              </a:lnSpc>
              <a:buClr>
                <a:srgbClr val="003366"/>
              </a:buClr>
              <a:buSzPts val="2700"/>
            </a:pPr>
            <a:r>
              <a:rPr lang="en-US" sz="3600" b="1">
                <a:solidFill>
                  <a:srgbClr val="0070C0"/>
                </a:solidFill>
                <a:latin typeface="Helvetica Neue"/>
                <a:ea typeface="Helvetica Neue"/>
                <a:cs typeface="Helvetica Neue"/>
                <a:sym typeface="Helvetica Neue"/>
              </a:rPr>
              <a:t>STEP 2:  Map Your Route to Get There</a:t>
            </a:r>
            <a:endParaRPr sz="3600" b="1" dirty="0">
              <a:solidFill>
                <a:srgbClr val="0070C0"/>
              </a:solidFill>
              <a:latin typeface="Helvetica Neue"/>
              <a:ea typeface="Helvetica Neue"/>
              <a:cs typeface="Helvetica Neue"/>
              <a:sym typeface="Helvetica Neue"/>
            </a:endParaRPr>
          </a:p>
        </p:txBody>
      </p:sp>
      <p:cxnSp>
        <p:nvCxnSpPr>
          <p:cNvPr id="61" name="Google Shape;61;p14"/>
          <p:cNvCxnSpPr/>
          <p:nvPr/>
        </p:nvCxnSpPr>
        <p:spPr>
          <a:xfrm>
            <a:off x="996435" y="937563"/>
            <a:ext cx="10199200" cy="0"/>
          </a:xfrm>
          <a:prstGeom prst="straightConnector1">
            <a:avLst/>
          </a:prstGeom>
          <a:noFill/>
          <a:ln w="9525" cap="flat" cmpd="sng">
            <a:solidFill>
              <a:srgbClr val="34526F"/>
            </a:solidFill>
            <a:prstDash val="solid"/>
            <a:round/>
            <a:headEnd type="none" w="sm" len="sm"/>
            <a:tailEnd type="none" w="sm" len="sm"/>
          </a:ln>
        </p:spPr>
      </p:cxnSp>
      <p:pic>
        <p:nvPicPr>
          <p:cNvPr id="62" name="Google Shape;62;p14" descr="PlanToFail_Wheel.eps"/>
          <p:cNvPicPr preferRelativeResize="0"/>
          <p:nvPr/>
        </p:nvPicPr>
        <p:blipFill rotWithShape="1">
          <a:blip r:embed="rId3">
            <a:alphaModFix/>
          </a:blip>
          <a:srcRect/>
          <a:stretch/>
        </p:blipFill>
        <p:spPr>
          <a:xfrm>
            <a:off x="996435" y="2030613"/>
            <a:ext cx="3626124" cy="3626123"/>
          </a:xfrm>
          <a:prstGeom prst="rect">
            <a:avLst/>
          </a:prstGeom>
          <a:noFill/>
          <a:ln>
            <a:noFill/>
          </a:ln>
        </p:spPr>
      </p:pic>
      <p:cxnSp>
        <p:nvCxnSpPr>
          <p:cNvPr id="63" name="Google Shape;63;p14"/>
          <p:cNvCxnSpPr/>
          <p:nvPr/>
        </p:nvCxnSpPr>
        <p:spPr>
          <a:xfrm>
            <a:off x="5982640" y="1461101"/>
            <a:ext cx="0" cy="4912800"/>
          </a:xfrm>
          <a:prstGeom prst="straightConnector1">
            <a:avLst/>
          </a:prstGeom>
          <a:noFill/>
          <a:ln w="9525" cap="flat" cmpd="sng">
            <a:solidFill>
              <a:srgbClr val="BFBFBF"/>
            </a:solidFill>
            <a:prstDash val="solid"/>
            <a:round/>
            <a:headEnd type="none" w="sm" len="sm"/>
            <a:tailEnd type="none" w="sm" len="sm"/>
          </a:ln>
        </p:spPr>
      </p:cxnSp>
      <p:sp>
        <p:nvSpPr>
          <p:cNvPr id="64" name="Google Shape;64;p14"/>
          <p:cNvSpPr txBox="1"/>
          <p:nvPr/>
        </p:nvSpPr>
        <p:spPr>
          <a:xfrm>
            <a:off x="392387" y="5753627"/>
            <a:ext cx="5302800" cy="1231200"/>
          </a:xfrm>
          <a:prstGeom prst="rect">
            <a:avLst/>
          </a:prstGeom>
          <a:noFill/>
          <a:ln>
            <a:noFill/>
          </a:ln>
        </p:spPr>
        <p:txBody>
          <a:bodyPr spcFirstLastPara="1" wrap="square" lIns="121900" tIns="60933" rIns="121900" bIns="60933" anchor="t" anchorCtr="0">
            <a:noAutofit/>
          </a:bodyPr>
          <a:lstStyle/>
          <a:p>
            <a:pPr algn="ctr"/>
            <a:r>
              <a:rPr lang="en" sz="2400" b="1" dirty="0">
                <a:solidFill>
                  <a:schemeClr val="dk1"/>
                </a:solidFill>
                <a:latin typeface="Calibri"/>
                <a:ea typeface="Calibri"/>
                <a:cs typeface="Calibri"/>
                <a:sym typeface="Calibri"/>
              </a:rPr>
              <a:t>We know what we want, but get confused at times on how to get there.</a:t>
            </a:r>
            <a:endParaRPr sz="1867" dirty="0"/>
          </a:p>
          <a:p>
            <a:pPr algn="ctr"/>
            <a:endParaRPr sz="2400" dirty="0">
              <a:solidFill>
                <a:schemeClr val="dk1"/>
              </a:solidFill>
              <a:latin typeface="Calibri"/>
              <a:ea typeface="Calibri"/>
              <a:cs typeface="Calibri"/>
              <a:sym typeface="Calibri"/>
            </a:endParaRPr>
          </a:p>
        </p:txBody>
      </p:sp>
      <p:sp>
        <p:nvSpPr>
          <p:cNvPr id="65" name="Google Shape;65;p14"/>
          <p:cNvSpPr/>
          <p:nvPr/>
        </p:nvSpPr>
        <p:spPr>
          <a:xfrm>
            <a:off x="6270111" y="1089756"/>
            <a:ext cx="5428000" cy="1251200"/>
          </a:xfrm>
          <a:prstGeom prst="rect">
            <a:avLst/>
          </a:prstGeom>
          <a:noFill/>
          <a:ln>
            <a:noFill/>
          </a:ln>
        </p:spPr>
        <p:txBody>
          <a:bodyPr spcFirstLastPara="1" wrap="square" lIns="121867" tIns="60933" rIns="121867" bIns="60933" anchor="t" anchorCtr="0">
            <a:noAutofit/>
          </a:bodyPr>
          <a:lstStyle/>
          <a:p>
            <a:pPr indent="16933">
              <a:lnSpc>
                <a:spcPct val="85000"/>
              </a:lnSpc>
            </a:pPr>
            <a:r>
              <a:rPr lang="en" sz="2667" b="1">
                <a:solidFill>
                  <a:srgbClr val="E4021E"/>
                </a:solidFill>
                <a:latin typeface="Helvetica Neue"/>
                <a:ea typeface="Helvetica Neue"/>
                <a:cs typeface="Helvetica Neue"/>
                <a:sym typeface="Helvetica Neue"/>
              </a:rPr>
              <a:t>The SOLUTION:</a:t>
            </a:r>
            <a:endParaRPr sz="2667" b="1">
              <a:solidFill>
                <a:srgbClr val="E4021E"/>
              </a:solidFill>
              <a:latin typeface="Helvetica Neue"/>
              <a:ea typeface="Helvetica Neue"/>
              <a:cs typeface="Helvetica Neue"/>
              <a:sym typeface="Helvetica Neue"/>
            </a:endParaRPr>
          </a:p>
          <a:p>
            <a:pPr indent="16933">
              <a:lnSpc>
                <a:spcPct val="85000"/>
              </a:lnSpc>
              <a:spcBef>
                <a:spcPts val="800"/>
              </a:spcBef>
            </a:pPr>
            <a:r>
              <a:rPr lang="en" sz="1867" b="1">
                <a:solidFill>
                  <a:srgbClr val="000000"/>
                </a:solidFill>
                <a:latin typeface="Helvetica Neue"/>
                <a:ea typeface="Helvetica Neue"/>
                <a:cs typeface="Helvetica Neue"/>
                <a:sym typeface="Helvetica Neue"/>
              </a:rPr>
              <a:t>A cutting-edge digital tool that works like a GPS, but it’s for your money.</a:t>
            </a:r>
            <a:r>
              <a:rPr lang="en" sz="1867">
                <a:solidFill>
                  <a:srgbClr val="000000"/>
                </a:solidFill>
                <a:latin typeface="Helvetica Neue"/>
                <a:ea typeface="Helvetica Neue"/>
                <a:cs typeface="Helvetica Neue"/>
                <a:sym typeface="Helvetica Neue"/>
              </a:rPr>
              <a:t>  </a:t>
            </a:r>
            <a:endParaRPr sz="1867">
              <a:solidFill>
                <a:srgbClr val="000000"/>
              </a:solidFill>
              <a:latin typeface="Helvetica Neue"/>
              <a:ea typeface="Helvetica Neue"/>
              <a:cs typeface="Helvetica Neue"/>
              <a:sym typeface="Helvetica Neue"/>
            </a:endParaRPr>
          </a:p>
        </p:txBody>
      </p:sp>
      <p:grpSp>
        <p:nvGrpSpPr>
          <p:cNvPr id="66" name="Google Shape;66;p14"/>
          <p:cNvGrpSpPr/>
          <p:nvPr/>
        </p:nvGrpSpPr>
        <p:grpSpPr>
          <a:xfrm>
            <a:off x="6096044" y="2459384"/>
            <a:ext cx="5479425" cy="2949771"/>
            <a:chOff x="4738285" y="2222179"/>
            <a:chExt cx="3626517" cy="1878038"/>
          </a:xfrm>
        </p:grpSpPr>
        <p:pic>
          <p:nvPicPr>
            <p:cNvPr id="67" name="Google Shape;67;p14" descr="fna_Paper.png"/>
            <p:cNvPicPr preferRelativeResize="0"/>
            <p:nvPr/>
          </p:nvPicPr>
          <p:blipFill rotWithShape="1">
            <a:blip r:embed="rId4">
              <a:alphaModFix/>
            </a:blip>
            <a:srcRect/>
            <a:stretch/>
          </p:blipFill>
          <p:spPr>
            <a:xfrm>
              <a:off x="4738285" y="2222179"/>
              <a:ext cx="2727184" cy="1802714"/>
            </a:xfrm>
            <a:prstGeom prst="rect">
              <a:avLst/>
            </a:prstGeom>
            <a:noFill/>
            <a:ln>
              <a:noFill/>
            </a:ln>
            <a:effectLst>
              <a:outerShdw blurRad="63500" sx="102000" sy="102000" algn="ctr" rotWithShape="0">
                <a:srgbClr val="000000">
                  <a:alpha val="40000"/>
                </a:srgbClr>
              </a:outerShdw>
            </a:effectLst>
          </p:spPr>
        </p:pic>
        <p:pic>
          <p:nvPicPr>
            <p:cNvPr id="68" name="Google Shape;68;p14" descr="mobile fna.png"/>
            <p:cNvPicPr preferRelativeResize="0"/>
            <p:nvPr/>
          </p:nvPicPr>
          <p:blipFill rotWithShape="1">
            <a:blip r:embed="rId5">
              <a:alphaModFix/>
            </a:blip>
            <a:srcRect/>
            <a:stretch/>
          </p:blipFill>
          <p:spPr>
            <a:xfrm>
              <a:off x="6449144" y="2239818"/>
              <a:ext cx="1915658" cy="1860398"/>
            </a:xfrm>
            <a:prstGeom prst="rect">
              <a:avLst/>
            </a:prstGeom>
            <a:noFill/>
            <a:ln>
              <a:noFill/>
            </a:ln>
          </p:spPr>
        </p:pic>
      </p:grpSp>
      <p:grpSp>
        <p:nvGrpSpPr>
          <p:cNvPr id="69" name="Google Shape;69;p14"/>
          <p:cNvGrpSpPr/>
          <p:nvPr/>
        </p:nvGrpSpPr>
        <p:grpSpPr>
          <a:xfrm>
            <a:off x="6213408" y="5562966"/>
            <a:ext cx="5726497" cy="1037337"/>
            <a:chOff x="4619036" y="3982616"/>
            <a:chExt cx="4082579" cy="765600"/>
          </a:xfrm>
        </p:grpSpPr>
        <p:sp>
          <p:nvSpPr>
            <p:cNvPr id="70" name="Google Shape;70;p14"/>
            <p:cNvSpPr/>
            <p:nvPr/>
          </p:nvSpPr>
          <p:spPr>
            <a:xfrm>
              <a:off x="4619036" y="3982616"/>
              <a:ext cx="4082400" cy="765600"/>
            </a:xfrm>
            <a:prstGeom prst="roundRect">
              <a:avLst>
                <a:gd name="adj" fmla="val 16667"/>
              </a:avLst>
            </a:prstGeom>
            <a:solidFill>
              <a:srgbClr val="E4021D"/>
            </a:solidFill>
            <a:ln>
              <a:noFill/>
            </a:ln>
          </p:spPr>
          <p:txBody>
            <a:bodyPr spcFirstLastPara="1" wrap="square" lIns="121900" tIns="60933" rIns="121900" bIns="60933" anchor="ctr" anchorCtr="0">
              <a:noAutofit/>
            </a:bodyPr>
            <a:lstStyle/>
            <a:p>
              <a:pPr algn="ctr"/>
              <a:endParaRPr sz="2400">
                <a:solidFill>
                  <a:srgbClr val="FFFFFF"/>
                </a:solidFill>
                <a:latin typeface="Calibri"/>
                <a:ea typeface="Calibri"/>
                <a:cs typeface="Calibri"/>
                <a:sym typeface="Calibri"/>
              </a:endParaRPr>
            </a:p>
          </p:txBody>
        </p:sp>
        <p:sp>
          <p:nvSpPr>
            <p:cNvPr id="71" name="Google Shape;71;p14"/>
            <p:cNvSpPr/>
            <p:nvPr/>
          </p:nvSpPr>
          <p:spPr>
            <a:xfrm>
              <a:off x="4630615" y="4028323"/>
              <a:ext cx="4071000" cy="708600"/>
            </a:xfrm>
            <a:prstGeom prst="rect">
              <a:avLst/>
            </a:prstGeom>
            <a:noFill/>
            <a:ln>
              <a:noFill/>
            </a:ln>
          </p:spPr>
          <p:txBody>
            <a:bodyPr spcFirstLastPara="1" wrap="square" lIns="121900" tIns="60933" rIns="121900" bIns="60933" anchor="t" anchorCtr="0">
              <a:noAutofit/>
            </a:bodyPr>
            <a:lstStyle/>
            <a:p>
              <a:pPr indent="16933">
                <a:lnSpc>
                  <a:spcPct val="85000"/>
                </a:lnSpc>
              </a:pPr>
              <a:r>
                <a:rPr lang="en" sz="2133" b="1" dirty="0">
                  <a:solidFill>
                    <a:srgbClr val="FFFFFF"/>
                  </a:solidFill>
                  <a:latin typeface="Helvetica Neue"/>
                  <a:ea typeface="Helvetica Neue"/>
                  <a:cs typeface="Helvetica Neue"/>
                  <a:sym typeface="Helvetica Neue"/>
                </a:rPr>
                <a:t>A clear route from </a:t>
              </a:r>
              <a:r>
                <a:rPr lang="en" sz="2133" b="1" dirty="0" err="1">
                  <a:solidFill>
                    <a:srgbClr val="FFFFFF"/>
                  </a:solidFill>
                  <a:latin typeface="Helvetica Neue"/>
                  <a:ea typeface="Helvetica Neue"/>
                  <a:cs typeface="Helvetica Neue"/>
                  <a:sym typeface="Helvetica Neue"/>
                </a:rPr>
                <a:t>wher</a:t>
              </a:r>
              <a:r>
                <a:rPr lang="en-US" sz="2133" b="1" dirty="0">
                  <a:solidFill>
                    <a:srgbClr val="FFFFFF"/>
                  </a:solidFill>
                  <a:latin typeface="Helvetica Neue"/>
                  <a:ea typeface="Helvetica Neue"/>
                  <a:cs typeface="Helvetica Neue"/>
                  <a:sym typeface="Helvetica Neue"/>
                </a:rPr>
                <a:t>ever</a:t>
              </a:r>
              <a:r>
                <a:rPr lang="en" sz="2133" b="1" dirty="0">
                  <a:solidFill>
                    <a:srgbClr val="FFFFFF"/>
                  </a:solidFill>
                  <a:latin typeface="Helvetica Neue"/>
                  <a:ea typeface="Helvetica Neue"/>
                  <a:cs typeface="Helvetica Neue"/>
                  <a:sym typeface="Helvetica Neue"/>
                </a:rPr>
                <a:t> </a:t>
              </a:r>
              <a:r>
                <a:rPr lang="en-US" sz="2133" b="1" dirty="0">
                  <a:solidFill>
                    <a:srgbClr val="FFFFFF"/>
                  </a:solidFill>
                  <a:latin typeface="Helvetica Neue"/>
                  <a:ea typeface="Helvetica Neue"/>
                  <a:cs typeface="Helvetica Neue"/>
                  <a:sym typeface="Helvetica Neue"/>
                </a:rPr>
                <a:t>you</a:t>
              </a:r>
              <a:r>
                <a:rPr lang="en" sz="2133" b="1" dirty="0">
                  <a:solidFill>
                    <a:srgbClr val="FFFFFF"/>
                  </a:solidFill>
                  <a:latin typeface="Helvetica Neue"/>
                  <a:ea typeface="Helvetica Neue"/>
                  <a:cs typeface="Helvetica Neue"/>
                  <a:sym typeface="Helvetica Neue"/>
                </a:rPr>
                <a:t> are to where we want to go, so </a:t>
              </a:r>
              <a:r>
                <a:rPr lang="en-US" sz="2133" b="1" dirty="0">
                  <a:solidFill>
                    <a:srgbClr val="FFFFFF"/>
                  </a:solidFill>
                  <a:latin typeface="Helvetica Neue"/>
                  <a:ea typeface="Helvetica Neue"/>
                  <a:cs typeface="Helvetica Neue"/>
                  <a:sym typeface="Helvetica Neue"/>
                </a:rPr>
                <a:t>you</a:t>
              </a:r>
              <a:r>
                <a:rPr lang="en" sz="2133" b="1" dirty="0">
                  <a:solidFill>
                    <a:srgbClr val="FFFFFF"/>
                  </a:solidFill>
                  <a:latin typeface="Helvetica Neue"/>
                  <a:ea typeface="Helvetica Neue"/>
                  <a:cs typeface="Helvetica Neue"/>
                  <a:sym typeface="Helvetica Neue"/>
                </a:rPr>
                <a:t> can worry less about money and enjoy life more!</a:t>
              </a:r>
              <a:endParaRPr sz="2133" b="1" dirty="0">
                <a:solidFill>
                  <a:srgbClr val="FFFFFF"/>
                </a:solidFill>
                <a:latin typeface="Helvetica Neue"/>
                <a:ea typeface="Helvetica Neue"/>
                <a:cs typeface="Helvetica Neue"/>
                <a:sym typeface="Helvetica Neue"/>
              </a:endParaRPr>
            </a:p>
          </p:txBody>
        </p:sp>
      </p:grpSp>
    </p:spTree>
    <p:extLst>
      <p:ext uri="{BB962C8B-B14F-4D97-AF65-F5344CB8AC3E}">
        <p14:creationId xmlns:p14="http://schemas.microsoft.com/office/powerpoint/2010/main" val="632357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dissolv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dissolv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dissolv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dissolv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300"/>
                                        <p:tgtEl>
                                          <p:spTgt spid="63"/>
                                        </p:tgtEl>
                                      </p:cBhvr>
                                    </p:animEffect>
                                  </p:childTnLst>
                                </p:cTn>
                              </p:par>
                              <p:par>
                                <p:cTn id="28" presetID="10"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300"/>
                                        <p:tgtEl>
                                          <p:spTgt spid="65"/>
                                        </p:tgtEl>
                                      </p:cBhvr>
                                    </p:animEffect>
                                  </p:childTnLst>
                                </p:cTn>
                              </p:par>
                              <p:par>
                                <p:cTn id="31" presetID="10"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10"/>
                                        <p:tgtEl>
                                          <p:spTgt spid="66"/>
                                        </p:tgtEl>
                                      </p:cBhvr>
                                    </p:animEffect>
                                  </p:childTnLst>
                                </p:cTn>
                              </p:par>
                            </p:childTnLst>
                          </p:cTn>
                        </p:par>
                        <p:par>
                          <p:cTn id="34" fill="hold">
                            <p:stCondLst>
                              <p:cond delay="300"/>
                            </p:stCondLst>
                            <p:childTnLst>
                              <p:par>
                                <p:cTn id="35" presetID="10" presetClass="entr" presetSubtype="0"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1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uiExpand="1" build="p"/>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686"/>
        <p:cNvGrpSpPr/>
        <p:nvPr/>
      </p:nvGrpSpPr>
      <p:grpSpPr>
        <a:xfrm>
          <a:off x="0" y="0"/>
          <a:ext cx="0" cy="0"/>
          <a:chOff x="0" y="0"/>
          <a:chExt cx="0" cy="0"/>
        </a:xfrm>
      </p:grpSpPr>
      <p:sp>
        <p:nvSpPr>
          <p:cNvPr id="687" name="Google Shape;687;p98"/>
          <p:cNvSpPr txBox="1">
            <a:spLocks noGrp="1"/>
          </p:cNvSpPr>
          <p:nvPr>
            <p:ph idx="1"/>
          </p:nvPr>
        </p:nvSpPr>
        <p:spPr>
          <a:xfrm>
            <a:off x="584255" y="1338211"/>
            <a:ext cx="5571936" cy="1881716"/>
          </a:xfrm>
          <a:prstGeom prst="rect">
            <a:avLst/>
          </a:prstGeom>
          <a:noFill/>
          <a:ln>
            <a:noFill/>
          </a:ln>
        </p:spPr>
        <p:txBody>
          <a:bodyPr spcFirstLastPara="1" wrap="square" lIns="121900" tIns="60933" rIns="121900" bIns="60933" anchor="t" anchorCtr="0">
            <a:noAutofit/>
          </a:bodyPr>
          <a:lstStyle/>
          <a:p>
            <a:pPr marL="0" indent="6351">
              <a:lnSpc>
                <a:spcPct val="95000"/>
              </a:lnSpc>
              <a:spcBef>
                <a:spcPts val="0"/>
              </a:spcBef>
              <a:buClr>
                <a:srgbClr val="E4021E"/>
              </a:buClr>
              <a:buSzPts val="3200"/>
              <a:buNone/>
            </a:pPr>
            <a:r>
              <a:rPr lang="en" b="1">
                <a:solidFill>
                  <a:srgbClr val="E4021E"/>
                </a:solidFill>
              </a:rPr>
              <a:t>The Problem:</a:t>
            </a:r>
            <a:endParaRPr/>
          </a:p>
          <a:p>
            <a:pPr marL="0" indent="6351">
              <a:lnSpc>
                <a:spcPct val="95000"/>
              </a:lnSpc>
              <a:spcBef>
                <a:spcPts val="380"/>
              </a:spcBef>
              <a:buSzPts val="1425"/>
              <a:buNone/>
            </a:pPr>
            <a:r>
              <a:rPr lang="en" sz="1900"/>
              <a:t>Traditional financial institutions sell you products. They don’t provide you with a total solution.</a:t>
            </a:r>
            <a:endParaRPr sz="1900" b="1"/>
          </a:p>
        </p:txBody>
      </p:sp>
      <p:sp>
        <p:nvSpPr>
          <p:cNvPr id="691" name="Google Shape;691;p98"/>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23</a:t>
            </a:fld>
            <a:endParaRPr/>
          </a:p>
        </p:txBody>
      </p:sp>
      <p:sp>
        <p:nvSpPr>
          <p:cNvPr id="688" name="Google Shape;688;p98"/>
          <p:cNvSpPr/>
          <p:nvPr/>
        </p:nvSpPr>
        <p:spPr>
          <a:xfrm>
            <a:off x="6228783" y="1338211"/>
            <a:ext cx="5427944" cy="1881716"/>
          </a:xfrm>
          <a:prstGeom prst="rect">
            <a:avLst/>
          </a:prstGeom>
          <a:noFill/>
          <a:ln>
            <a:noFill/>
          </a:ln>
        </p:spPr>
        <p:txBody>
          <a:bodyPr spcFirstLastPara="1" wrap="square" lIns="121867" tIns="60933" rIns="121867" bIns="60933" anchor="t" anchorCtr="0">
            <a:noAutofit/>
          </a:bodyPr>
          <a:lstStyle/>
          <a:p>
            <a:pPr indent="6351" defTabSz="1219170" hangingPunct="1">
              <a:lnSpc>
                <a:spcPct val="85000"/>
              </a:lnSpc>
              <a:buClr>
                <a:srgbClr val="E4021E"/>
              </a:buClr>
              <a:buSzPts val="2400"/>
            </a:pPr>
            <a:r>
              <a:rPr lang="en" sz="3200" b="1">
                <a:solidFill>
                  <a:srgbClr val="E4021E"/>
                </a:solidFill>
                <a:latin typeface="Helvetica Neue"/>
                <a:ea typeface="Helvetica Neue"/>
                <a:cs typeface="Helvetica Neue"/>
                <a:sym typeface="Helvetica Neue"/>
              </a:rPr>
              <a:t>The Solution:</a:t>
            </a:r>
            <a:endParaRPr sz="1867">
              <a:latin typeface="Arial"/>
              <a:cs typeface="Arial"/>
              <a:sym typeface="Arial"/>
            </a:endParaRPr>
          </a:p>
          <a:p>
            <a:pPr indent="6351" defTabSz="1219170" hangingPunct="1">
              <a:lnSpc>
                <a:spcPct val="85000"/>
              </a:lnSpc>
              <a:spcBef>
                <a:spcPts val="800"/>
              </a:spcBef>
              <a:buClr>
                <a:srgbClr val="000000"/>
              </a:buClr>
              <a:buSzPts val="1425"/>
            </a:pPr>
            <a:r>
              <a:rPr lang="en" sz="1900" b="1">
                <a:latin typeface="Helvetica Neue"/>
                <a:ea typeface="Helvetica Neue"/>
                <a:cs typeface="Helvetica Neue"/>
                <a:sym typeface="Helvetica Neue"/>
              </a:rPr>
              <a:t>A Financial Needs Analysis.</a:t>
            </a:r>
            <a:r>
              <a:rPr lang="en" sz="1900">
                <a:latin typeface="Helvetica Neue"/>
                <a:ea typeface="Helvetica Neue"/>
                <a:cs typeface="Helvetica Neue"/>
                <a:sym typeface="Helvetica Neue"/>
              </a:rPr>
              <a:t> A customized, confidential and complimentary program that helps you achieve your goals and dreams.</a:t>
            </a:r>
            <a:endParaRPr sz="1867">
              <a:latin typeface="Arial"/>
              <a:cs typeface="Arial"/>
              <a:sym typeface="Arial"/>
            </a:endParaRPr>
          </a:p>
        </p:txBody>
      </p:sp>
      <p:sp>
        <p:nvSpPr>
          <p:cNvPr id="689" name="Google Shape;689;p98"/>
          <p:cNvSpPr txBox="1"/>
          <p:nvPr/>
        </p:nvSpPr>
        <p:spPr>
          <a:xfrm>
            <a:off x="958845" y="359912"/>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700"/>
            </a:pPr>
            <a:r>
              <a:rPr lang="en-US" sz="3600" b="1">
                <a:solidFill>
                  <a:srgbClr val="0070C0"/>
                </a:solidFill>
                <a:latin typeface="Helvetica Neue"/>
                <a:ea typeface="Helvetica Neue"/>
                <a:cs typeface="Helvetica Neue"/>
                <a:sym typeface="Helvetica Neue"/>
              </a:rPr>
              <a:t>STEP 2:   Map Your Route to Get There</a:t>
            </a:r>
            <a:endParaRPr sz="3600" b="1" dirty="0">
              <a:solidFill>
                <a:srgbClr val="0070C0"/>
              </a:solidFill>
              <a:latin typeface="Helvetica Neue"/>
              <a:ea typeface="Helvetica Neue"/>
              <a:cs typeface="Helvetica Neue"/>
              <a:sym typeface="Helvetica Neue"/>
            </a:endParaRPr>
          </a:p>
        </p:txBody>
      </p:sp>
      <p:cxnSp>
        <p:nvCxnSpPr>
          <p:cNvPr id="690" name="Google Shape;690;p98"/>
          <p:cNvCxnSpPr/>
          <p:nvPr/>
        </p:nvCxnSpPr>
        <p:spPr>
          <a:xfrm>
            <a:off x="996435" y="1239892"/>
            <a:ext cx="10199132" cy="0"/>
          </a:xfrm>
          <a:prstGeom prst="straightConnector1">
            <a:avLst/>
          </a:prstGeom>
          <a:noFill/>
          <a:ln w="9525" cap="flat" cmpd="sng">
            <a:solidFill>
              <a:srgbClr val="34526F"/>
            </a:solidFill>
            <a:prstDash val="solid"/>
            <a:round/>
            <a:headEnd type="none" w="sm" len="sm"/>
            <a:tailEnd type="none" w="sm" len="sm"/>
          </a:ln>
        </p:spPr>
      </p:cxnSp>
      <p:pic>
        <p:nvPicPr>
          <p:cNvPr id="692" name="Google Shape;692;p98" descr="PlanToFail_Wheel.eps"/>
          <p:cNvPicPr preferRelativeResize="0"/>
          <p:nvPr/>
        </p:nvPicPr>
        <p:blipFill rotWithShape="1">
          <a:blip r:embed="rId3">
            <a:alphaModFix/>
          </a:blip>
          <a:srcRect/>
          <a:stretch/>
        </p:blipFill>
        <p:spPr>
          <a:xfrm>
            <a:off x="1209496" y="2535749"/>
            <a:ext cx="4212205" cy="4212203"/>
          </a:xfrm>
          <a:prstGeom prst="rect">
            <a:avLst/>
          </a:prstGeom>
          <a:noFill/>
          <a:ln>
            <a:noFill/>
          </a:ln>
        </p:spPr>
      </p:pic>
      <p:cxnSp>
        <p:nvCxnSpPr>
          <p:cNvPr id="693" name="Google Shape;693;p98"/>
          <p:cNvCxnSpPr/>
          <p:nvPr/>
        </p:nvCxnSpPr>
        <p:spPr>
          <a:xfrm>
            <a:off x="5982640" y="1461101"/>
            <a:ext cx="0" cy="4912779"/>
          </a:xfrm>
          <a:prstGeom prst="straightConnector1">
            <a:avLst/>
          </a:prstGeom>
          <a:noFill/>
          <a:ln w="9525" cap="flat" cmpd="sng">
            <a:solidFill>
              <a:srgbClr val="BFBFBF"/>
            </a:solidFill>
            <a:prstDash val="solid"/>
            <a:round/>
            <a:headEnd type="none" w="sm" len="sm"/>
            <a:tailEnd type="none" w="sm" len="sm"/>
          </a:ln>
        </p:spPr>
      </p:cxnSp>
      <p:grpSp>
        <p:nvGrpSpPr>
          <p:cNvPr id="694" name="Google Shape;694;p98"/>
          <p:cNvGrpSpPr/>
          <p:nvPr/>
        </p:nvGrpSpPr>
        <p:grpSpPr>
          <a:xfrm>
            <a:off x="6105875" y="2895928"/>
            <a:ext cx="5345823" cy="2768397"/>
            <a:chOff x="4738285" y="2222179"/>
            <a:chExt cx="3626517" cy="1878037"/>
          </a:xfrm>
        </p:grpSpPr>
        <p:pic>
          <p:nvPicPr>
            <p:cNvPr id="695" name="Google Shape;695;p98" descr="fna_Paper.png"/>
            <p:cNvPicPr preferRelativeResize="0"/>
            <p:nvPr/>
          </p:nvPicPr>
          <p:blipFill rotWithShape="1">
            <a:blip r:embed="rId4">
              <a:alphaModFix/>
            </a:blip>
            <a:srcRect/>
            <a:stretch/>
          </p:blipFill>
          <p:spPr>
            <a:xfrm>
              <a:off x="4738285" y="2222179"/>
              <a:ext cx="2727184" cy="1802714"/>
            </a:xfrm>
            <a:prstGeom prst="rect">
              <a:avLst/>
            </a:prstGeom>
            <a:noFill/>
            <a:ln>
              <a:noFill/>
            </a:ln>
            <a:effectLst>
              <a:outerShdw blurRad="63500" sx="102000" sy="102000" algn="ctr" rotWithShape="0">
                <a:srgbClr val="000000">
                  <a:alpha val="40000"/>
                </a:srgbClr>
              </a:outerShdw>
            </a:effectLst>
          </p:spPr>
        </p:pic>
        <p:pic>
          <p:nvPicPr>
            <p:cNvPr id="696" name="Google Shape;696;p98" descr="mobile fna.png"/>
            <p:cNvPicPr preferRelativeResize="0"/>
            <p:nvPr/>
          </p:nvPicPr>
          <p:blipFill rotWithShape="1">
            <a:blip r:embed="rId5">
              <a:alphaModFix/>
            </a:blip>
            <a:srcRect/>
            <a:stretch/>
          </p:blipFill>
          <p:spPr>
            <a:xfrm>
              <a:off x="6449144" y="2239818"/>
              <a:ext cx="1915658" cy="1860398"/>
            </a:xfrm>
            <a:prstGeom prst="rect">
              <a:avLst/>
            </a:prstGeom>
            <a:noFill/>
            <a:ln>
              <a:noFill/>
            </a:ln>
          </p:spPr>
        </p:pic>
      </p:grpSp>
      <p:grpSp>
        <p:nvGrpSpPr>
          <p:cNvPr id="697" name="Google Shape;697;p98"/>
          <p:cNvGrpSpPr/>
          <p:nvPr/>
        </p:nvGrpSpPr>
        <p:grpSpPr>
          <a:xfrm>
            <a:off x="6213347" y="5310155"/>
            <a:ext cx="5443383" cy="1020772"/>
            <a:chOff x="4619036" y="3982616"/>
            <a:chExt cx="4082537" cy="765579"/>
          </a:xfrm>
        </p:grpSpPr>
        <p:sp>
          <p:nvSpPr>
            <p:cNvPr id="698" name="Google Shape;698;p98"/>
            <p:cNvSpPr/>
            <p:nvPr/>
          </p:nvSpPr>
          <p:spPr>
            <a:xfrm>
              <a:off x="4619036" y="3982616"/>
              <a:ext cx="4082537" cy="765579"/>
            </a:xfrm>
            <a:prstGeom prst="roundRect">
              <a:avLst>
                <a:gd name="adj" fmla="val 16667"/>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350"/>
              </a:pPr>
              <a:endParaRPr>
                <a:solidFill>
                  <a:srgbClr val="FFFFFF"/>
                </a:solidFill>
                <a:latin typeface="Calibri"/>
                <a:ea typeface="Calibri"/>
                <a:cs typeface="Calibri"/>
                <a:sym typeface="Calibri"/>
              </a:endParaRPr>
            </a:p>
          </p:txBody>
        </p:sp>
        <p:sp>
          <p:nvSpPr>
            <p:cNvPr id="699" name="Google Shape;699;p98"/>
            <p:cNvSpPr/>
            <p:nvPr/>
          </p:nvSpPr>
          <p:spPr>
            <a:xfrm>
              <a:off x="4736447" y="4092654"/>
              <a:ext cx="3871056" cy="449097"/>
            </a:xfrm>
            <a:prstGeom prst="rect">
              <a:avLst/>
            </a:prstGeom>
            <a:noFill/>
            <a:ln>
              <a:noFill/>
            </a:ln>
          </p:spPr>
          <p:txBody>
            <a:bodyPr spcFirstLastPara="1" wrap="square" lIns="121900" tIns="60933" rIns="121900" bIns="60933" anchor="t" anchorCtr="0">
              <a:noAutofit/>
            </a:bodyPr>
            <a:lstStyle/>
            <a:p>
              <a:pPr indent="6351" defTabSz="1219170" hangingPunct="1">
                <a:lnSpc>
                  <a:spcPct val="85000"/>
                </a:lnSpc>
                <a:buClr>
                  <a:srgbClr val="FFFFFF"/>
                </a:buClr>
                <a:buSzPts val="1350"/>
              </a:pPr>
              <a:r>
                <a:rPr lang="en" b="1">
                  <a:solidFill>
                    <a:srgbClr val="FFFFFF"/>
                  </a:solidFill>
                  <a:latin typeface="Helvetica Neue"/>
                  <a:ea typeface="Helvetica Neue"/>
                  <a:cs typeface="Helvetica Neue"/>
                  <a:sym typeface="Helvetica Neue"/>
                </a:rPr>
                <a:t>A Financial GPS: It helps you find answers to important questions.</a:t>
              </a:r>
              <a:endParaRPr sz="1867">
                <a:latin typeface="Arial"/>
                <a:cs typeface="Arial"/>
                <a:sym typeface="Arial"/>
              </a:endParaRPr>
            </a:p>
          </p:txBody>
        </p:sp>
      </p:grpSp>
    </p:spTree>
    <p:extLst>
      <p:ext uri="{BB962C8B-B14F-4D97-AF65-F5344CB8AC3E}">
        <p14:creationId xmlns:p14="http://schemas.microsoft.com/office/powerpoint/2010/main" val="969214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400"/>
                                        <p:tgtEl>
                                          <p:spTgt spid="6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0"/>
                                        </p:tgtEl>
                                        <p:attrNameLst>
                                          <p:attrName>style.visibility</p:attrName>
                                        </p:attrNameLst>
                                      </p:cBhvr>
                                      <p:to>
                                        <p:strVal val="visible"/>
                                      </p:to>
                                    </p:set>
                                    <p:animEffect transition="in" filter="fade">
                                      <p:cBhvr>
                                        <p:cTn id="12" dur="700"/>
                                        <p:tgtEl>
                                          <p:spTgt spid="690"/>
                                        </p:tgtEl>
                                      </p:cBhvr>
                                    </p:animEffect>
                                  </p:childTnLst>
                                </p:cTn>
                              </p:par>
                            </p:childTnLst>
                          </p:cTn>
                        </p:par>
                        <p:par>
                          <p:cTn id="13" fill="hold">
                            <p:stCondLst>
                              <p:cond delay="700"/>
                            </p:stCondLst>
                            <p:childTnLst>
                              <p:par>
                                <p:cTn id="14" presetID="10" presetClass="entr" presetSubtype="0" fill="hold" nodeType="afterEffect">
                                  <p:stCondLst>
                                    <p:cond delay="0"/>
                                  </p:stCondLst>
                                  <p:childTnLst>
                                    <p:set>
                                      <p:cBhvr>
                                        <p:cTn id="15" dur="1" fill="hold">
                                          <p:stCondLst>
                                            <p:cond delay="0"/>
                                          </p:stCondLst>
                                        </p:cTn>
                                        <p:tgtEl>
                                          <p:spTgt spid="687">
                                            <p:txEl>
                                              <p:pRg st="0" end="0"/>
                                            </p:txEl>
                                          </p:spTgt>
                                        </p:tgtEl>
                                        <p:attrNameLst>
                                          <p:attrName>style.visibility</p:attrName>
                                        </p:attrNameLst>
                                      </p:cBhvr>
                                      <p:to>
                                        <p:strVal val="visible"/>
                                      </p:to>
                                    </p:set>
                                    <p:animEffect transition="in" filter="fade">
                                      <p:cBhvr>
                                        <p:cTn id="16" dur="300"/>
                                        <p:tgtEl>
                                          <p:spTgt spid="687">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87">
                                            <p:txEl>
                                              <p:pRg st="1" end="1"/>
                                            </p:txEl>
                                          </p:spTgt>
                                        </p:tgtEl>
                                        <p:attrNameLst>
                                          <p:attrName>style.visibility</p:attrName>
                                        </p:attrNameLst>
                                      </p:cBhvr>
                                      <p:to>
                                        <p:strVal val="visible"/>
                                      </p:to>
                                    </p:set>
                                    <p:animEffect transition="in" filter="fade">
                                      <p:cBhvr>
                                        <p:cTn id="20" dur="300"/>
                                        <p:tgtEl>
                                          <p:spTgt spid="68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92"/>
                                        </p:tgtEl>
                                        <p:attrNameLst>
                                          <p:attrName>style.visibility</p:attrName>
                                        </p:attrNameLst>
                                      </p:cBhvr>
                                      <p:to>
                                        <p:strVal val="visible"/>
                                      </p:to>
                                    </p:set>
                                    <p:animEffect transition="in" filter="fade">
                                      <p:cBhvr>
                                        <p:cTn id="25" dur="500"/>
                                        <p:tgtEl>
                                          <p:spTgt spid="69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93"/>
                                        </p:tgtEl>
                                        <p:attrNameLst>
                                          <p:attrName>style.visibility</p:attrName>
                                        </p:attrNameLst>
                                      </p:cBhvr>
                                      <p:to>
                                        <p:strVal val="visible"/>
                                      </p:to>
                                    </p:set>
                                    <p:animEffect transition="in" filter="fade">
                                      <p:cBhvr>
                                        <p:cTn id="30" dur="300"/>
                                        <p:tgtEl>
                                          <p:spTgt spid="693"/>
                                        </p:tgtEl>
                                      </p:cBhvr>
                                    </p:animEffect>
                                  </p:childTnLst>
                                </p:cTn>
                              </p:par>
                              <p:par>
                                <p:cTn id="31" presetID="10" presetClass="entr" presetSubtype="0" fill="hold" nodeType="withEffect">
                                  <p:stCondLst>
                                    <p:cond delay="0"/>
                                  </p:stCondLst>
                                  <p:childTnLst>
                                    <p:set>
                                      <p:cBhvr>
                                        <p:cTn id="32" dur="1" fill="hold">
                                          <p:stCondLst>
                                            <p:cond delay="0"/>
                                          </p:stCondLst>
                                        </p:cTn>
                                        <p:tgtEl>
                                          <p:spTgt spid="688"/>
                                        </p:tgtEl>
                                        <p:attrNameLst>
                                          <p:attrName>style.visibility</p:attrName>
                                        </p:attrNameLst>
                                      </p:cBhvr>
                                      <p:to>
                                        <p:strVal val="visible"/>
                                      </p:to>
                                    </p:set>
                                    <p:animEffect transition="in" filter="fade">
                                      <p:cBhvr>
                                        <p:cTn id="33" dur="300"/>
                                        <p:tgtEl>
                                          <p:spTgt spid="68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94"/>
                                        </p:tgtEl>
                                        <p:attrNameLst>
                                          <p:attrName>style.visibility</p:attrName>
                                        </p:attrNameLst>
                                      </p:cBhvr>
                                      <p:to>
                                        <p:strVal val="visible"/>
                                      </p:to>
                                    </p:set>
                                    <p:animEffect transition="in" filter="fade">
                                      <p:cBhvr>
                                        <p:cTn id="38" dur="300"/>
                                        <p:tgtEl>
                                          <p:spTgt spid="6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97"/>
                                        </p:tgtEl>
                                        <p:attrNameLst>
                                          <p:attrName>style.visibility</p:attrName>
                                        </p:attrNameLst>
                                      </p:cBhvr>
                                      <p:to>
                                        <p:strVal val="visible"/>
                                      </p:to>
                                    </p:set>
                                    <p:animEffect transition="in" filter="fade">
                                      <p:cBhvr>
                                        <p:cTn id="43" dur="30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0" name="Google Shape;60;p14"/>
          <p:cNvSpPr txBox="1"/>
          <p:nvPr/>
        </p:nvSpPr>
        <p:spPr>
          <a:xfrm>
            <a:off x="1910447" y="2973351"/>
            <a:ext cx="1459600" cy="461600"/>
          </a:xfrm>
          <a:prstGeom prst="rect">
            <a:avLst/>
          </a:prstGeom>
          <a:gradFill>
            <a:gsLst>
              <a:gs pos="0">
                <a:srgbClr val="70A5DA"/>
              </a:gs>
              <a:gs pos="50000">
                <a:srgbClr val="539BDB"/>
              </a:gs>
              <a:gs pos="100000">
                <a:srgbClr val="4288C8"/>
              </a:gs>
            </a:gsLst>
            <a:lin ang="5400012" scaled="0"/>
          </a:gradFill>
          <a:ln w="9525" cap="flat" cmpd="sng">
            <a:solidFill>
              <a:schemeClr val="accent1"/>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$20,000</a:t>
            </a:r>
            <a:endParaRPr sz="1467"/>
          </a:p>
        </p:txBody>
      </p:sp>
      <p:sp>
        <p:nvSpPr>
          <p:cNvPr id="61" name="Google Shape;61;p14"/>
          <p:cNvSpPr txBox="1"/>
          <p:nvPr/>
        </p:nvSpPr>
        <p:spPr>
          <a:xfrm>
            <a:off x="1910447" y="5703145"/>
            <a:ext cx="1459600" cy="461600"/>
          </a:xfrm>
          <a:prstGeom prst="rect">
            <a:avLst/>
          </a:prstGeom>
          <a:gradFill>
            <a:gsLst>
              <a:gs pos="0">
                <a:srgbClr val="70A5DA"/>
              </a:gs>
              <a:gs pos="50000">
                <a:srgbClr val="539BDB"/>
              </a:gs>
              <a:gs pos="100000">
                <a:srgbClr val="4288C8"/>
              </a:gs>
            </a:gsLst>
            <a:lin ang="5400012" scaled="0"/>
          </a:gradFill>
          <a:ln w="9525" cap="flat" cmpd="sng">
            <a:solidFill>
              <a:schemeClr val="accent1"/>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$40,000</a:t>
            </a:r>
            <a:endParaRPr sz="1467"/>
          </a:p>
        </p:txBody>
      </p:sp>
      <p:sp>
        <p:nvSpPr>
          <p:cNvPr id="62" name="Google Shape;62;p14"/>
          <p:cNvSpPr txBox="1"/>
          <p:nvPr/>
        </p:nvSpPr>
        <p:spPr>
          <a:xfrm>
            <a:off x="4959100" y="5704016"/>
            <a:ext cx="1457200" cy="461600"/>
          </a:xfrm>
          <a:prstGeom prst="rect">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$1,280,000</a:t>
            </a:r>
            <a:endParaRPr sz="1467"/>
          </a:p>
        </p:txBody>
      </p:sp>
      <p:grpSp>
        <p:nvGrpSpPr>
          <p:cNvPr id="63" name="Google Shape;63;p14"/>
          <p:cNvGrpSpPr/>
          <p:nvPr/>
        </p:nvGrpSpPr>
        <p:grpSpPr>
          <a:xfrm>
            <a:off x="281589" y="2346238"/>
            <a:ext cx="6153008" cy="3828383"/>
            <a:chOff x="381003" y="2707547"/>
            <a:chExt cx="4991084" cy="3105437"/>
          </a:xfrm>
        </p:grpSpPr>
        <p:sp>
          <p:nvSpPr>
            <p:cNvPr id="64" name="Google Shape;64;p14"/>
            <p:cNvSpPr txBox="1"/>
            <p:nvPr/>
          </p:nvSpPr>
          <p:spPr>
            <a:xfrm>
              <a:off x="381003" y="2709753"/>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Years</a:t>
              </a:r>
              <a:endParaRPr sz="1467"/>
            </a:p>
          </p:txBody>
        </p:sp>
        <p:sp>
          <p:nvSpPr>
            <p:cNvPr id="65" name="Google Shape;65;p14"/>
            <p:cNvSpPr txBox="1"/>
            <p:nvPr/>
          </p:nvSpPr>
          <p:spPr>
            <a:xfrm>
              <a:off x="1717225" y="2707549"/>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2%</a:t>
              </a:r>
              <a:endParaRPr sz="1467"/>
            </a:p>
          </p:txBody>
        </p:sp>
        <p:sp>
          <p:nvSpPr>
            <p:cNvPr id="66" name="Google Shape;66;p14"/>
            <p:cNvSpPr txBox="1"/>
            <p:nvPr/>
          </p:nvSpPr>
          <p:spPr>
            <a:xfrm>
              <a:off x="2952756" y="2707547"/>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6%</a:t>
              </a:r>
              <a:endParaRPr sz="1467"/>
            </a:p>
          </p:txBody>
        </p:sp>
        <p:sp>
          <p:nvSpPr>
            <p:cNvPr id="67" name="Google Shape;67;p14"/>
            <p:cNvSpPr txBox="1"/>
            <p:nvPr/>
          </p:nvSpPr>
          <p:spPr>
            <a:xfrm>
              <a:off x="4188287" y="2707547"/>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12%</a:t>
              </a:r>
              <a:endParaRPr sz="1467"/>
            </a:p>
          </p:txBody>
        </p:sp>
        <p:grpSp>
          <p:nvGrpSpPr>
            <p:cNvPr id="68" name="Google Shape;68;p14"/>
            <p:cNvGrpSpPr/>
            <p:nvPr/>
          </p:nvGrpSpPr>
          <p:grpSpPr>
            <a:xfrm>
              <a:off x="381003" y="3229280"/>
              <a:ext cx="1183800" cy="2513986"/>
              <a:chOff x="375557" y="2769104"/>
              <a:chExt cx="1183800" cy="2513986"/>
            </a:xfrm>
          </p:grpSpPr>
          <p:sp>
            <p:nvSpPr>
              <p:cNvPr id="69" name="Google Shape;69;p14"/>
              <p:cNvSpPr txBox="1"/>
              <p:nvPr/>
            </p:nvSpPr>
            <p:spPr>
              <a:xfrm>
                <a:off x="375557" y="2769104"/>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0</a:t>
                </a:r>
                <a:endParaRPr sz="1467"/>
              </a:p>
            </p:txBody>
          </p:sp>
          <p:sp>
            <p:nvSpPr>
              <p:cNvPr id="70" name="Google Shape;70;p14"/>
              <p:cNvSpPr txBox="1"/>
              <p:nvPr/>
            </p:nvSpPr>
            <p:spPr>
              <a:xfrm>
                <a:off x="375557" y="3138436"/>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6</a:t>
                </a:r>
                <a:endParaRPr sz="1467"/>
              </a:p>
            </p:txBody>
          </p:sp>
          <p:sp>
            <p:nvSpPr>
              <p:cNvPr id="71" name="Google Shape;71;p14"/>
              <p:cNvSpPr txBox="1"/>
              <p:nvPr/>
            </p:nvSpPr>
            <p:spPr>
              <a:xfrm>
                <a:off x="375557" y="3507767"/>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12</a:t>
                </a:r>
                <a:endParaRPr sz="1467"/>
              </a:p>
            </p:txBody>
          </p:sp>
          <p:sp>
            <p:nvSpPr>
              <p:cNvPr id="72" name="Google Shape;72;p14"/>
              <p:cNvSpPr txBox="1"/>
              <p:nvPr/>
            </p:nvSpPr>
            <p:spPr>
              <a:xfrm>
                <a:off x="375557" y="3877099"/>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18</a:t>
                </a:r>
                <a:endParaRPr sz="1467"/>
              </a:p>
            </p:txBody>
          </p:sp>
          <p:sp>
            <p:nvSpPr>
              <p:cNvPr id="73" name="Google Shape;73;p14"/>
              <p:cNvSpPr txBox="1"/>
              <p:nvPr/>
            </p:nvSpPr>
            <p:spPr>
              <a:xfrm>
                <a:off x="375557" y="4246430"/>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24</a:t>
                </a:r>
                <a:endParaRPr sz="1467"/>
              </a:p>
            </p:txBody>
          </p:sp>
          <p:sp>
            <p:nvSpPr>
              <p:cNvPr id="74" name="Google Shape;74;p14"/>
              <p:cNvSpPr txBox="1"/>
              <p:nvPr/>
            </p:nvSpPr>
            <p:spPr>
              <a:xfrm>
                <a:off x="375557" y="4615762"/>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30</a:t>
                </a:r>
                <a:endParaRPr sz="1467"/>
              </a:p>
            </p:txBody>
          </p:sp>
          <p:sp>
            <p:nvSpPr>
              <p:cNvPr id="75" name="Google Shape;75;p14"/>
              <p:cNvSpPr txBox="1"/>
              <p:nvPr/>
            </p:nvSpPr>
            <p:spPr>
              <a:xfrm>
                <a:off x="375557" y="4983390"/>
                <a:ext cx="1183800" cy="299700"/>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Calibri"/>
                    <a:ea typeface="Calibri"/>
                    <a:cs typeface="Calibri"/>
                    <a:sym typeface="Calibri"/>
                  </a:rPr>
                  <a:t>36</a:t>
                </a:r>
                <a:endParaRPr sz="1467"/>
              </a:p>
            </p:txBody>
          </p:sp>
        </p:grpSp>
        <p:grpSp>
          <p:nvGrpSpPr>
            <p:cNvPr id="76" name="Google Shape;76;p14"/>
            <p:cNvGrpSpPr/>
            <p:nvPr/>
          </p:nvGrpSpPr>
          <p:grpSpPr>
            <a:xfrm>
              <a:off x="381003" y="3102784"/>
              <a:ext cx="4985700" cy="2710200"/>
              <a:chOff x="381003" y="3102784"/>
              <a:chExt cx="4985700" cy="2710200"/>
            </a:xfrm>
          </p:grpSpPr>
          <p:cxnSp>
            <p:nvCxnSpPr>
              <p:cNvPr id="77" name="Google Shape;77;p14"/>
              <p:cNvCxnSpPr/>
              <p:nvPr/>
            </p:nvCxnSpPr>
            <p:spPr>
              <a:xfrm>
                <a:off x="381003" y="3102784"/>
                <a:ext cx="4985700" cy="0"/>
              </a:xfrm>
              <a:prstGeom prst="straightConnector1">
                <a:avLst/>
              </a:prstGeom>
              <a:noFill/>
              <a:ln w="38100" cap="flat" cmpd="sng">
                <a:solidFill>
                  <a:srgbClr val="D8D8D8"/>
                </a:solidFill>
                <a:prstDash val="solid"/>
                <a:miter lim="800000"/>
                <a:headEnd type="none" w="sm" len="sm"/>
                <a:tailEnd type="none" w="sm" len="sm"/>
              </a:ln>
            </p:spPr>
          </p:cxnSp>
          <p:cxnSp>
            <p:nvCxnSpPr>
              <p:cNvPr id="78" name="Google Shape;78;p14"/>
              <p:cNvCxnSpPr/>
              <p:nvPr/>
            </p:nvCxnSpPr>
            <p:spPr>
              <a:xfrm>
                <a:off x="1564825" y="3102784"/>
                <a:ext cx="0" cy="2710200"/>
              </a:xfrm>
              <a:prstGeom prst="straightConnector1">
                <a:avLst/>
              </a:prstGeom>
              <a:noFill/>
              <a:ln w="38100" cap="flat" cmpd="sng">
                <a:solidFill>
                  <a:srgbClr val="D8D8D8"/>
                </a:solidFill>
                <a:prstDash val="solid"/>
                <a:miter lim="800000"/>
                <a:headEnd type="none" w="sm" len="sm"/>
                <a:tailEnd type="none" w="sm" len="sm"/>
              </a:ln>
            </p:spPr>
          </p:cxnSp>
        </p:grpSp>
      </p:grpSp>
      <p:sp>
        <p:nvSpPr>
          <p:cNvPr id="79" name="Google Shape;79;p14"/>
          <p:cNvSpPr txBox="1"/>
          <p:nvPr/>
        </p:nvSpPr>
        <p:spPr>
          <a:xfrm>
            <a:off x="6745975" y="3882809"/>
            <a:ext cx="5116400" cy="923600"/>
          </a:xfrm>
          <a:prstGeom prst="rect">
            <a:avLst/>
          </a:prstGeom>
          <a:noFill/>
          <a:ln>
            <a:noFill/>
          </a:ln>
        </p:spPr>
        <p:txBody>
          <a:bodyPr spcFirstLastPara="1" wrap="square" lIns="91433" tIns="45700" rIns="91433" bIns="45700" anchor="t" anchorCtr="0">
            <a:noAutofit/>
          </a:bodyPr>
          <a:lstStyle/>
          <a:p>
            <a:pPr algn="ctr"/>
            <a:r>
              <a:rPr lang="en" sz="1867" b="1">
                <a:latin typeface="Calibri"/>
                <a:ea typeface="Calibri"/>
                <a:cs typeface="Calibri"/>
                <a:sym typeface="Calibri"/>
              </a:rPr>
              <a:t>Do you know how much money you need to get</a:t>
            </a:r>
            <a:endParaRPr sz="1467" dirty="0"/>
          </a:p>
          <a:p>
            <a:pPr algn="ctr"/>
            <a:r>
              <a:rPr lang="en" sz="1867" b="1" dirty="0">
                <a:latin typeface="Calibri"/>
                <a:ea typeface="Calibri"/>
                <a:cs typeface="Calibri"/>
                <a:sym typeface="Calibri"/>
              </a:rPr>
              <a:t> professional investment advice from most</a:t>
            </a:r>
            <a:endParaRPr sz="1467" dirty="0"/>
          </a:p>
          <a:p>
            <a:pPr algn="ctr"/>
            <a:r>
              <a:rPr lang="en" sz="1867" b="1" dirty="0">
                <a:latin typeface="Calibri"/>
                <a:ea typeface="Calibri"/>
                <a:cs typeface="Calibri"/>
                <a:sym typeface="Calibri"/>
              </a:rPr>
              <a:t>investment companies?</a:t>
            </a:r>
            <a:endParaRPr sz="1467" dirty="0"/>
          </a:p>
        </p:txBody>
      </p:sp>
      <p:sp>
        <p:nvSpPr>
          <p:cNvPr id="80" name="Google Shape;80;p14"/>
          <p:cNvSpPr txBox="1"/>
          <p:nvPr/>
        </p:nvSpPr>
        <p:spPr>
          <a:xfrm>
            <a:off x="3226908" y="1113856"/>
            <a:ext cx="5391200" cy="461600"/>
          </a:xfrm>
          <a:prstGeom prst="rect">
            <a:avLst/>
          </a:prstGeom>
          <a:noFill/>
          <a:ln>
            <a:noFill/>
          </a:ln>
        </p:spPr>
        <p:txBody>
          <a:bodyPr spcFirstLastPara="1" wrap="square" lIns="91433" tIns="45700" rIns="91433" bIns="45700" anchor="t" anchorCtr="0">
            <a:noAutofit/>
          </a:bodyPr>
          <a:lstStyle/>
          <a:p>
            <a:pPr algn="ctr"/>
            <a:r>
              <a:rPr lang="en" sz="2400" b="1" dirty="0">
                <a:solidFill>
                  <a:schemeClr val="dk1"/>
                </a:solidFill>
                <a:latin typeface="Calibri"/>
                <a:ea typeface="Calibri"/>
                <a:cs typeface="Calibri"/>
                <a:sym typeface="Calibri"/>
              </a:rPr>
              <a:t>THE MOST IMPORTANT RULE OF MONEY</a:t>
            </a:r>
            <a:endParaRPr sz="1467" dirty="0"/>
          </a:p>
        </p:txBody>
      </p:sp>
      <p:sp>
        <p:nvSpPr>
          <p:cNvPr id="81" name="Google Shape;81;p14"/>
          <p:cNvSpPr txBox="1"/>
          <p:nvPr/>
        </p:nvSpPr>
        <p:spPr>
          <a:xfrm>
            <a:off x="1813348" y="6642556"/>
            <a:ext cx="8904000" cy="215600"/>
          </a:xfrm>
          <a:prstGeom prst="rect">
            <a:avLst/>
          </a:prstGeom>
          <a:noFill/>
          <a:ln>
            <a:noFill/>
          </a:ln>
        </p:spPr>
        <p:txBody>
          <a:bodyPr spcFirstLastPara="1" wrap="square" lIns="91433" tIns="45700" rIns="91433" bIns="45700" anchor="t" anchorCtr="0">
            <a:noAutofit/>
          </a:bodyPr>
          <a:lstStyle/>
          <a:p>
            <a:r>
              <a:rPr lang="en" sz="800">
                <a:solidFill>
                  <a:srgbClr val="A5A5A5"/>
                </a:solidFill>
                <a:latin typeface="Trebuchet MS"/>
                <a:ea typeface="Trebuchet MS"/>
                <a:cs typeface="Trebuchet MS"/>
                <a:sym typeface="Trebuchet MS"/>
              </a:rPr>
              <a:t>The table serves as a demonstration of how the Rule of 72 works and is only an approximation of accumulations. It is not intended to represent any specific investment, which will fluctuate.</a:t>
            </a:r>
            <a:endParaRPr sz="1467"/>
          </a:p>
        </p:txBody>
      </p:sp>
      <p:sp>
        <p:nvSpPr>
          <p:cNvPr id="82" name="Google Shape;82;p14"/>
          <p:cNvSpPr txBox="1"/>
          <p:nvPr/>
        </p:nvSpPr>
        <p:spPr>
          <a:xfrm>
            <a:off x="3433621" y="2974399"/>
            <a:ext cx="1459600" cy="461600"/>
          </a:xfrm>
          <a:prstGeom prst="rect">
            <a:avLst/>
          </a:prstGeom>
          <a:gradFill>
            <a:gsLst>
              <a:gs pos="0">
                <a:srgbClr val="F08B54"/>
              </a:gs>
              <a:gs pos="50000">
                <a:srgbClr val="F67A26"/>
              </a:gs>
              <a:gs pos="100000">
                <a:srgbClr val="E36A18"/>
              </a:gs>
            </a:gsLst>
            <a:lin ang="5400012" scaled="0"/>
          </a:grad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$20,000</a:t>
            </a:r>
            <a:endParaRPr sz="1467"/>
          </a:p>
        </p:txBody>
      </p:sp>
      <p:sp>
        <p:nvSpPr>
          <p:cNvPr id="83" name="Google Shape;83;p14"/>
          <p:cNvSpPr txBox="1"/>
          <p:nvPr/>
        </p:nvSpPr>
        <p:spPr>
          <a:xfrm>
            <a:off x="3435923" y="3887336"/>
            <a:ext cx="1459600" cy="461600"/>
          </a:xfrm>
          <a:prstGeom prst="rect">
            <a:avLst/>
          </a:prstGeom>
          <a:gradFill>
            <a:gsLst>
              <a:gs pos="0">
                <a:srgbClr val="F08B54"/>
              </a:gs>
              <a:gs pos="50000">
                <a:srgbClr val="F67A26"/>
              </a:gs>
              <a:gs pos="100000">
                <a:srgbClr val="E36A18"/>
              </a:gs>
            </a:gsLst>
            <a:lin ang="5400012" scaled="0"/>
          </a:grad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$40,000</a:t>
            </a:r>
            <a:endParaRPr sz="1467"/>
          </a:p>
        </p:txBody>
      </p:sp>
      <p:sp>
        <p:nvSpPr>
          <p:cNvPr id="84" name="Google Shape;84;p14"/>
          <p:cNvSpPr txBox="1"/>
          <p:nvPr/>
        </p:nvSpPr>
        <p:spPr>
          <a:xfrm>
            <a:off x="3438853" y="4801147"/>
            <a:ext cx="1459600" cy="461600"/>
          </a:xfrm>
          <a:prstGeom prst="rect">
            <a:avLst/>
          </a:prstGeom>
          <a:gradFill>
            <a:gsLst>
              <a:gs pos="0">
                <a:srgbClr val="F08B54"/>
              </a:gs>
              <a:gs pos="50000">
                <a:srgbClr val="F67A26"/>
              </a:gs>
              <a:gs pos="100000">
                <a:srgbClr val="E36A18"/>
              </a:gs>
            </a:gsLst>
            <a:lin ang="5400012" scaled="0"/>
          </a:grad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$80,000</a:t>
            </a:r>
            <a:endParaRPr sz="1467"/>
          </a:p>
        </p:txBody>
      </p:sp>
      <p:sp>
        <p:nvSpPr>
          <p:cNvPr id="85" name="Google Shape;85;p14"/>
          <p:cNvSpPr txBox="1"/>
          <p:nvPr/>
        </p:nvSpPr>
        <p:spPr>
          <a:xfrm>
            <a:off x="3434247" y="5704195"/>
            <a:ext cx="1459600" cy="461600"/>
          </a:xfrm>
          <a:prstGeom prst="rect">
            <a:avLst/>
          </a:prstGeom>
          <a:gradFill>
            <a:gsLst>
              <a:gs pos="0">
                <a:srgbClr val="F08B54"/>
              </a:gs>
              <a:gs pos="50000">
                <a:srgbClr val="F67A26"/>
              </a:gs>
              <a:gs pos="100000">
                <a:srgbClr val="E36A18"/>
              </a:gs>
            </a:gsLst>
            <a:lin ang="5400012" scaled="0"/>
          </a:grad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$160,000</a:t>
            </a:r>
            <a:endParaRPr sz="1467"/>
          </a:p>
        </p:txBody>
      </p:sp>
      <p:sp>
        <p:nvSpPr>
          <p:cNvPr id="86" name="Google Shape;86;p14"/>
          <p:cNvSpPr txBox="1"/>
          <p:nvPr/>
        </p:nvSpPr>
        <p:spPr>
          <a:xfrm>
            <a:off x="4959100" y="2965559"/>
            <a:ext cx="1459600" cy="461600"/>
          </a:xfrm>
          <a:prstGeom prst="rect">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$20,000</a:t>
            </a:r>
            <a:endParaRPr sz="1467"/>
          </a:p>
        </p:txBody>
      </p:sp>
      <p:sp>
        <p:nvSpPr>
          <p:cNvPr id="87" name="Google Shape;87;p14"/>
          <p:cNvSpPr txBox="1"/>
          <p:nvPr/>
        </p:nvSpPr>
        <p:spPr>
          <a:xfrm>
            <a:off x="4959099" y="3430973"/>
            <a:ext cx="1459600" cy="461600"/>
          </a:xfrm>
          <a:prstGeom prst="rect">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$40,000</a:t>
            </a:r>
            <a:endParaRPr sz="1467"/>
          </a:p>
        </p:txBody>
      </p:sp>
      <p:sp>
        <p:nvSpPr>
          <p:cNvPr id="88" name="Google Shape;88;p14"/>
          <p:cNvSpPr txBox="1"/>
          <p:nvPr/>
        </p:nvSpPr>
        <p:spPr>
          <a:xfrm>
            <a:off x="4959099" y="3873012"/>
            <a:ext cx="1457200" cy="461600"/>
          </a:xfrm>
          <a:prstGeom prst="rect">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$80,000</a:t>
            </a:r>
            <a:endParaRPr sz="1467"/>
          </a:p>
        </p:txBody>
      </p:sp>
      <p:sp>
        <p:nvSpPr>
          <p:cNvPr id="89" name="Google Shape;89;p14"/>
          <p:cNvSpPr txBox="1"/>
          <p:nvPr/>
        </p:nvSpPr>
        <p:spPr>
          <a:xfrm>
            <a:off x="4962028" y="4338427"/>
            <a:ext cx="1454000" cy="461600"/>
          </a:xfrm>
          <a:prstGeom prst="rect">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$160,000</a:t>
            </a:r>
            <a:endParaRPr sz="1467"/>
          </a:p>
        </p:txBody>
      </p:sp>
      <p:sp>
        <p:nvSpPr>
          <p:cNvPr id="90" name="Google Shape;90;p14"/>
          <p:cNvSpPr txBox="1"/>
          <p:nvPr/>
        </p:nvSpPr>
        <p:spPr>
          <a:xfrm>
            <a:off x="4956796" y="4800096"/>
            <a:ext cx="1459600" cy="461600"/>
          </a:xfrm>
          <a:prstGeom prst="rect">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$320,000</a:t>
            </a:r>
            <a:endParaRPr sz="1467"/>
          </a:p>
        </p:txBody>
      </p:sp>
      <p:sp>
        <p:nvSpPr>
          <p:cNvPr id="91" name="Google Shape;91;p14"/>
          <p:cNvSpPr txBox="1"/>
          <p:nvPr/>
        </p:nvSpPr>
        <p:spPr>
          <a:xfrm>
            <a:off x="4956796" y="5255412"/>
            <a:ext cx="1459600" cy="461600"/>
          </a:xfrm>
          <a:prstGeom prst="rect">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33" tIns="91433" rIns="91433" bIns="91433" anchor="ctr" anchorCtr="0">
            <a:noAutofit/>
          </a:bodyPr>
          <a:lstStyle/>
          <a:p>
            <a:pPr algn="ctr"/>
            <a:r>
              <a:rPr lang="en" sz="1867">
                <a:solidFill>
                  <a:schemeClr val="lt1"/>
                </a:solidFill>
                <a:latin typeface="Calibri"/>
                <a:ea typeface="Calibri"/>
                <a:cs typeface="Calibri"/>
                <a:sym typeface="Calibri"/>
              </a:rPr>
              <a:t>$640,000</a:t>
            </a:r>
            <a:endParaRPr sz="1467"/>
          </a:p>
        </p:txBody>
      </p:sp>
      <p:sp>
        <p:nvSpPr>
          <p:cNvPr id="92" name="Google Shape;92;p14"/>
          <p:cNvSpPr txBox="1">
            <a:spLocks noGrp="1"/>
          </p:cNvSpPr>
          <p:nvPr>
            <p:ph type="title"/>
          </p:nvPr>
        </p:nvSpPr>
        <p:spPr>
          <a:xfrm>
            <a:off x="995300" y="180033"/>
            <a:ext cx="9845600" cy="10160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chemeClr val="lt1"/>
              </a:buClr>
              <a:buSzPts val="2400"/>
            </a:pPr>
            <a:r>
              <a:rPr lang="en" sz="6000" b="1">
                <a:solidFill>
                  <a:srgbClr val="0070C0"/>
                </a:solidFill>
                <a:latin typeface="Arial Rounded MT Bold" charset="0"/>
                <a:ea typeface="Arial Rounded MT Bold" charset="0"/>
                <a:cs typeface="Arial Rounded MT Bold" charset="0"/>
              </a:rPr>
              <a:t>RULE OF 72</a:t>
            </a:r>
            <a:endParaRPr sz="6000" dirty="0">
              <a:solidFill>
                <a:srgbClr val="0070C0"/>
              </a:solidFill>
              <a:latin typeface="Arial Rounded MT Bold" charset="0"/>
              <a:ea typeface="Arial Rounded MT Bold" charset="0"/>
              <a:cs typeface="Arial Rounded MT Bold" charset="0"/>
            </a:endParaRPr>
          </a:p>
        </p:txBody>
      </p:sp>
      <p:sp>
        <p:nvSpPr>
          <p:cNvPr id="93" name="Google Shape;93;p14"/>
          <p:cNvSpPr txBox="1"/>
          <p:nvPr/>
        </p:nvSpPr>
        <p:spPr>
          <a:xfrm>
            <a:off x="7684133" y="5816100"/>
            <a:ext cx="3489200" cy="369600"/>
          </a:xfrm>
          <a:prstGeom prst="rect">
            <a:avLst/>
          </a:prstGeom>
          <a:noFill/>
          <a:ln>
            <a:noFill/>
          </a:ln>
        </p:spPr>
        <p:txBody>
          <a:bodyPr spcFirstLastPara="1" wrap="square" lIns="91433" tIns="45700" rIns="91433" bIns="45700" anchor="t" anchorCtr="0">
            <a:noAutofit/>
          </a:bodyPr>
          <a:lstStyle/>
          <a:p>
            <a:pPr algn="ctr"/>
            <a:r>
              <a:rPr lang="en" sz="1867" b="1" dirty="0">
                <a:latin typeface="Calibri"/>
                <a:ea typeface="Calibri"/>
                <a:cs typeface="Calibri"/>
                <a:sym typeface="Calibri"/>
              </a:rPr>
              <a:t>Do you see a problem?</a:t>
            </a:r>
            <a:endParaRPr sz="1867" dirty="0">
              <a:latin typeface="Calibri"/>
              <a:ea typeface="Calibri"/>
              <a:cs typeface="Calibri"/>
              <a:sym typeface="Calibri"/>
            </a:endParaRPr>
          </a:p>
        </p:txBody>
      </p:sp>
      <p:sp>
        <p:nvSpPr>
          <p:cNvPr id="94" name="Google Shape;94;p14"/>
          <p:cNvSpPr txBox="1"/>
          <p:nvPr/>
        </p:nvSpPr>
        <p:spPr>
          <a:xfrm>
            <a:off x="7454885" y="4717312"/>
            <a:ext cx="3698400" cy="1200400"/>
          </a:xfrm>
          <a:prstGeom prst="rect">
            <a:avLst/>
          </a:prstGeom>
          <a:noFill/>
          <a:ln>
            <a:noFill/>
          </a:ln>
        </p:spPr>
        <p:txBody>
          <a:bodyPr spcFirstLastPara="1" wrap="square" lIns="91433" tIns="45700" rIns="91433" bIns="45700" anchor="t" anchorCtr="0">
            <a:noAutofit/>
          </a:bodyPr>
          <a:lstStyle/>
          <a:p>
            <a:r>
              <a:rPr lang="en" sz="7200" b="1">
                <a:solidFill>
                  <a:schemeClr val="accent1"/>
                </a:solidFill>
                <a:latin typeface="Calibri"/>
                <a:ea typeface="Calibri"/>
                <a:cs typeface="Calibri"/>
                <a:sym typeface="Calibri"/>
              </a:rPr>
              <a:t>$250,000</a:t>
            </a:r>
            <a:endParaRPr sz="1467" dirty="0">
              <a:solidFill>
                <a:schemeClr val="accent1"/>
              </a:solidFill>
            </a:endParaRPr>
          </a:p>
        </p:txBody>
      </p:sp>
      <p:sp>
        <p:nvSpPr>
          <p:cNvPr id="95" name="Google Shape;95;p14"/>
          <p:cNvSpPr txBox="1"/>
          <p:nvPr/>
        </p:nvSpPr>
        <p:spPr>
          <a:xfrm>
            <a:off x="6773500" y="3018100"/>
            <a:ext cx="5116400" cy="646400"/>
          </a:xfrm>
          <a:prstGeom prst="rect">
            <a:avLst/>
          </a:prstGeom>
          <a:noFill/>
          <a:ln>
            <a:noFill/>
          </a:ln>
        </p:spPr>
        <p:txBody>
          <a:bodyPr spcFirstLastPara="1" wrap="square" lIns="91433" tIns="45700" rIns="91433" bIns="45700" anchor="t" anchorCtr="0">
            <a:noAutofit/>
          </a:bodyPr>
          <a:lstStyle/>
          <a:p>
            <a:pPr algn="ctr"/>
            <a:r>
              <a:rPr lang="en" sz="1867" b="1">
                <a:latin typeface="Calibri"/>
                <a:ea typeface="Calibri"/>
                <a:cs typeface="Calibri"/>
                <a:sym typeface="Calibri"/>
              </a:rPr>
              <a:t>How much do most people know about earning</a:t>
            </a:r>
            <a:endParaRPr sz="1467" dirty="0"/>
          </a:p>
          <a:p>
            <a:pPr algn="ctr"/>
            <a:r>
              <a:rPr lang="en" sz="1867" b="1" dirty="0">
                <a:latin typeface="Calibri"/>
                <a:ea typeface="Calibri"/>
                <a:cs typeface="Calibri"/>
                <a:sym typeface="Calibri"/>
              </a:rPr>
              <a:t>a better return on their 401k’s, IRA’s, </a:t>
            </a:r>
            <a:r>
              <a:rPr lang="en" sz="1867" b="1" dirty="0" err="1">
                <a:latin typeface="Calibri"/>
                <a:ea typeface="Calibri"/>
                <a:cs typeface="Calibri"/>
                <a:sym typeface="Calibri"/>
              </a:rPr>
              <a:t>etc</a:t>
            </a:r>
            <a:r>
              <a:rPr lang="en" sz="1867" b="1" dirty="0">
                <a:latin typeface="Calibri"/>
                <a:ea typeface="Calibri"/>
                <a:cs typeface="Calibri"/>
                <a:sym typeface="Calibri"/>
              </a:rPr>
              <a:t>?</a:t>
            </a:r>
            <a:endParaRPr sz="1467" dirty="0"/>
          </a:p>
        </p:txBody>
      </p:sp>
      <p:sp>
        <p:nvSpPr>
          <p:cNvPr id="96" name="Google Shape;96;p14"/>
          <p:cNvSpPr txBox="1"/>
          <p:nvPr/>
        </p:nvSpPr>
        <p:spPr>
          <a:xfrm>
            <a:off x="3734085" y="1571278"/>
            <a:ext cx="4557200" cy="369200"/>
          </a:xfrm>
          <a:prstGeom prst="rect">
            <a:avLst/>
          </a:prstGeom>
          <a:noFill/>
          <a:ln>
            <a:noFill/>
          </a:ln>
        </p:spPr>
        <p:txBody>
          <a:bodyPr spcFirstLastPara="1" wrap="square" lIns="91433" tIns="45700" rIns="91433" bIns="45700" anchor="t" anchorCtr="0">
            <a:noAutofit/>
          </a:bodyPr>
          <a:lstStyle/>
          <a:p>
            <a:pPr algn="ctr"/>
            <a:r>
              <a:rPr lang="en" sz="1867" b="1">
                <a:solidFill>
                  <a:srgbClr val="0070C0"/>
                </a:solidFill>
                <a:latin typeface="Calibri"/>
                <a:ea typeface="Calibri"/>
                <a:cs typeface="Calibri"/>
                <a:sym typeface="Calibri"/>
              </a:rPr>
              <a:t>How long it takes to double money</a:t>
            </a:r>
            <a:endParaRPr sz="1467" b="1" dirty="0">
              <a:solidFill>
                <a:srgbClr val="0070C0"/>
              </a:solidFill>
            </a:endParaRPr>
          </a:p>
        </p:txBody>
      </p:sp>
    </p:spTree>
    <p:extLst>
      <p:ext uri="{BB962C8B-B14F-4D97-AF65-F5344CB8AC3E}">
        <p14:creationId xmlns:p14="http://schemas.microsoft.com/office/powerpoint/2010/main" val="19206681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fade">
                                      <p:cBhvr>
                                        <p:cTn id="50" dur="500"/>
                                        <p:tgtEl>
                                          <p:spTgt spid="8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91"/>
                                        </p:tgtEl>
                                        <p:attrNameLst>
                                          <p:attrName>style.visibility</p:attrName>
                                        </p:attrNameLst>
                                      </p:cBhvr>
                                      <p:to>
                                        <p:strVal val="visible"/>
                                      </p:to>
                                    </p:set>
                                    <p:animEffect transition="in" filter="fade">
                                      <p:cBhvr>
                                        <p:cTn id="71" dur="500"/>
                                        <p:tgtEl>
                                          <p:spTgt spid="91"/>
                                        </p:tgtEl>
                                      </p:cBhvr>
                                    </p:animEffect>
                                  </p:childTnLst>
                                </p:cTn>
                              </p:par>
                            </p:childTnLst>
                          </p:cTn>
                        </p:par>
                        <p:par>
                          <p:cTn id="72" fill="hold">
                            <p:stCondLst>
                              <p:cond delay="2500"/>
                            </p:stCondLst>
                            <p:childTnLst>
                              <p:par>
                                <p:cTn id="73" presetID="10" presetClass="entr" presetSubtype="0" fill="hold"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fade">
                                      <p:cBhvr>
                                        <p:cTn id="80" dur="500"/>
                                        <p:tgtEl>
                                          <p:spTgt spid="9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fade">
                                      <p:cBhvr>
                                        <p:cTn id="90" dur="500"/>
                                        <p:tgtEl>
                                          <p:spTgt spid="94"/>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93"/>
                                        </p:tgtEl>
                                        <p:attrNameLst>
                                          <p:attrName>style.visibility</p:attrName>
                                        </p:attrNameLst>
                                      </p:cBhvr>
                                      <p:to>
                                        <p:strVal val="visible"/>
                                      </p:to>
                                    </p:set>
                                    <p:animEffect transition="in" filter="fade">
                                      <p:cBhvr>
                                        <p:cTn id="94"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58" name="Google Shape;58;p14"/>
          <p:cNvGrpSpPr/>
          <p:nvPr/>
        </p:nvGrpSpPr>
        <p:grpSpPr>
          <a:xfrm>
            <a:off x="996443" y="4116934"/>
            <a:ext cx="2538632" cy="690916"/>
            <a:chOff x="747330" y="2963408"/>
            <a:chExt cx="1903974" cy="518187"/>
          </a:xfrm>
        </p:grpSpPr>
        <p:grpSp>
          <p:nvGrpSpPr>
            <p:cNvPr id="59" name="Google Shape;59;p14"/>
            <p:cNvGrpSpPr/>
            <p:nvPr/>
          </p:nvGrpSpPr>
          <p:grpSpPr>
            <a:xfrm>
              <a:off x="747330" y="2963408"/>
              <a:ext cx="1903974" cy="518187"/>
              <a:chOff x="1375837" y="2226117"/>
              <a:chExt cx="1903974" cy="518187"/>
            </a:xfrm>
          </p:grpSpPr>
          <p:sp>
            <p:nvSpPr>
              <p:cNvPr id="60" name="Google Shape;60;p14"/>
              <p:cNvSpPr/>
              <p:nvPr/>
            </p:nvSpPr>
            <p:spPr>
              <a:xfrm rot="-5400000">
                <a:off x="2065987" y="1536054"/>
                <a:ext cx="518100" cy="1898400"/>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61" name="Google Shape;61;p14"/>
              <p:cNvSpPr/>
              <p:nvPr/>
            </p:nvSpPr>
            <p:spPr>
              <a:xfrm rot="-5400000">
                <a:off x="2704261" y="2168750"/>
                <a:ext cx="518100" cy="633000"/>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62" name="Google Shape;62;p14"/>
              <p:cNvSpPr/>
              <p:nvPr/>
            </p:nvSpPr>
            <p:spPr>
              <a:xfrm rot="5400000">
                <a:off x="2457085" y="2410167"/>
                <a:ext cx="518100" cy="150000"/>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a:endParaRPr sz="2400">
                  <a:solidFill>
                    <a:schemeClr val="lt1"/>
                  </a:solidFill>
                  <a:latin typeface="Helvetica Neue"/>
                  <a:ea typeface="Helvetica Neue"/>
                  <a:cs typeface="Helvetica Neue"/>
                  <a:sym typeface="Helvetica Neue"/>
                </a:endParaRPr>
              </a:p>
            </p:txBody>
          </p:sp>
        </p:grpSp>
        <p:sp>
          <p:nvSpPr>
            <p:cNvPr id="63" name="Google Shape;63;p14"/>
            <p:cNvSpPr txBox="1"/>
            <p:nvPr/>
          </p:nvSpPr>
          <p:spPr>
            <a:xfrm>
              <a:off x="2076254" y="3028257"/>
              <a:ext cx="526200" cy="388500"/>
            </a:xfrm>
            <a:prstGeom prst="rect">
              <a:avLst/>
            </a:prstGeom>
            <a:noFill/>
            <a:ln>
              <a:noFill/>
            </a:ln>
          </p:spPr>
          <p:txBody>
            <a:bodyPr spcFirstLastPara="1" wrap="square" lIns="121900" tIns="60933" rIns="121900" bIns="60933" anchor="ctr" anchorCtr="0">
              <a:noAutofit/>
            </a:bodyPr>
            <a:lstStyle/>
            <a:p>
              <a:pPr algn="r">
                <a:lnSpc>
                  <a:spcPct val="90000"/>
                </a:lnSpc>
              </a:pPr>
              <a:r>
                <a:rPr lang="en" sz="2400" b="1">
                  <a:solidFill>
                    <a:schemeClr val="dk1"/>
                  </a:solidFill>
                  <a:latin typeface="Helvetica Neue"/>
                  <a:ea typeface="Helvetica Neue"/>
                  <a:cs typeface="Helvetica Neue"/>
                  <a:sym typeface="Helvetica Neue"/>
                </a:rPr>
                <a:t>30</a:t>
              </a:r>
              <a:endParaRPr sz="2400">
                <a:solidFill>
                  <a:schemeClr val="dk1"/>
                </a:solidFill>
                <a:latin typeface="Helvetica Neue"/>
                <a:ea typeface="Helvetica Neue"/>
                <a:cs typeface="Helvetica Neue"/>
                <a:sym typeface="Helvetica Neue"/>
              </a:endParaRPr>
            </a:p>
          </p:txBody>
        </p:sp>
        <p:sp>
          <p:nvSpPr>
            <p:cNvPr id="64" name="Google Shape;64;p14"/>
            <p:cNvSpPr txBox="1"/>
            <p:nvPr/>
          </p:nvSpPr>
          <p:spPr>
            <a:xfrm>
              <a:off x="763966" y="3026845"/>
              <a:ext cx="1276500" cy="390000"/>
            </a:xfrm>
            <a:prstGeom prst="rect">
              <a:avLst/>
            </a:prstGeom>
            <a:noFill/>
            <a:ln>
              <a:noFill/>
            </a:ln>
          </p:spPr>
          <p:txBody>
            <a:bodyPr spcFirstLastPara="1" wrap="square" lIns="121900" tIns="60933" rIns="121900" bIns="60933" anchor="ctr" anchorCtr="0">
              <a:noAutofit/>
            </a:bodyPr>
            <a:lstStyle/>
            <a:p>
              <a:r>
                <a:rPr lang="en" sz="1867" b="1">
                  <a:solidFill>
                    <a:schemeClr val="dk1"/>
                  </a:solidFill>
                  <a:latin typeface="Helvetica Neue"/>
                  <a:ea typeface="Helvetica Neue"/>
                  <a:cs typeface="Helvetica Neue"/>
                  <a:sym typeface="Helvetica Neue"/>
                </a:rPr>
                <a:t>Wait 5 Years</a:t>
              </a:r>
              <a:endParaRPr sz="1867"/>
            </a:p>
            <a:p>
              <a:r>
                <a:rPr lang="en" sz="1600">
                  <a:solidFill>
                    <a:schemeClr val="dk1"/>
                  </a:solidFill>
                  <a:latin typeface="Helvetica Neue"/>
                  <a:ea typeface="Helvetica Neue"/>
                  <a:cs typeface="Helvetica Neue"/>
                  <a:sym typeface="Helvetica Neue"/>
                </a:rPr>
                <a:t>($31,854)</a:t>
              </a:r>
              <a:endParaRPr sz="1600">
                <a:solidFill>
                  <a:schemeClr val="dk1"/>
                </a:solidFill>
                <a:latin typeface="Helvetica Neue"/>
                <a:ea typeface="Helvetica Neue"/>
                <a:cs typeface="Helvetica Neue"/>
                <a:sym typeface="Helvetica Neue"/>
              </a:endParaRPr>
            </a:p>
          </p:txBody>
        </p:sp>
      </p:grpSp>
      <p:grpSp>
        <p:nvGrpSpPr>
          <p:cNvPr id="65" name="Google Shape;65;p14"/>
          <p:cNvGrpSpPr/>
          <p:nvPr/>
        </p:nvGrpSpPr>
        <p:grpSpPr>
          <a:xfrm>
            <a:off x="996434" y="5003850"/>
            <a:ext cx="2538637" cy="690916"/>
            <a:chOff x="747324" y="3628593"/>
            <a:chExt cx="1903978" cy="518187"/>
          </a:xfrm>
        </p:grpSpPr>
        <p:grpSp>
          <p:nvGrpSpPr>
            <p:cNvPr id="66" name="Google Shape;66;p14"/>
            <p:cNvGrpSpPr/>
            <p:nvPr/>
          </p:nvGrpSpPr>
          <p:grpSpPr>
            <a:xfrm>
              <a:off x="747324" y="3628593"/>
              <a:ext cx="1903978" cy="518187"/>
              <a:chOff x="1264917" y="2226117"/>
              <a:chExt cx="2015218" cy="518187"/>
            </a:xfrm>
          </p:grpSpPr>
          <p:sp>
            <p:nvSpPr>
              <p:cNvPr id="67" name="Google Shape;67;p14"/>
              <p:cNvSpPr/>
              <p:nvPr/>
            </p:nvSpPr>
            <p:spPr>
              <a:xfrm rot="-5400000">
                <a:off x="2010567" y="1480554"/>
                <a:ext cx="518100" cy="2009400"/>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68" name="Google Shape;68;p14"/>
              <p:cNvSpPr/>
              <p:nvPr/>
            </p:nvSpPr>
            <p:spPr>
              <a:xfrm rot="-5400000">
                <a:off x="2704585" y="2168750"/>
                <a:ext cx="518100" cy="633000"/>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69" name="Google Shape;69;p14"/>
              <p:cNvSpPr/>
              <p:nvPr/>
            </p:nvSpPr>
            <p:spPr>
              <a:xfrm rot="5400000">
                <a:off x="2457085" y="2410167"/>
                <a:ext cx="518100" cy="150000"/>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a:endParaRPr sz="2400">
                  <a:solidFill>
                    <a:schemeClr val="lt1"/>
                  </a:solidFill>
                  <a:latin typeface="Helvetica Neue"/>
                  <a:ea typeface="Helvetica Neue"/>
                  <a:cs typeface="Helvetica Neue"/>
                  <a:sym typeface="Helvetica Neue"/>
                </a:endParaRPr>
              </a:p>
            </p:txBody>
          </p:sp>
        </p:grpSp>
        <p:sp>
          <p:nvSpPr>
            <p:cNvPr id="70" name="Google Shape;70;p14"/>
            <p:cNvSpPr txBox="1"/>
            <p:nvPr/>
          </p:nvSpPr>
          <p:spPr>
            <a:xfrm>
              <a:off x="2076254" y="3699409"/>
              <a:ext cx="526200" cy="376500"/>
            </a:xfrm>
            <a:prstGeom prst="rect">
              <a:avLst/>
            </a:prstGeom>
            <a:noFill/>
            <a:ln>
              <a:noFill/>
            </a:ln>
          </p:spPr>
          <p:txBody>
            <a:bodyPr spcFirstLastPara="1" wrap="square" lIns="121900" tIns="60933" rIns="121900" bIns="60933" anchor="ctr" anchorCtr="0">
              <a:noAutofit/>
            </a:bodyPr>
            <a:lstStyle/>
            <a:p>
              <a:pPr algn="r">
                <a:lnSpc>
                  <a:spcPct val="90000"/>
                </a:lnSpc>
              </a:pPr>
              <a:r>
                <a:rPr lang="en" sz="2400" b="1">
                  <a:solidFill>
                    <a:schemeClr val="dk1"/>
                  </a:solidFill>
                  <a:latin typeface="Helvetica Neue"/>
                  <a:ea typeface="Helvetica Neue"/>
                  <a:cs typeface="Helvetica Neue"/>
                  <a:sym typeface="Helvetica Neue"/>
                </a:rPr>
                <a:t>40</a:t>
              </a:r>
              <a:endParaRPr sz="1867"/>
            </a:p>
          </p:txBody>
        </p:sp>
        <p:sp>
          <p:nvSpPr>
            <p:cNvPr id="71" name="Google Shape;71;p14"/>
            <p:cNvSpPr txBox="1"/>
            <p:nvPr/>
          </p:nvSpPr>
          <p:spPr>
            <a:xfrm>
              <a:off x="763966" y="3672213"/>
              <a:ext cx="1395600" cy="429600"/>
            </a:xfrm>
            <a:prstGeom prst="rect">
              <a:avLst/>
            </a:prstGeom>
            <a:noFill/>
            <a:ln>
              <a:noFill/>
            </a:ln>
          </p:spPr>
          <p:txBody>
            <a:bodyPr spcFirstLastPara="1" wrap="square" lIns="121900" tIns="60933" rIns="121900" bIns="60933" anchor="ctr" anchorCtr="0">
              <a:noAutofit/>
            </a:bodyPr>
            <a:lstStyle/>
            <a:p>
              <a:r>
                <a:rPr lang="en" sz="1867" b="1">
                  <a:solidFill>
                    <a:schemeClr val="dk1"/>
                  </a:solidFill>
                  <a:latin typeface="Helvetica Neue"/>
                  <a:ea typeface="Helvetica Neue"/>
                  <a:cs typeface="Helvetica Neue"/>
                  <a:sym typeface="Helvetica Neue"/>
                </a:rPr>
                <a:t>Wait 15 Years</a:t>
              </a:r>
              <a:endParaRPr sz="1867"/>
            </a:p>
            <a:p>
              <a:r>
                <a:rPr lang="en" sz="1600">
                  <a:solidFill>
                    <a:schemeClr val="dk1"/>
                  </a:solidFill>
                  <a:latin typeface="Helvetica Neue"/>
                  <a:ea typeface="Helvetica Neue"/>
                  <a:cs typeface="Helvetica Neue"/>
                  <a:sym typeface="Helvetica Neue"/>
                </a:rPr>
                <a:t>($111,588)</a:t>
              </a:r>
              <a:endParaRPr sz="1600">
                <a:solidFill>
                  <a:schemeClr val="dk1"/>
                </a:solidFill>
                <a:latin typeface="Helvetica Neue"/>
                <a:ea typeface="Helvetica Neue"/>
                <a:cs typeface="Helvetica Neue"/>
                <a:sym typeface="Helvetica Neue"/>
              </a:endParaRPr>
            </a:p>
          </p:txBody>
        </p:sp>
      </p:grpSp>
      <p:grpSp>
        <p:nvGrpSpPr>
          <p:cNvPr id="72" name="Google Shape;72;p14"/>
          <p:cNvGrpSpPr/>
          <p:nvPr/>
        </p:nvGrpSpPr>
        <p:grpSpPr>
          <a:xfrm>
            <a:off x="996439" y="3230010"/>
            <a:ext cx="2538640" cy="690916"/>
            <a:chOff x="747327" y="2298215"/>
            <a:chExt cx="1903980" cy="518187"/>
          </a:xfrm>
        </p:grpSpPr>
        <p:grpSp>
          <p:nvGrpSpPr>
            <p:cNvPr id="73" name="Google Shape;73;p14"/>
            <p:cNvGrpSpPr/>
            <p:nvPr/>
          </p:nvGrpSpPr>
          <p:grpSpPr>
            <a:xfrm>
              <a:off x="747327" y="2298215"/>
              <a:ext cx="1903980" cy="518187"/>
              <a:chOff x="1264917" y="2226117"/>
              <a:chExt cx="2015220" cy="518187"/>
            </a:xfrm>
          </p:grpSpPr>
          <p:sp>
            <p:nvSpPr>
              <p:cNvPr id="74" name="Google Shape;74;p14"/>
              <p:cNvSpPr/>
              <p:nvPr/>
            </p:nvSpPr>
            <p:spPr>
              <a:xfrm rot="-5400000">
                <a:off x="2010567" y="1480554"/>
                <a:ext cx="518100" cy="2009400"/>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75" name="Google Shape;75;p14"/>
              <p:cNvSpPr/>
              <p:nvPr/>
            </p:nvSpPr>
            <p:spPr>
              <a:xfrm rot="-5400000">
                <a:off x="2704587" y="2168751"/>
                <a:ext cx="518100" cy="633000"/>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76" name="Google Shape;76;p14"/>
              <p:cNvSpPr/>
              <p:nvPr/>
            </p:nvSpPr>
            <p:spPr>
              <a:xfrm rot="5400000">
                <a:off x="2457085" y="2410167"/>
                <a:ext cx="518100" cy="150000"/>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a:endParaRPr sz="2400">
                  <a:solidFill>
                    <a:schemeClr val="lt1"/>
                  </a:solidFill>
                  <a:latin typeface="Helvetica Neue"/>
                  <a:ea typeface="Helvetica Neue"/>
                  <a:cs typeface="Helvetica Neue"/>
                  <a:sym typeface="Helvetica Neue"/>
                </a:endParaRPr>
              </a:p>
            </p:txBody>
          </p:sp>
        </p:grpSp>
        <p:sp>
          <p:nvSpPr>
            <p:cNvPr id="77" name="Google Shape;77;p14"/>
            <p:cNvSpPr txBox="1"/>
            <p:nvPr/>
          </p:nvSpPr>
          <p:spPr>
            <a:xfrm>
              <a:off x="2076254" y="2387275"/>
              <a:ext cx="526200" cy="340200"/>
            </a:xfrm>
            <a:prstGeom prst="rect">
              <a:avLst/>
            </a:prstGeom>
            <a:noFill/>
            <a:ln>
              <a:noFill/>
            </a:ln>
          </p:spPr>
          <p:txBody>
            <a:bodyPr spcFirstLastPara="1" wrap="square" lIns="121900" tIns="60933" rIns="121900" bIns="60933" anchor="ctr" anchorCtr="0">
              <a:noAutofit/>
            </a:bodyPr>
            <a:lstStyle/>
            <a:p>
              <a:pPr algn="r">
                <a:lnSpc>
                  <a:spcPct val="90000"/>
                </a:lnSpc>
              </a:pPr>
              <a:r>
                <a:rPr lang="en" sz="2400" b="1">
                  <a:solidFill>
                    <a:schemeClr val="dk1"/>
                  </a:solidFill>
                  <a:latin typeface="Helvetica Neue"/>
                  <a:ea typeface="Helvetica Neue"/>
                  <a:cs typeface="Helvetica Neue"/>
                  <a:sym typeface="Helvetica Neue"/>
                </a:rPr>
                <a:t>26</a:t>
              </a:r>
              <a:endParaRPr sz="2400">
                <a:solidFill>
                  <a:schemeClr val="dk1"/>
                </a:solidFill>
                <a:latin typeface="Helvetica Neue"/>
                <a:ea typeface="Helvetica Neue"/>
                <a:cs typeface="Helvetica Neue"/>
                <a:sym typeface="Helvetica Neue"/>
              </a:endParaRPr>
            </a:p>
          </p:txBody>
        </p:sp>
        <p:sp>
          <p:nvSpPr>
            <p:cNvPr id="78" name="Google Shape;78;p14"/>
            <p:cNvSpPr txBox="1"/>
            <p:nvPr/>
          </p:nvSpPr>
          <p:spPr>
            <a:xfrm>
              <a:off x="763966" y="2299552"/>
              <a:ext cx="1237800" cy="503400"/>
            </a:xfrm>
            <a:prstGeom prst="rect">
              <a:avLst/>
            </a:prstGeom>
            <a:noFill/>
            <a:ln>
              <a:noFill/>
            </a:ln>
          </p:spPr>
          <p:txBody>
            <a:bodyPr spcFirstLastPara="1" wrap="square" lIns="121900" tIns="60933" rIns="121900" bIns="60933" anchor="ctr" anchorCtr="0">
              <a:noAutofit/>
            </a:bodyPr>
            <a:lstStyle/>
            <a:p>
              <a:r>
                <a:rPr lang="en" sz="1867" b="1">
                  <a:solidFill>
                    <a:schemeClr val="dk1"/>
                  </a:solidFill>
                  <a:latin typeface="Helvetica Neue"/>
                  <a:ea typeface="Helvetica Neue"/>
                  <a:cs typeface="Helvetica Neue"/>
                  <a:sym typeface="Helvetica Neue"/>
                </a:rPr>
                <a:t>Wait 1 Year</a:t>
              </a:r>
              <a:endParaRPr sz="1867"/>
            </a:p>
            <a:p>
              <a:r>
                <a:rPr lang="en" sz="1600">
                  <a:solidFill>
                    <a:schemeClr val="dk1"/>
                  </a:solidFill>
                  <a:latin typeface="Helvetica Neue"/>
                  <a:ea typeface="Helvetica Neue"/>
                  <a:cs typeface="Helvetica Neue"/>
                  <a:sym typeface="Helvetica Neue"/>
                </a:rPr>
                <a:t>($6,000)</a:t>
              </a:r>
              <a:endParaRPr sz="1867"/>
            </a:p>
          </p:txBody>
        </p:sp>
      </p:grpSp>
      <p:sp>
        <p:nvSpPr>
          <p:cNvPr id="79" name="Google Shape;79;p14"/>
          <p:cNvSpPr txBox="1"/>
          <p:nvPr/>
        </p:nvSpPr>
        <p:spPr>
          <a:xfrm>
            <a:off x="360219" y="365853"/>
            <a:ext cx="11207200" cy="678400"/>
          </a:xfrm>
          <a:prstGeom prst="rect">
            <a:avLst/>
          </a:prstGeom>
          <a:noFill/>
          <a:ln>
            <a:noFill/>
          </a:ln>
        </p:spPr>
        <p:txBody>
          <a:bodyPr spcFirstLastPara="1" wrap="square" lIns="121900" tIns="60933" rIns="121900" bIns="60933" anchor="t" anchorCtr="0">
            <a:noAutofit/>
          </a:bodyPr>
          <a:lstStyle/>
          <a:p>
            <a:pPr algn="ctr">
              <a:lnSpc>
                <a:spcPct val="85000"/>
              </a:lnSpc>
              <a:buClr>
                <a:srgbClr val="003366"/>
              </a:buClr>
              <a:buSzPts val="2400"/>
            </a:pPr>
            <a:r>
              <a:rPr lang="en" sz="3200" b="1">
                <a:solidFill>
                  <a:srgbClr val="34526F"/>
                </a:solidFill>
                <a:latin typeface="Helvetica Neue"/>
                <a:ea typeface="Helvetica Neue"/>
                <a:cs typeface="Helvetica Neue"/>
                <a:sym typeface="Helvetica Neue"/>
              </a:rPr>
              <a:t>How Much Do Most People Waste Per Day or Per Week?</a:t>
            </a:r>
            <a:endParaRPr sz="3200" b="1">
              <a:solidFill>
                <a:srgbClr val="34526F"/>
              </a:solidFill>
              <a:latin typeface="Helvetica Neue"/>
              <a:ea typeface="Helvetica Neue"/>
              <a:cs typeface="Helvetica Neue"/>
              <a:sym typeface="Helvetica Neue"/>
            </a:endParaRPr>
          </a:p>
        </p:txBody>
      </p:sp>
      <p:cxnSp>
        <p:nvCxnSpPr>
          <p:cNvPr id="80" name="Google Shape;80;p14"/>
          <p:cNvCxnSpPr/>
          <p:nvPr/>
        </p:nvCxnSpPr>
        <p:spPr>
          <a:xfrm>
            <a:off x="765535" y="1036700"/>
            <a:ext cx="10199200" cy="0"/>
          </a:xfrm>
          <a:prstGeom prst="straightConnector1">
            <a:avLst/>
          </a:prstGeom>
          <a:noFill/>
          <a:ln w="9525" cap="flat" cmpd="sng">
            <a:solidFill>
              <a:srgbClr val="34526F"/>
            </a:solidFill>
            <a:prstDash val="solid"/>
            <a:round/>
            <a:headEnd type="none" w="sm" len="sm"/>
            <a:tailEnd type="none" w="sm" len="sm"/>
          </a:ln>
        </p:spPr>
      </p:cxnSp>
      <p:sp>
        <p:nvSpPr>
          <p:cNvPr id="81" name="Google Shape;81;p14"/>
          <p:cNvSpPr txBox="1"/>
          <p:nvPr/>
        </p:nvSpPr>
        <p:spPr>
          <a:xfrm>
            <a:off x="1" y="1170933"/>
            <a:ext cx="12192000" cy="485200"/>
          </a:xfrm>
          <a:prstGeom prst="rect">
            <a:avLst/>
          </a:prstGeom>
          <a:noFill/>
          <a:ln>
            <a:noFill/>
          </a:ln>
        </p:spPr>
        <p:txBody>
          <a:bodyPr spcFirstLastPara="1" wrap="square" lIns="121900" tIns="60933" rIns="121900" bIns="60933" anchor="t" anchorCtr="0">
            <a:noAutofit/>
          </a:bodyPr>
          <a:lstStyle/>
          <a:p>
            <a:pPr algn="ctr">
              <a:lnSpc>
                <a:spcPct val="85000"/>
              </a:lnSpc>
            </a:pPr>
            <a:r>
              <a:rPr lang="en" sz="2667" b="1">
                <a:solidFill>
                  <a:schemeClr val="dk1"/>
                </a:solidFill>
                <a:latin typeface="Helvetica Neue"/>
                <a:ea typeface="Helvetica Neue"/>
                <a:cs typeface="Helvetica Neue"/>
                <a:sym typeface="Helvetica Neue"/>
              </a:rPr>
              <a:t>What if we could re-route that money towards our future?</a:t>
            </a:r>
            <a:endParaRPr sz="2667">
              <a:solidFill>
                <a:schemeClr val="dk1"/>
              </a:solidFill>
              <a:latin typeface="Helvetica Neue"/>
              <a:ea typeface="Helvetica Neue"/>
              <a:cs typeface="Helvetica Neue"/>
              <a:sym typeface="Helvetica Neue"/>
            </a:endParaRPr>
          </a:p>
        </p:txBody>
      </p:sp>
      <p:sp>
        <p:nvSpPr>
          <p:cNvPr id="82" name="Google Shape;82;p14"/>
          <p:cNvSpPr txBox="1"/>
          <p:nvPr/>
        </p:nvSpPr>
        <p:spPr>
          <a:xfrm>
            <a:off x="540015" y="6383387"/>
            <a:ext cx="11257600" cy="472000"/>
          </a:xfrm>
          <a:prstGeom prst="rect">
            <a:avLst/>
          </a:prstGeom>
          <a:noFill/>
          <a:ln>
            <a:noFill/>
          </a:ln>
        </p:spPr>
        <p:txBody>
          <a:bodyPr spcFirstLastPara="1" wrap="square" lIns="121900" tIns="60933" rIns="121900" bIns="60933" anchor="t" anchorCtr="0">
            <a:noAutofit/>
          </a:bodyPr>
          <a:lstStyle/>
          <a:p>
            <a:pPr>
              <a:lnSpc>
                <a:spcPct val="85000"/>
              </a:lnSpc>
            </a:pPr>
            <a:r>
              <a:rPr lang="en" sz="1333">
                <a:solidFill>
                  <a:srgbClr val="595959"/>
                </a:solidFill>
                <a:latin typeface="Arial Narrow"/>
                <a:ea typeface="Arial Narrow"/>
                <a:cs typeface="Arial Narrow"/>
                <a:sym typeface="Arial Narrow"/>
              </a:rPr>
              <a:t>Rates of return are constant and nominal rates, compounded monthly. Contributions are assumed to be made at the beginning of the month. The chart above is not indicative</a:t>
            </a:r>
            <a:br>
              <a:rPr lang="en" sz="1333">
                <a:solidFill>
                  <a:srgbClr val="595959"/>
                </a:solidFill>
                <a:latin typeface="Arial Narrow"/>
                <a:ea typeface="Arial Narrow"/>
                <a:cs typeface="Arial Narrow"/>
                <a:sym typeface="Arial Narrow"/>
              </a:rPr>
            </a:br>
            <a:r>
              <a:rPr lang="en" sz="1333">
                <a:solidFill>
                  <a:srgbClr val="595959"/>
                </a:solidFill>
                <a:latin typeface="Arial Narrow"/>
                <a:ea typeface="Arial Narrow"/>
                <a:cs typeface="Arial Narrow"/>
                <a:sym typeface="Arial Narrow"/>
              </a:rPr>
              <a:t>of any particular investment or savings vehicle where rates of return fluctuate. It does not take into consideration taxes or other applicable deductions, which would lower results.</a:t>
            </a:r>
            <a:endParaRPr sz="1867"/>
          </a:p>
        </p:txBody>
      </p:sp>
      <p:sp>
        <p:nvSpPr>
          <p:cNvPr id="83" name="Google Shape;83;p14"/>
          <p:cNvSpPr/>
          <p:nvPr/>
        </p:nvSpPr>
        <p:spPr>
          <a:xfrm>
            <a:off x="7831168" y="4205981"/>
            <a:ext cx="2020400" cy="500800"/>
          </a:xfrm>
          <a:prstGeom prst="rect">
            <a:avLst/>
          </a:prstGeom>
          <a:noFill/>
          <a:ln>
            <a:noFill/>
          </a:ln>
        </p:spPr>
        <p:txBody>
          <a:bodyPr spcFirstLastPara="1" wrap="square" lIns="121900" tIns="60933" rIns="121900" bIns="60933" anchor="ctr" anchorCtr="0">
            <a:noAutofit/>
          </a:bodyPr>
          <a:lstStyle/>
          <a:p>
            <a:r>
              <a:rPr lang="en" sz="2133">
                <a:solidFill>
                  <a:srgbClr val="DA0017"/>
                </a:solidFill>
                <a:latin typeface="Helvetica Neue"/>
                <a:ea typeface="Helvetica Neue"/>
                <a:cs typeface="Helvetica Neue"/>
                <a:sym typeface="Helvetica Neue"/>
              </a:rPr>
              <a:t>(-$1,244,040)</a:t>
            </a:r>
            <a:endParaRPr sz="2133">
              <a:solidFill>
                <a:srgbClr val="DA0017"/>
              </a:solidFill>
              <a:latin typeface="Helvetica Neue"/>
              <a:ea typeface="Helvetica Neue"/>
              <a:cs typeface="Helvetica Neue"/>
              <a:sym typeface="Helvetica Neue"/>
            </a:endParaRPr>
          </a:p>
        </p:txBody>
      </p:sp>
      <p:sp>
        <p:nvSpPr>
          <p:cNvPr id="84" name="Google Shape;84;p14"/>
          <p:cNvSpPr/>
          <p:nvPr/>
        </p:nvSpPr>
        <p:spPr>
          <a:xfrm>
            <a:off x="9829605" y="3318083"/>
            <a:ext cx="1738000" cy="469200"/>
          </a:xfrm>
          <a:prstGeom prst="rect">
            <a:avLst/>
          </a:prstGeom>
          <a:noFill/>
          <a:ln>
            <a:noFill/>
          </a:ln>
        </p:spPr>
        <p:txBody>
          <a:bodyPr spcFirstLastPara="1" wrap="square" lIns="121900" tIns="60933" rIns="121900" bIns="60933" anchor="ctr" anchorCtr="0">
            <a:noAutofit/>
          </a:bodyPr>
          <a:lstStyle/>
          <a:p>
            <a:r>
              <a:rPr lang="en" sz="2133">
                <a:solidFill>
                  <a:srgbClr val="DA0017"/>
                </a:solidFill>
                <a:latin typeface="Helvetica Neue"/>
                <a:ea typeface="Helvetica Neue"/>
                <a:cs typeface="Helvetica Neue"/>
                <a:sym typeface="Helvetica Neue"/>
              </a:rPr>
              <a:t>(-$296,421)</a:t>
            </a:r>
            <a:endParaRPr sz="2133">
              <a:solidFill>
                <a:srgbClr val="DA0017"/>
              </a:solidFill>
              <a:latin typeface="Helvetica Neue"/>
              <a:ea typeface="Helvetica Neue"/>
              <a:cs typeface="Helvetica Neue"/>
              <a:sym typeface="Helvetica Neue"/>
            </a:endParaRPr>
          </a:p>
        </p:txBody>
      </p:sp>
      <p:sp>
        <p:nvSpPr>
          <p:cNvPr id="85" name="Google Shape;85;p14"/>
          <p:cNvSpPr/>
          <p:nvPr/>
        </p:nvSpPr>
        <p:spPr>
          <a:xfrm>
            <a:off x="5285647" y="5071351"/>
            <a:ext cx="2545600" cy="506800"/>
          </a:xfrm>
          <a:prstGeom prst="rect">
            <a:avLst/>
          </a:prstGeom>
          <a:noFill/>
          <a:ln>
            <a:noFill/>
          </a:ln>
        </p:spPr>
        <p:txBody>
          <a:bodyPr spcFirstLastPara="1" wrap="square" lIns="121900" tIns="60933" rIns="121900" bIns="60933" anchor="ctr" anchorCtr="0">
            <a:noAutofit/>
          </a:bodyPr>
          <a:lstStyle/>
          <a:p>
            <a:r>
              <a:rPr lang="en" sz="2133">
                <a:solidFill>
                  <a:srgbClr val="DA0017"/>
                </a:solidFill>
                <a:latin typeface="Helvetica Neue"/>
                <a:ea typeface="Helvetica Neue"/>
                <a:cs typeface="Helvetica Neue"/>
                <a:sym typeface="Helvetica Neue"/>
              </a:rPr>
              <a:t>(-$2,521,313)</a:t>
            </a:r>
            <a:endParaRPr sz="2133">
              <a:solidFill>
                <a:srgbClr val="DA0017"/>
              </a:solidFill>
              <a:latin typeface="Helvetica Neue"/>
              <a:ea typeface="Helvetica Neue"/>
              <a:cs typeface="Helvetica Neue"/>
              <a:sym typeface="Helvetica Neue"/>
            </a:endParaRPr>
          </a:p>
        </p:txBody>
      </p:sp>
      <p:sp>
        <p:nvSpPr>
          <p:cNvPr id="86" name="Google Shape;86;p14"/>
          <p:cNvSpPr/>
          <p:nvPr/>
        </p:nvSpPr>
        <p:spPr>
          <a:xfrm rot="-5400000">
            <a:off x="6517565" y="-665993"/>
            <a:ext cx="690800" cy="6709200"/>
          </a:xfrm>
          <a:prstGeom prst="roundRect">
            <a:avLst>
              <a:gd name="adj" fmla="val 5850"/>
            </a:avLst>
          </a:prstGeom>
          <a:solidFill>
            <a:srgbClr val="5DA2B1"/>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87" name="Google Shape;87;p14"/>
          <p:cNvSpPr/>
          <p:nvPr/>
        </p:nvSpPr>
        <p:spPr>
          <a:xfrm rot="-5400000">
            <a:off x="6352167" y="386324"/>
            <a:ext cx="690800" cy="6378400"/>
          </a:xfrm>
          <a:prstGeom prst="roundRect">
            <a:avLst>
              <a:gd name="adj" fmla="val 5850"/>
            </a:avLst>
          </a:prstGeom>
          <a:solidFill>
            <a:srgbClr val="4F8995"/>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88" name="Google Shape;88;p14"/>
          <p:cNvSpPr/>
          <p:nvPr/>
        </p:nvSpPr>
        <p:spPr>
          <a:xfrm rot="-5400000">
            <a:off x="5354168" y="2271240"/>
            <a:ext cx="690800" cy="4382400"/>
          </a:xfrm>
          <a:prstGeom prst="roundRect">
            <a:avLst>
              <a:gd name="adj" fmla="val 5850"/>
            </a:avLst>
          </a:prstGeom>
          <a:solidFill>
            <a:srgbClr val="457883"/>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89" name="Google Shape;89;p14"/>
          <p:cNvSpPr/>
          <p:nvPr/>
        </p:nvSpPr>
        <p:spPr>
          <a:xfrm rot="-5400000">
            <a:off x="4051569" y="4460760"/>
            <a:ext cx="690800" cy="1777200"/>
          </a:xfrm>
          <a:prstGeom prst="roundRect">
            <a:avLst>
              <a:gd name="adj" fmla="val 5850"/>
            </a:avLst>
          </a:prstGeom>
          <a:solidFill>
            <a:srgbClr val="3A6772"/>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grpSp>
        <p:nvGrpSpPr>
          <p:cNvPr id="90" name="Google Shape;90;p14"/>
          <p:cNvGrpSpPr/>
          <p:nvPr/>
        </p:nvGrpSpPr>
        <p:grpSpPr>
          <a:xfrm>
            <a:off x="996443" y="2343101"/>
            <a:ext cx="2538632" cy="690915"/>
            <a:chOff x="747330" y="1633032"/>
            <a:chExt cx="1903974" cy="518186"/>
          </a:xfrm>
        </p:grpSpPr>
        <p:grpSp>
          <p:nvGrpSpPr>
            <p:cNvPr id="91" name="Google Shape;91;p14"/>
            <p:cNvGrpSpPr/>
            <p:nvPr/>
          </p:nvGrpSpPr>
          <p:grpSpPr>
            <a:xfrm>
              <a:off x="747330" y="1633032"/>
              <a:ext cx="1903974" cy="518186"/>
              <a:chOff x="1375837" y="2226117"/>
              <a:chExt cx="1903974" cy="518186"/>
            </a:xfrm>
          </p:grpSpPr>
          <p:sp>
            <p:nvSpPr>
              <p:cNvPr id="92" name="Google Shape;92;p14"/>
              <p:cNvSpPr/>
              <p:nvPr/>
            </p:nvSpPr>
            <p:spPr>
              <a:xfrm rot="-5400000">
                <a:off x="2065987" y="1536053"/>
                <a:ext cx="518100" cy="1898400"/>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93" name="Google Shape;93;p14"/>
              <p:cNvSpPr/>
              <p:nvPr/>
            </p:nvSpPr>
            <p:spPr>
              <a:xfrm rot="-5400000">
                <a:off x="2704261" y="2168750"/>
                <a:ext cx="518100" cy="633000"/>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a:endParaRPr sz="3200">
                  <a:solidFill>
                    <a:srgbClr val="CC0000"/>
                  </a:solidFill>
                  <a:latin typeface="Trebuchet MS"/>
                  <a:ea typeface="Trebuchet MS"/>
                  <a:cs typeface="Trebuchet MS"/>
                  <a:sym typeface="Trebuchet MS"/>
                </a:endParaRPr>
              </a:p>
            </p:txBody>
          </p:sp>
          <p:sp>
            <p:nvSpPr>
              <p:cNvPr id="94" name="Google Shape;94;p14"/>
              <p:cNvSpPr/>
              <p:nvPr/>
            </p:nvSpPr>
            <p:spPr>
              <a:xfrm rot="5400000">
                <a:off x="2457085" y="2410167"/>
                <a:ext cx="518100" cy="150000"/>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a:endParaRPr sz="2400">
                  <a:solidFill>
                    <a:schemeClr val="lt1"/>
                  </a:solidFill>
                  <a:latin typeface="Helvetica Neue"/>
                  <a:ea typeface="Helvetica Neue"/>
                  <a:cs typeface="Helvetica Neue"/>
                  <a:sym typeface="Helvetica Neue"/>
                </a:endParaRPr>
              </a:p>
            </p:txBody>
          </p:sp>
        </p:grpSp>
        <p:sp>
          <p:nvSpPr>
            <p:cNvPr id="95" name="Google Shape;95;p14"/>
            <p:cNvSpPr txBox="1"/>
            <p:nvPr/>
          </p:nvSpPr>
          <p:spPr>
            <a:xfrm>
              <a:off x="2076254" y="1708211"/>
              <a:ext cx="526200" cy="367800"/>
            </a:xfrm>
            <a:prstGeom prst="rect">
              <a:avLst/>
            </a:prstGeom>
            <a:noFill/>
            <a:ln>
              <a:noFill/>
            </a:ln>
          </p:spPr>
          <p:txBody>
            <a:bodyPr spcFirstLastPara="1" wrap="square" lIns="121900" tIns="60933" rIns="121900" bIns="60933" anchor="ctr" anchorCtr="0">
              <a:noAutofit/>
            </a:bodyPr>
            <a:lstStyle/>
            <a:p>
              <a:pPr algn="r">
                <a:lnSpc>
                  <a:spcPct val="90000"/>
                </a:lnSpc>
              </a:pPr>
              <a:r>
                <a:rPr lang="en" sz="2400" b="1">
                  <a:solidFill>
                    <a:schemeClr val="dk1"/>
                  </a:solidFill>
                  <a:latin typeface="Helvetica Neue"/>
                  <a:ea typeface="Helvetica Neue"/>
                  <a:cs typeface="Helvetica Neue"/>
                  <a:sym typeface="Helvetica Neue"/>
                </a:rPr>
                <a:t>25</a:t>
              </a:r>
              <a:endParaRPr sz="2400">
                <a:solidFill>
                  <a:schemeClr val="dk1"/>
                </a:solidFill>
                <a:latin typeface="Helvetica Neue"/>
                <a:ea typeface="Helvetica Neue"/>
                <a:cs typeface="Helvetica Neue"/>
                <a:sym typeface="Helvetica Neue"/>
              </a:endParaRPr>
            </a:p>
          </p:txBody>
        </p:sp>
      </p:grpSp>
      <p:cxnSp>
        <p:nvCxnSpPr>
          <p:cNvPr id="96" name="Google Shape;96;p14"/>
          <p:cNvCxnSpPr/>
          <p:nvPr/>
        </p:nvCxnSpPr>
        <p:spPr>
          <a:xfrm>
            <a:off x="3527752" y="2291405"/>
            <a:ext cx="0" cy="3446400"/>
          </a:xfrm>
          <a:prstGeom prst="straightConnector1">
            <a:avLst/>
          </a:prstGeom>
          <a:noFill/>
          <a:ln w="38100" cap="rnd" cmpd="sng">
            <a:solidFill>
              <a:srgbClr val="BFBFBF"/>
            </a:solidFill>
            <a:prstDash val="solid"/>
            <a:round/>
            <a:headEnd type="none" w="sm" len="sm"/>
            <a:tailEnd type="none" w="sm" len="sm"/>
          </a:ln>
        </p:spPr>
      </p:cxnSp>
      <p:sp>
        <p:nvSpPr>
          <p:cNvPr id="97" name="Google Shape;97;p14"/>
          <p:cNvSpPr/>
          <p:nvPr/>
        </p:nvSpPr>
        <p:spPr>
          <a:xfrm>
            <a:off x="5007492" y="4212471"/>
            <a:ext cx="2846400" cy="516400"/>
          </a:xfrm>
          <a:prstGeom prst="rect">
            <a:avLst/>
          </a:prstGeom>
          <a:noFill/>
          <a:ln>
            <a:noFill/>
          </a:ln>
        </p:spPr>
        <p:txBody>
          <a:bodyPr spcFirstLastPara="1" wrap="square" lIns="121900" tIns="60933" rIns="121900" bIns="60933" anchor="t" anchorCtr="0">
            <a:noAutofit/>
          </a:bodyPr>
          <a:lstStyle/>
          <a:p>
            <a:pPr algn="r"/>
            <a:r>
              <a:rPr lang="en" sz="2400" b="1">
                <a:solidFill>
                  <a:schemeClr val="lt1"/>
                </a:solidFill>
                <a:latin typeface="Helvetica Neue"/>
                <a:ea typeface="Helvetica Neue"/>
                <a:cs typeface="Helvetica Neue"/>
                <a:sym typeface="Helvetica Neue"/>
              </a:rPr>
              <a:t>$1,999,566</a:t>
            </a:r>
            <a:endParaRPr sz="2133" b="1">
              <a:solidFill>
                <a:srgbClr val="CC0000"/>
              </a:solidFill>
              <a:latin typeface="Helvetica Neue"/>
              <a:ea typeface="Helvetica Neue"/>
              <a:cs typeface="Helvetica Neue"/>
              <a:sym typeface="Helvetica Neue"/>
            </a:endParaRPr>
          </a:p>
        </p:txBody>
      </p:sp>
      <p:sp>
        <p:nvSpPr>
          <p:cNvPr id="98" name="Google Shape;98;p14"/>
          <p:cNvSpPr/>
          <p:nvPr/>
        </p:nvSpPr>
        <p:spPr>
          <a:xfrm>
            <a:off x="7046367" y="3332872"/>
            <a:ext cx="2803600" cy="469200"/>
          </a:xfrm>
          <a:prstGeom prst="rect">
            <a:avLst/>
          </a:prstGeom>
          <a:noFill/>
          <a:ln>
            <a:noFill/>
          </a:ln>
        </p:spPr>
        <p:txBody>
          <a:bodyPr spcFirstLastPara="1" wrap="square" lIns="121900" tIns="60933" rIns="121900" bIns="60933" anchor="t" anchorCtr="0">
            <a:noAutofit/>
          </a:bodyPr>
          <a:lstStyle/>
          <a:p>
            <a:pPr algn="r"/>
            <a:r>
              <a:rPr lang="en" sz="2400" b="1">
                <a:solidFill>
                  <a:schemeClr val="lt1"/>
                </a:solidFill>
                <a:latin typeface="Helvetica Neue"/>
                <a:ea typeface="Helvetica Neue"/>
                <a:cs typeface="Helvetica Neue"/>
                <a:sym typeface="Helvetica Neue"/>
              </a:rPr>
              <a:t>$2,947,185</a:t>
            </a:r>
            <a:endParaRPr sz="2133" b="1">
              <a:solidFill>
                <a:srgbClr val="CC0000"/>
              </a:solidFill>
              <a:latin typeface="Helvetica Neue"/>
              <a:ea typeface="Helvetica Neue"/>
              <a:cs typeface="Helvetica Neue"/>
              <a:sym typeface="Helvetica Neue"/>
            </a:endParaRPr>
          </a:p>
        </p:txBody>
      </p:sp>
      <p:sp>
        <p:nvSpPr>
          <p:cNvPr id="99" name="Google Shape;99;p14"/>
          <p:cNvSpPr/>
          <p:nvPr/>
        </p:nvSpPr>
        <p:spPr>
          <a:xfrm>
            <a:off x="3527753" y="5108451"/>
            <a:ext cx="1711600" cy="506800"/>
          </a:xfrm>
          <a:prstGeom prst="rect">
            <a:avLst/>
          </a:prstGeom>
          <a:noFill/>
          <a:ln>
            <a:noFill/>
          </a:ln>
        </p:spPr>
        <p:txBody>
          <a:bodyPr spcFirstLastPara="1" wrap="square" lIns="121900" tIns="60933" rIns="121900" bIns="60933" anchor="t" anchorCtr="0">
            <a:noAutofit/>
          </a:bodyPr>
          <a:lstStyle/>
          <a:p>
            <a:pPr algn="r"/>
            <a:r>
              <a:rPr lang="en" sz="2133" b="1">
                <a:solidFill>
                  <a:schemeClr val="lt1"/>
                </a:solidFill>
                <a:latin typeface="Helvetica Neue"/>
                <a:ea typeface="Helvetica Neue"/>
                <a:cs typeface="Helvetica Neue"/>
                <a:sym typeface="Helvetica Neue"/>
              </a:rPr>
              <a:t>$722,293</a:t>
            </a:r>
            <a:endParaRPr sz="1867" b="1">
              <a:solidFill>
                <a:srgbClr val="CC0000"/>
              </a:solidFill>
              <a:latin typeface="Helvetica Neue"/>
              <a:ea typeface="Helvetica Neue"/>
              <a:cs typeface="Helvetica Neue"/>
              <a:sym typeface="Helvetica Neue"/>
            </a:endParaRPr>
          </a:p>
        </p:txBody>
      </p:sp>
      <p:sp>
        <p:nvSpPr>
          <p:cNvPr id="100" name="Google Shape;100;p14"/>
          <p:cNvSpPr/>
          <p:nvPr/>
        </p:nvSpPr>
        <p:spPr>
          <a:xfrm>
            <a:off x="6494560" y="2400888"/>
            <a:ext cx="3685600" cy="496800"/>
          </a:xfrm>
          <a:prstGeom prst="rect">
            <a:avLst/>
          </a:prstGeom>
          <a:noFill/>
          <a:ln>
            <a:noFill/>
          </a:ln>
        </p:spPr>
        <p:txBody>
          <a:bodyPr spcFirstLastPara="1" wrap="square" lIns="121900" tIns="60933" rIns="121900" bIns="60933" anchor="t" anchorCtr="0">
            <a:noAutofit/>
          </a:bodyPr>
          <a:lstStyle/>
          <a:p>
            <a:pPr algn="r"/>
            <a:r>
              <a:rPr lang="en" sz="2400" b="1">
                <a:solidFill>
                  <a:schemeClr val="lt1"/>
                </a:solidFill>
                <a:latin typeface="Helvetica Neue"/>
                <a:ea typeface="Helvetica Neue"/>
                <a:cs typeface="Helvetica Neue"/>
                <a:sym typeface="Helvetica Neue"/>
              </a:rPr>
              <a:t>$3,243,606</a:t>
            </a:r>
            <a:endParaRPr sz="2133" b="1">
              <a:solidFill>
                <a:srgbClr val="CC0000"/>
              </a:solidFill>
              <a:latin typeface="Helvetica Neue"/>
              <a:ea typeface="Helvetica Neue"/>
              <a:cs typeface="Helvetica Neue"/>
              <a:sym typeface="Helvetica Neue"/>
            </a:endParaRPr>
          </a:p>
        </p:txBody>
      </p:sp>
      <p:sp>
        <p:nvSpPr>
          <p:cNvPr id="101" name="Google Shape;101;p14"/>
          <p:cNvSpPr txBox="1"/>
          <p:nvPr/>
        </p:nvSpPr>
        <p:spPr>
          <a:xfrm>
            <a:off x="4" y="1766583"/>
            <a:ext cx="12192000" cy="485200"/>
          </a:xfrm>
          <a:prstGeom prst="rect">
            <a:avLst/>
          </a:prstGeom>
          <a:noFill/>
          <a:ln>
            <a:noFill/>
          </a:ln>
        </p:spPr>
        <p:txBody>
          <a:bodyPr spcFirstLastPara="1" wrap="square" lIns="121900" tIns="60933" rIns="121900" bIns="60933" anchor="t" anchorCtr="0">
            <a:noAutofit/>
          </a:bodyPr>
          <a:lstStyle/>
          <a:p>
            <a:pPr algn="ctr">
              <a:lnSpc>
                <a:spcPct val="85000"/>
              </a:lnSpc>
            </a:pPr>
            <a:r>
              <a:rPr lang="en" sz="2133" b="1">
                <a:solidFill>
                  <a:schemeClr val="dk2"/>
                </a:solidFill>
                <a:latin typeface="Helvetica Neue"/>
                <a:ea typeface="Helvetica Neue"/>
                <a:cs typeface="Helvetica Neue"/>
                <a:sym typeface="Helvetica Neue"/>
              </a:rPr>
              <a:t>$500 per month earning 9% and increased each year by 3%.  At Age 65.</a:t>
            </a:r>
            <a:endParaRPr sz="2133" b="1">
              <a:solidFill>
                <a:schemeClr val="dk2"/>
              </a:solidFill>
              <a:latin typeface="Helvetica Neue"/>
              <a:ea typeface="Helvetica Neue"/>
              <a:cs typeface="Helvetica Neue"/>
              <a:sym typeface="Helvetica Neue"/>
            </a:endParaRPr>
          </a:p>
        </p:txBody>
      </p:sp>
      <p:sp>
        <p:nvSpPr>
          <p:cNvPr id="102" name="Google Shape;102;p14"/>
          <p:cNvSpPr txBox="1"/>
          <p:nvPr/>
        </p:nvSpPr>
        <p:spPr>
          <a:xfrm>
            <a:off x="254004" y="5943003"/>
            <a:ext cx="12192000" cy="485200"/>
          </a:xfrm>
          <a:prstGeom prst="rect">
            <a:avLst/>
          </a:prstGeom>
          <a:noFill/>
          <a:ln>
            <a:noFill/>
          </a:ln>
        </p:spPr>
        <p:txBody>
          <a:bodyPr spcFirstLastPara="1" wrap="square" lIns="121900" tIns="60933" rIns="121900" bIns="60933" anchor="t" anchorCtr="0">
            <a:noAutofit/>
          </a:bodyPr>
          <a:lstStyle/>
          <a:p>
            <a:pPr algn="ctr">
              <a:lnSpc>
                <a:spcPct val="85000"/>
              </a:lnSpc>
            </a:pPr>
            <a:r>
              <a:rPr lang="en" sz="2133">
                <a:solidFill>
                  <a:srgbClr val="FF0000"/>
                </a:solidFill>
                <a:latin typeface="Helvetica Neue"/>
                <a:ea typeface="Helvetica Neue"/>
                <a:cs typeface="Helvetica Neue"/>
                <a:sym typeface="Helvetica Neue"/>
              </a:rPr>
              <a:t>How important is it to make consistent investing a priority? </a:t>
            </a:r>
            <a:endParaRPr sz="2133">
              <a:solidFill>
                <a:srgbClr val="FF0000"/>
              </a:solidFill>
              <a:latin typeface="Helvetica Neue"/>
              <a:ea typeface="Helvetica Neue"/>
              <a:cs typeface="Helvetica Neue"/>
              <a:sym typeface="Helvetica Neue"/>
            </a:endParaRPr>
          </a:p>
        </p:txBody>
      </p:sp>
      <p:sp>
        <p:nvSpPr>
          <p:cNvPr id="103" name="Google Shape;103;p14"/>
          <p:cNvSpPr txBox="1"/>
          <p:nvPr/>
        </p:nvSpPr>
        <p:spPr>
          <a:xfrm>
            <a:off x="470700" y="184763"/>
            <a:ext cx="11141600" cy="1962400"/>
          </a:xfrm>
          <a:prstGeom prst="rect">
            <a:avLst/>
          </a:prstGeom>
          <a:solidFill>
            <a:srgbClr val="0B5394"/>
          </a:solidFill>
          <a:ln>
            <a:noFill/>
          </a:ln>
        </p:spPr>
        <p:txBody>
          <a:bodyPr spcFirstLastPara="1" wrap="square" lIns="91433" tIns="91433" rIns="91433" bIns="91433" anchor="t" anchorCtr="0">
            <a:noAutofit/>
          </a:bodyPr>
          <a:lstStyle/>
          <a:p>
            <a:pPr algn="ctr"/>
            <a:endParaRPr sz="3067">
              <a:solidFill>
                <a:srgbClr val="FFFFFF"/>
              </a:solidFill>
              <a:latin typeface="Roboto Condensed"/>
              <a:ea typeface="Roboto Condensed"/>
              <a:cs typeface="Roboto Condensed"/>
              <a:sym typeface="Roboto Condensed"/>
            </a:endParaRPr>
          </a:p>
          <a:p>
            <a:pPr algn="ctr"/>
            <a:r>
              <a:rPr lang="en" sz="3067">
                <a:solidFill>
                  <a:srgbClr val="FFFFFF"/>
                </a:solidFill>
                <a:latin typeface="Roboto Condensed"/>
                <a:ea typeface="Roboto Condensed"/>
                <a:cs typeface="Roboto Condensed"/>
                <a:sym typeface="Roboto Condensed"/>
              </a:rPr>
              <a:t>What if you could earn about $30,000-$50,000 over time for every client you helped like this?  100 Clients = $3,000,000-$5,000,000</a:t>
            </a:r>
            <a:endParaRPr sz="3067">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40607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4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700"/>
                                        <p:tgtEl>
                                          <p:spTgt spid="80"/>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300"/>
                                        <p:tgtEl>
                                          <p:spTgt spid="8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3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300"/>
                                        <p:tgtEl>
                                          <p:spTgt spid="90"/>
                                        </p:tgtEl>
                                      </p:cBhvr>
                                    </p:animEffect>
                                  </p:childTnLst>
                                </p:cTn>
                              </p:par>
                              <p:par>
                                <p:cTn id="24" presetID="10" presetClass="entr" presetSubtype="0" fill="hold"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1000"/>
                                        <p:tgtEl>
                                          <p:spTgt spid="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300"/>
                                        <p:tgtEl>
                                          <p:spTgt spid="10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300"/>
                                        <p:tgtEl>
                                          <p:spTgt spid="7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500"/>
                                        <p:tgtEl>
                                          <p:spTgt spid="87"/>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300"/>
                                        <p:tgtEl>
                                          <p:spTgt spid="84"/>
                                        </p:tgtEl>
                                      </p:cBhvr>
                                    </p:animEffect>
                                  </p:childTnLst>
                                </p:cTn>
                              </p:par>
                              <p:par>
                                <p:cTn id="50" presetID="10" presetClass="entr" presetSubtype="0" fill="hold" nodeType="with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300"/>
                                        <p:tgtEl>
                                          <p:spTgt spid="9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3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500"/>
                                        <p:tgtEl>
                                          <p:spTgt spid="88"/>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fade">
                                      <p:cBhvr>
                                        <p:cTn id="66" dur="300"/>
                                        <p:tgtEl>
                                          <p:spTgt spid="97"/>
                                        </p:tgtEl>
                                      </p:cBhvr>
                                    </p:animEffect>
                                  </p:childTnLst>
                                </p:cTn>
                              </p:par>
                              <p:par>
                                <p:cTn id="67" presetID="10" presetClass="entr" presetSubtype="0" fill="hold" nodeType="with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300"/>
                                        <p:tgtEl>
                                          <p:spTgt spid="8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300"/>
                                        <p:tgtEl>
                                          <p:spTgt spid="6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400"/>
                                        <p:tgtEl>
                                          <p:spTgt spid="89"/>
                                        </p:tgtEl>
                                      </p:cBhvr>
                                    </p:animEffect>
                                  </p:childTnLst>
                                </p:cTn>
                              </p:par>
                            </p:childTnLst>
                          </p:cTn>
                        </p:par>
                        <p:par>
                          <p:cTn id="80" fill="hold">
                            <p:stCondLst>
                              <p:cond delay="400"/>
                            </p:stCondLst>
                            <p:childTnLst>
                              <p:par>
                                <p:cTn id="81" presetID="10" presetClass="entr" presetSubtype="0" fill="hold" nodeType="afterEffect">
                                  <p:stCondLst>
                                    <p:cond delay="0"/>
                                  </p:stCondLst>
                                  <p:childTnLst>
                                    <p:set>
                                      <p:cBhvr>
                                        <p:cTn id="82" dur="1" fill="hold">
                                          <p:stCondLst>
                                            <p:cond delay="0"/>
                                          </p:stCondLst>
                                        </p:cTn>
                                        <p:tgtEl>
                                          <p:spTgt spid="99"/>
                                        </p:tgtEl>
                                        <p:attrNameLst>
                                          <p:attrName>style.visibility</p:attrName>
                                        </p:attrNameLst>
                                      </p:cBhvr>
                                      <p:to>
                                        <p:strVal val="visible"/>
                                      </p:to>
                                    </p:set>
                                    <p:animEffect transition="in" filter="fade">
                                      <p:cBhvr>
                                        <p:cTn id="83" dur="300"/>
                                        <p:tgtEl>
                                          <p:spTgt spid="99"/>
                                        </p:tgtEl>
                                      </p:cBhvr>
                                    </p:animEffect>
                                  </p:childTnLst>
                                </p:cTn>
                              </p:par>
                              <p:par>
                                <p:cTn id="84" presetID="10" presetClass="entr" presetSubtype="0" fill="hold" nodeType="with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fade">
                                      <p:cBhvr>
                                        <p:cTn id="86" dur="300"/>
                                        <p:tgtEl>
                                          <p:spTgt spid="85"/>
                                        </p:tgtEl>
                                      </p:cBhvr>
                                    </p:animEffect>
                                  </p:childTnLst>
                                </p:cTn>
                              </p:par>
                            </p:childTnLst>
                          </p:cTn>
                        </p:par>
                        <p:par>
                          <p:cTn id="87" fill="hold">
                            <p:stCondLst>
                              <p:cond delay="700"/>
                            </p:stCondLst>
                            <p:childTnLst>
                              <p:par>
                                <p:cTn id="88" presetID="1" presetClass="entr" presetSubtype="0" fill="hold" nodeType="afterEffect">
                                  <p:stCondLst>
                                    <p:cond delay="0"/>
                                  </p:stCondLst>
                                  <p:childTnLst>
                                    <p:set>
                                      <p:cBhvr>
                                        <p:cTn id="89" dur="1" fill="hold">
                                          <p:stCondLst>
                                            <p:cond delay="0"/>
                                          </p:stCondLst>
                                        </p:cTn>
                                        <p:tgtEl>
                                          <p:spTgt spid="82"/>
                                        </p:tgtEl>
                                        <p:attrNameLst>
                                          <p:attrName>style.visibility</p:attrName>
                                        </p:attrNameLst>
                                      </p:cBhvr>
                                      <p:to>
                                        <p:strVal val="visible"/>
                                      </p:to>
                                    </p:set>
                                  </p:childTnLst>
                                </p:cTn>
                              </p:par>
                            </p:childTnLst>
                          </p:cTn>
                        </p:par>
                        <p:par>
                          <p:cTn id="90" fill="hold">
                            <p:stCondLst>
                              <p:cond delay="701"/>
                            </p:stCondLst>
                            <p:childTnLst>
                              <p:par>
                                <p:cTn id="91" presetID="10" presetClass="entr" presetSubtype="0" fill="hold" nodeType="after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fade">
                                      <p:cBhvr>
                                        <p:cTn id="93" dur="300"/>
                                        <p:tgtEl>
                                          <p:spTgt spid="10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3"/>
                                        </p:tgtEl>
                                        <p:attrNameLst>
                                          <p:attrName>style.visibility</p:attrName>
                                        </p:attrNameLst>
                                      </p:cBhvr>
                                      <p:to>
                                        <p:strVal val="visible"/>
                                      </p:to>
                                    </p:set>
                                    <p:animEffect transition="in" filter="fade">
                                      <p:cBhvr>
                                        <p:cTn id="98"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idx="4294967295"/>
          </p:nvPr>
        </p:nvSpPr>
        <p:spPr>
          <a:xfrm>
            <a:off x="0" y="-57681"/>
            <a:ext cx="12192000" cy="1325600"/>
          </a:xfrm>
          <a:prstGeom prst="rect">
            <a:avLst/>
          </a:prstGeom>
          <a:solidFill>
            <a:srgbClr val="0070C0"/>
          </a:solidFill>
          <a:ln>
            <a:noFill/>
          </a:ln>
        </p:spPr>
        <p:txBody>
          <a:bodyPr spcFirstLastPara="1" vert="horz" wrap="square" lIns="91433" tIns="45700" rIns="91433" bIns="45700" rtlCol="0" anchor="ctr" anchorCtr="0">
            <a:noAutofit/>
          </a:bodyPr>
          <a:lstStyle/>
          <a:p>
            <a:pPr algn="ctr">
              <a:spcBef>
                <a:spcPts val="0"/>
              </a:spcBef>
              <a:buClr>
                <a:srgbClr val="FFFFFF"/>
              </a:buClr>
              <a:buSzPts val="3600"/>
            </a:pPr>
            <a:r>
              <a:rPr lang="en" sz="4800" b="1">
                <a:solidFill>
                  <a:srgbClr val="FFFFFF"/>
                </a:solidFill>
                <a:latin typeface="Calibri"/>
                <a:ea typeface="Calibri"/>
                <a:cs typeface="Calibri"/>
                <a:sym typeface="Calibri"/>
              </a:rPr>
              <a:t>Turn Debt Payments into </a:t>
            </a:r>
            <a:r>
              <a:rPr lang="en" sz="4800" b="1">
                <a:solidFill>
                  <a:srgbClr val="FFFFFF"/>
                </a:solidFill>
              </a:rPr>
              <a:t>Wealth</a:t>
            </a:r>
            <a:endParaRPr sz="1467" dirty="0"/>
          </a:p>
        </p:txBody>
      </p:sp>
      <p:sp>
        <p:nvSpPr>
          <p:cNvPr id="136" name="Google Shape;136;p26"/>
          <p:cNvSpPr/>
          <p:nvPr/>
        </p:nvSpPr>
        <p:spPr>
          <a:xfrm>
            <a:off x="583981" y="4267519"/>
            <a:ext cx="11074400" cy="440400"/>
          </a:xfrm>
          <a:prstGeom prst="rect">
            <a:avLst/>
          </a:prstGeom>
          <a:solidFill>
            <a:srgbClr val="0099FF"/>
          </a:solidFill>
          <a:ln>
            <a:noFill/>
          </a:ln>
        </p:spPr>
        <p:txBody>
          <a:bodyPr spcFirstLastPara="1" wrap="square" lIns="121900" tIns="60967" rIns="121900" bIns="60967" anchor="ctr" anchorCtr="0">
            <a:noAutofit/>
          </a:bodyPr>
          <a:lstStyle/>
          <a:p>
            <a:endParaRPr sz="1067">
              <a:solidFill>
                <a:schemeClr val="lt1"/>
              </a:solidFill>
              <a:latin typeface="Trebuchet MS"/>
              <a:ea typeface="Trebuchet MS"/>
              <a:cs typeface="Trebuchet MS"/>
              <a:sym typeface="Trebuchet MS"/>
            </a:endParaRPr>
          </a:p>
        </p:txBody>
      </p:sp>
      <p:sp>
        <p:nvSpPr>
          <p:cNvPr id="137" name="Google Shape;137;p26"/>
          <p:cNvSpPr/>
          <p:nvPr/>
        </p:nvSpPr>
        <p:spPr>
          <a:xfrm>
            <a:off x="423309" y="4277669"/>
            <a:ext cx="11254000" cy="1297600"/>
          </a:xfrm>
          <a:prstGeom prst="rect">
            <a:avLst/>
          </a:prstGeom>
          <a:noFill/>
          <a:ln>
            <a:noFill/>
          </a:ln>
        </p:spPr>
        <p:txBody>
          <a:bodyPr spcFirstLastPara="1" wrap="square" lIns="121867" tIns="60967" rIns="121867" bIns="60967" anchor="t" anchorCtr="0">
            <a:noAutofit/>
          </a:bodyPr>
          <a:lstStyle/>
          <a:p>
            <a:pPr algn="ctr"/>
            <a:r>
              <a:rPr lang="en" sz="2400" b="1">
                <a:solidFill>
                  <a:schemeClr val="lt1"/>
                </a:solidFill>
                <a:latin typeface="Trebuchet MS"/>
                <a:ea typeface="Trebuchet MS"/>
                <a:cs typeface="Trebuchet MS"/>
                <a:sym typeface="Trebuchet MS"/>
              </a:rPr>
              <a:t>23 years </a:t>
            </a:r>
            <a:r>
              <a:rPr lang="en" sz="2400">
                <a:solidFill>
                  <a:schemeClr val="lt1"/>
                </a:solidFill>
                <a:latin typeface="Trebuchet MS"/>
                <a:ea typeface="Trebuchet MS"/>
                <a:cs typeface="Trebuchet MS"/>
                <a:sym typeface="Trebuchet MS"/>
              </a:rPr>
              <a:t>to pay off debt and </a:t>
            </a:r>
            <a:r>
              <a:rPr lang="en" sz="2400" b="1">
                <a:solidFill>
                  <a:schemeClr val="lt1"/>
                </a:solidFill>
                <a:latin typeface="Trebuchet MS"/>
                <a:ea typeface="Trebuchet MS"/>
                <a:cs typeface="Trebuchet MS"/>
                <a:sym typeface="Trebuchet MS"/>
              </a:rPr>
              <a:t>$214,442 in interest paid</a:t>
            </a:r>
            <a:endParaRPr sz="1467"/>
          </a:p>
          <a:p>
            <a:pPr algn="ctr"/>
            <a:endParaRPr sz="800" b="1">
              <a:solidFill>
                <a:schemeClr val="lt1"/>
              </a:solidFill>
              <a:latin typeface="Trebuchet MS"/>
              <a:ea typeface="Trebuchet MS"/>
              <a:cs typeface="Trebuchet MS"/>
              <a:sym typeface="Trebuchet MS"/>
            </a:endParaRPr>
          </a:p>
          <a:p>
            <a:pPr algn="ctr"/>
            <a:r>
              <a:rPr lang="en" sz="2133" b="1">
                <a:solidFill>
                  <a:schemeClr val="dk1"/>
                </a:solidFill>
                <a:latin typeface="Trebuchet MS"/>
                <a:ea typeface="Trebuchet MS"/>
                <a:cs typeface="Trebuchet MS"/>
                <a:sym typeface="Trebuchet MS"/>
              </a:rPr>
              <a:t>Paid off in 8 years, Age 43 (15 years sooner) Interest saved $130,643</a:t>
            </a:r>
            <a:endParaRPr sz="1467"/>
          </a:p>
          <a:p>
            <a:pPr algn="ctr">
              <a:spcBef>
                <a:spcPts val="400"/>
              </a:spcBef>
            </a:pPr>
            <a:r>
              <a:rPr lang="en" sz="2133" b="1">
                <a:solidFill>
                  <a:schemeClr val="dk1"/>
                </a:solidFill>
                <a:latin typeface="Trebuchet MS"/>
                <a:ea typeface="Trebuchet MS"/>
                <a:cs typeface="Trebuchet MS"/>
                <a:sym typeface="Trebuchet MS"/>
              </a:rPr>
              <a:t>(Age 44, invest $2,720 each month at 9%)       </a:t>
            </a:r>
            <a:r>
              <a:rPr lang="en" sz="2400">
                <a:solidFill>
                  <a:srgbClr val="003366"/>
                </a:solidFill>
                <a:latin typeface="Trebuchet MS"/>
                <a:ea typeface="Trebuchet MS"/>
                <a:cs typeface="Trebuchet MS"/>
                <a:sym typeface="Trebuchet MS"/>
              </a:rPr>
              <a:t>@ Retirement … Age 65 = </a:t>
            </a:r>
            <a:r>
              <a:rPr lang="en" sz="2400" b="1">
                <a:solidFill>
                  <a:srgbClr val="003366"/>
                </a:solidFill>
                <a:latin typeface="Trebuchet MS"/>
                <a:ea typeface="Trebuchet MS"/>
                <a:cs typeface="Trebuchet MS"/>
                <a:sym typeface="Trebuchet MS"/>
              </a:rPr>
              <a:t>$2 million</a:t>
            </a:r>
            <a:endParaRPr sz="1867" b="1">
              <a:solidFill>
                <a:srgbClr val="003366"/>
              </a:solidFill>
              <a:latin typeface="Trebuchet MS"/>
              <a:ea typeface="Trebuchet MS"/>
              <a:cs typeface="Trebuchet MS"/>
              <a:sym typeface="Trebuchet MS"/>
            </a:endParaRPr>
          </a:p>
        </p:txBody>
      </p:sp>
      <p:sp>
        <p:nvSpPr>
          <p:cNvPr id="138" name="Google Shape;138;p26"/>
          <p:cNvSpPr/>
          <p:nvPr/>
        </p:nvSpPr>
        <p:spPr>
          <a:xfrm rot="5400000">
            <a:off x="6851601" y="-823233"/>
            <a:ext cx="2565600" cy="6997600"/>
          </a:xfrm>
          <a:prstGeom prst="round2SameRect">
            <a:avLst>
              <a:gd name="adj1" fmla="val 10726"/>
              <a:gd name="adj2" fmla="val 0"/>
            </a:avLst>
          </a:prstGeom>
          <a:solidFill>
            <a:srgbClr val="F2F2F2"/>
          </a:solidFill>
          <a:ln>
            <a:noFill/>
          </a:ln>
        </p:spPr>
        <p:txBody>
          <a:bodyPr spcFirstLastPara="1" wrap="square" lIns="91433" tIns="45700" rIns="91433" bIns="45700" anchor="ctr" anchorCtr="0">
            <a:noAutofit/>
          </a:bodyPr>
          <a:lstStyle/>
          <a:p>
            <a:pPr algn="ctr"/>
            <a:endParaRPr sz="3200">
              <a:solidFill>
                <a:srgbClr val="CC0000"/>
              </a:solidFill>
              <a:latin typeface="Trebuchet MS"/>
              <a:ea typeface="Trebuchet MS"/>
              <a:cs typeface="Trebuchet MS"/>
              <a:sym typeface="Trebuchet MS"/>
            </a:endParaRPr>
          </a:p>
        </p:txBody>
      </p:sp>
      <p:sp>
        <p:nvSpPr>
          <p:cNvPr id="139" name="Google Shape;139;p26"/>
          <p:cNvSpPr txBox="1"/>
          <p:nvPr/>
        </p:nvSpPr>
        <p:spPr>
          <a:xfrm>
            <a:off x="427568" y="5757333"/>
            <a:ext cx="11205600" cy="1134400"/>
          </a:xfrm>
          <a:prstGeom prst="rect">
            <a:avLst/>
          </a:prstGeom>
          <a:noFill/>
          <a:ln>
            <a:noFill/>
          </a:ln>
        </p:spPr>
        <p:txBody>
          <a:bodyPr spcFirstLastPara="1" wrap="square" lIns="121900" tIns="60967" rIns="121900" bIns="60967" anchor="t" anchorCtr="0">
            <a:noAutofit/>
          </a:bodyPr>
          <a:lstStyle/>
          <a:p>
            <a:pPr>
              <a:lnSpc>
                <a:spcPct val="85000"/>
              </a:lnSpc>
            </a:pPr>
            <a:r>
              <a:rPr lang="en" sz="1067">
                <a:solidFill>
                  <a:schemeClr val="dk1"/>
                </a:solidFill>
                <a:latin typeface="Trebuchet MS"/>
                <a:ea typeface="Trebuchet MS"/>
                <a:cs typeface="Trebuchet MS"/>
                <a:sym typeface="Trebuchet MS"/>
              </a:rPr>
              <a:t>The above example is for illustrative purposes only. The Debt Stacking concept assumes that: (1) you make consistent payments on all of your debts, (2) when you pay off the first debt in your plan, you add the payment you were making toward that debt to your existing payment on the next debt in your plan (therefore you make the same total monthly payment each month toward your debts) (3) you continue this process until you have eliminated all of the debts in your plan. In the example above, when the retail card is paid off, the $220 is applied to credit card 2, accelerating its payment to $573. After credit card 2 is paid off, the $573 is applied to the car loan for </a:t>
            </a:r>
            <a:br>
              <a:rPr lang="en" sz="1067">
                <a:solidFill>
                  <a:schemeClr val="dk1"/>
                </a:solidFill>
                <a:latin typeface="Trebuchet MS"/>
                <a:ea typeface="Trebuchet MS"/>
                <a:cs typeface="Trebuchet MS"/>
                <a:sym typeface="Trebuchet MS"/>
              </a:rPr>
            </a:br>
            <a:r>
              <a:rPr lang="en" sz="1067">
                <a:solidFill>
                  <a:schemeClr val="dk1"/>
                </a:solidFill>
                <a:latin typeface="Trebuchet MS"/>
                <a:ea typeface="Trebuchet MS"/>
                <a:cs typeface="Trebuchet MS"/>
                <a:sym typeface="Trebuchet MS"/>
              </a:rPr>
              <a:t>a total payment of $1,124. The process is then continued until all debts are paid off. Note that the total payment per month remains constant. </a:t>
            </a:r>
            <a:br>
              <a:rPr lang="en" sz="1067">
                <a:solidFill>
                  <a:schemeClr val="dk1"/>
                </a:solidFill>
                <a:latin typeface="Trebuchet MS"/>
                <a:ea typeface="Trebuchet MS"/>
                <a:cs typeface="Trebuchet MS"/>
                <a:sym typeface="Trebuchet MS"/>
              </a:rPr>
            </a:br>
            <a:r>
              <a:rPr lang="en" sz="1067">
                <a:solidFill>
                  <a:schemeClr val="dk1"/>
                </a:solidFill>
                <a:latin typeface="Trebuchet MS"/>
                <a:ea typeface="Trebuchet MS"/>
                <a:cs typeface="Trebuchet MS"/>
                <a:sym typeface="Trebuchet MS"/>
              </a:rPr>
              <a:t>The hypothetical assumes a constant nominal 9% rate of return compounded monthly, unlike actual investments which will fluctuate in value, </a:t>
            </a:r>
            <a:br>
              <a:rPr lang="en" sz="1067">
                <a:solidFill>
                  <a:schemeClr val="dk1"/>
                </a:solidFill>
                <a:latin typeface="Trebuchet MS"/>
                <a:ea typeface="Trebuchet MS"/>
                <a:cs typeface="Trebuchet MS"/>
                <a:sym typeface="Trebuchet MS"/>
              </a:rPr>
            </a:br>
            <a:r>
              <a:rPr lang="en" sz="1067">
                <a:solidFill>
                  <a:schemeClr val="dk1"/>
                </a:solidFill>
                <a:latin typeface="Trebuchet MS"/>
                <a:ea typeface="Trebuchet MS"/>
                <a:cs typeface="Trebuchet MS"/>
                <a:sym typeface="Trebuchet MS"/>
              </a:rPr>
              <a:t>and does not include taxes or fees, which would reduce returns. Investing begins once debts have been paid off (at age 44). </a:t>
            </a:r>
            <a:endParaRPr sz="1467"/>
          </a:p>
        </p:txBody>
      </p:sp>
      <p:sp>
        <p:nvSpPr>
          <p:cNvPr id="140" name="Google Shape;140;p26"/>
          <p:cNvSpPr/>
          <p:nvPr/>
        </p:nvSpPr>
        <p:spPr>
          <a:xfrm rot="10800000">
            <a:off x="580151" y="1365117"/>
            <a:ext cx="11034000" cy="2574000"/>
          </a:xfrm>
          <a:prstGeom prst="roundRect">
            <a:avLst>
              <a:gd name="adj" fmla="val 9116"/>
            </a:avLst>
          </a:prstGeom>
          <a:noFill/>
          <a:ln w="25400" cap="flat" cmpd="sng">
            <a:solidFill>
              <a:srgbClr val="5191CD"/>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141" name="Google Shape;141;p26"/>
          <p:cNvSpPr txBox="1"/>
          <p:nvPr/>
        </p:nvSpPr>
        <p:spPr>
          <a:xfrm>
            <a:off x="648672" y="1433972"/>
            <a:ext cx="10896800" cy="2436400"/>
          </a:xfrm>
          <a:prstGeom prst="rect">
            <a:avLst/>
          </a:prstGeom>
          <a:noFill/>
          <a:ln>
            <a:noFill/>
          </a:ln>
        </p:spPr>
        <p:txBody>
          <a:bodyPr spcFirstLastPara="1" wrap="square" lIns="121900" tIns="60967" rIns="121900" bIns="60967" anchor="ctr" anchorCtr="0">
            <a:noAutofit/>
          </a:bodyPr>
          <a:lstStyle/>
          <a:p>
            <a:pPr algn="ctr"/>
            <a:endParaRPr sz="2133">
              <a:solidFill>
                <a:srgbClr val="CC0000"/>
              </a:solidFill>
              <a:latin typeface="Trebuchet MS"/>
              <a:ea typeface="Trebuchet MS"/>
              <a:cs typeface="Trebuchet MS"/>
              <a:sym typeface="Trebuchet MS"/>
            </a:endParaRPr>
          </a:p>
        </p:txBody>
      </p:sp>
      <p:sp>
        <p:nvSpPr>
          <p:cNvPr id="142" name="Google Shape;142;p26"/>
          <p:cNvSpPr txBox="1"/>
          <p:nvPr/>
        </p:nvSpPr>
        <p:spPr>
          <a:xfrm>
            <a:off x="4692651" y="1401233"/>
            <a:ext cx="1583200" cy="2489600"/>
          </a:xfrm>
          <a:prstGeom prst="rect">
            <a:avLst/>
          </a:prstGeom>
          <a:noFill/>
          <a:ln>
            <a:noFill/>
          </a:ln>
        </p:spPr>
        <p:txBody>
          <a:bodyPr spcFirstLastPara="1" wrap="square" lIns="121900" tIns="60967" rIns="121900" bIns="60967" anchor="t" anchorCtr="0">
            <a:noAutofit/>
          </a:bodyPr>
          <a:lstStyle/>
          <a:p>
            <a:pPr algn="r"/>
            <a:endParaRPr sz="2133" b="1">
              <a:solidFill>
                <a:schemeClr val="dk1"/>
              </a:solidFill>
              <a:latin typeface="Trebuchet MS"/>
              <a:ea typeface="Trebuchet MS"/>
              <a:cs typeface="Trebuchet MS"/>
              <a:sym typeface="Trebuchet MS"/>
            </a:endParaRPr>
          </a:p>
          <a:p>
            <a:pPr algn="r">
              <a:spcBef>
                <a:spcPts val="667"/>
              </a:spcBef>
            </a:pPr>
            <a:r>
              <a:rPr lang="en" sz="2133">
                <a:solidFill>
                  <a:schemeClr val="dk1"/>
                </a:solidFill>
                <a:latin typeface="Trebuchet MS"/>
                <a:ea typeface="Trebuchet MS"/>
                <a:cs typeface="Trebuchet MS"/>
                <a:sym typeface="Trebuchet MS"/>
              </a:rPr>
              <a:t>$353</a:t>
            </a:r>
            <a:endParaRPr sz="1467"/>
          </a:p>
          <a:p>
            <a:pPr algn="r">
              <a:spcBef>
                <a:spcPts val="667"/>
              </a:spcBef>
            </a:pPr>
            <a:r>
              <a:rPr lang="en" sz="2133">
                <a:solidFill>
                  <a:schemeClr val="dk1"/>
                </a:solidFill>
                <a:latin typeface="Trebuchet MS"/>
                <a:ea typeface="Trebuchet MS"/>
                <a:cs typeface="Trebuchet MS"/>
                <a:sym typeface="Trebuchet MS"/>
              </a:rPr>
              <a:t>$551</a:t>
            </a:r>
            <a:endParaRPr sz="1467"/>
          </a:p>
          <a:p>
            <a:pPr algn="r">
              <a:spcBef>
                <a:spcPts val="667"/>
              </a:spcBef>
            </a:pPr>
            <a:r>
              <a:rPr lang="en" sz="2133">
                <a:solidFill>
                  <a:schemeClr val="dk1"/>
                </a:solidFill>
                <a:latin typeface="Trebuchet MS"/>
                <a:ea typeface="Trebuchet MS"/>
                <a:cs typeface="Trebuchet MS"/>
                <a:sym typeface="Trebuchet MS"/>
              </a:rPr>
              <a:t>$303</a:t>
            </a:r>
            <a:endParaRPr sz="1467"/>
          </a:p>
          <a:p>
            <a:pPr algn="r">
              <a:spcBef>
                <a:spcPts val="667"/>
              </a:spcBef>
            </a:pPr>
            <a:r>
              <a:rPr lang="en" sz="2133">
                <a:solidFill>
                  <a:schemeClr val="dk1"/>
                </a:solidFill>
                <a:latin typeface="Trebuchet MS"/>
                <a:ea typeface="Trebuchet MS"/>
                <a:cs typeface="Trebuchet MS"/>
                <a:sym typeface="Trebuchet MS"/>
              </a:rPr>
              <a:t>$1,293</a:t>
            </a:r>
            <a:endParaRPr sz="1467"/>
          </a:p>
          <a:p>
            <a:pPr algn="r">
              <a:spcBef>
                <a:spcPts val="667"/>
              </a:spcBef>
            </a:pPr>
            <a:r>
              <a:rPr lang="en" sz="2133" b="1">
                <a:solidFill>
                  <a:srgbClr val="CC0000"/>
                </a:solidFill>
                <a:latin typeface="Trebuchet MS"/>
                <a:ea typeface="Trebuchet MS"/>
                <a:cs typeface="Trebuchet MS"/>
                <a:sym typeface="Trebuchet MS"/>
              </a:rPr>
              <a:t>$2,720</a:t>
            </a:r>
            <a:endParaRPr sz="1467"/>
          </a:p>
        </p:txBody>
      </p:sp>
      <p:sp>
        <p:nvSpPr>
          <p:cNvPr id="143" name="Google Shape;143;p26"/>
          <p:cNvSpPr txBox="1"/>
          <p:nvPr/>
        </p:nvSpPr>
        <p:spPr>
          <a:xfrm>
            <a:off x="6451600" y="1397001"/>
            <a:ext cx="1583200" cy="2489600"/>
          </a:xfrm>
          <a:prstGeom prst="rect">
            <a:avLst/>
          </a:prstGeom>
          <a:noFill/>
          <a:ln>
            <a:noFill/>
          </a:ln>
        </p:spPr>
        <p:txBody>
          <a:bodyPr spcFirstLastPara="1" wrap="square" lIns="121900" tIns="60967" rIns="121900" bIns="60967" anchor="t" anchorCtr="0">
            <a:noAutofit/>
          </a:bodyPr>
          <a:lstStyle/>
          <a:p>
            <a:pPr algn="r"/>
            <a:endParaRPr sz="2133" b="1">
              <a:solidFill>
                <a:schemeClr val="dk1"/>
              </a:solidFill>
              <a:latin typeface="Trebuchet MS"/>
              <a:ea typeface="Trebuchet MS"/>
              <a:cs typeface="Trebuchet MS"/>
              <a:sym typeface="Trebuchet MS"/>
            </a:endParaRPr>
          </a:p>
          <a:p>
            <a:pPr algn="r">
              <a:spcBef>
                <a:spcPts val="667"/>
              </a:spcBef>
            </a:pPr>
            <a:endParaRPr sz="2133" b="1">
              <a:solidFill>
                <a:schemeClr val="dk1"/>
              </a:solidFill>
              <a:latin typeface="Trebuchet MS"/>
              <a:ea typeface="Trebuchet MS"/>
              <a:cs typeface="Trebuchet MS"/>
              <a:sym typeface="Trebuchet MS"/>
            </a:endParaRPr>
          </a:p>
          <a:p>
            <a:pPr algn="r">
              <a:spcBef>
                <a:spcPts val="667"/>
              </a:spcBef>
            </a:pPr>
            <a:r>
              <a:rPr lang="en" sz="2133">
                <a:solidFill>
                  <a:schemeClr val="dk1"/>
                </a:solidFill>
                <a:latin typeface="Trebuchet MS"/>
                <a:ea typeface="Trebuchet MS"/>
                <a:cs typeface="Trebuchet MS"/>
                <a:sym typeface="Trebuchet MS"/>
              </a:rPr>
              <a:t>$551</a:t>
            </a:r>
            <a:endParaRPr sz="1467"/>
          </a:p>
          <a:p>
            <a:pPr algn="r">
              <a:spcBef>
                <a:spcPts val="667"/>
              </a:spcBef>
            </a:pPr>
            <a:r>
              <a:rPr lang="en" sz="2133">
                <a:solidFill>
                  <a:schemeClr val="dk1"/>
                </a:solidFill>
                <a:latin typeface="Trebuchet MS"/>
                <a:ea typeface="Trebuchet MS"/>
                <a:cs typeface="Trebuchet MS"/>
                <a:sym typeface="Trebuchet MS"/>
              </a:rPr>
              <a:t>$303</a:t>
            </a:r>
            <a:endParaRPr sz="1467"/>
          </a:p>
          <a:p>
            <a:pPr algn="r">
              <a:spcBef>
                <a:spcPts val="667"/>
              </a:spcBef>
            </a:pPr>
            <a:r>
              <a:rPr lang="en" sz="2133">
                <a:solidFill>
                  <a:schemeClr val="dk1"/>
                </a:solidFill>
                <a:latin typeface="Trebuchet MS"/>
                <a:ea typeface="Trebuchet MS"/>
                <a:cs typeface="Trebuchet MS"/>
                <a:sym typeface="Trebuchet MS"/>
              </a:rPr>
              <a:t>$1,293</a:t>
            </a:r>
            <a:endParaRPr sz="1467"/>
          </a:p>
          <a:p>
            <a:pPr algn="r">
              <a:spcBef>
                <a:spcPts val="667"/>
              </a:spcBef>
            </a:pPr>
            <a:r>
              <a:rPr lang="en" sz="2133" b="1">
                <a:solidFill>
                  <a:srgbClr val="CC0000"/>
                </a:solidFill>
                <a:latin typeface="Trebuchet MS"/>
                <a:ea typeface="Trebuchet MS"/>
                <a:cs typeface="Trebuchet MS"/>
                <a:sym typeface="Trebuchet MS"/>
              </a:rPr>
              <a:t>$2,720</a:t>
            </a:r>
            <a:endParaRPr sz="1467"/>
          </a:p>
        </p:txBody>
      </p:sp>
      <p:sp>
        <p:nvSpPr>
          <p:cNvPr id="144" name="Google Shape;144;p26"/>
          <p:cNvSpPr txBox="1"/>
          <p:nvPr/>
        </p:nvSpPr>
        <p:spPr>
          <a:xfrm>
            <a:off x="8062384" y="1809751"/>
            <a:ext cx="1776000" cy="2081200"/>
          </a:xfrm>
          <a:prstGeom prst="rect">
            <a:avLst/>
          </a:prstGeom>
          <a:noFill/>
          <a:ln>
            <a:noFill/>
          </a:ln>
        </p:spPr>
        <p:txBody>
          <a:bodyPr spcFirstLastPara="1" wrap="square" lIns="121900" tIns="60967" rIns="121900" bIns="60967" anchor="t" anchorCtr="0">
            <a:noAutofit/>
          </a:bodyPr>
          <a:lstStyle/>
          <a:p>
            <a:pPr algn="r"/>
            <a:endParaRPr sz="2133" b="1">
              <a:solidFill>
                <a:schemeClr val="dk1"/>
              </a:solidFill>
              <a:latin typeface="Trebuchet MS"/>
              <a:ea typeface="Trebuchet MS"/>
              <a:cs typeface="Trebuchet MS"/>
              <a:sym typeface="Trebuchet MS"/>
            </a:endParaRPr>
          </a:p>
          <a:p>
            <a:pPr algn="r">
              <a:spcBef>
                <a:spcPts val="667"/>
              </a:spcBef>
            </a:pPr>
            <a:endParaRPr sz="2133" b="1">
              <a:solidFill>
                <a:schemeClr val="dk1"/>
              </a:solidFill>
              <a:latin typeface="Trebuchet MS"/>
              <a:ea typeface="Trebuchet MS"/>
              <a:cs typeface="Trebuchet MS"/>
              <a:sym typeface="Trebuchet MS"/>
            </a:endParaRPr>
          </a:p>
          <a:p>
            <a:pPr algn="r">
              <a:spcBef>
                <a:spcPts val="667"/>
              </a:spcBef>
            </a:pPr>
            <a:r>
              <a:rPr lang="en" sz="2133">
                <a:solidFill>
                  <a:schemeClr val="dk1"/>
                </a:solidFill>
                <a:latin typeface="Trebuchet MS"/>
                <a:ea typeface="Trebuchet MS"/>
                <a:cs typeface="Trebuchet MS"/>
                <a:sym typeface="Trebuchet MS"/>
              </a:rPr>
              <a:t>$303</a:t>
            </a:r>
            <a:endParaRPr sz="1467"/>
          </a:p>
          <a:p>
            <a:pPr algn="r">
              <a:spcBef>
                <a:spcPts val="667"/>
              </a:spcBef>
            </a:pPr>
            <a:r>
              <a:rPr lang="en" sz="2133">
                <a:solidFill>
                  <a:schemeClr val="dk1"/>
                </a:solidFill>
                <a:latin typeface="Trebuchet MS"/>
                <a:ea typeface="Trebuchet MS"/>
                <a:cs typeface="Trebuchet MS"/>
                <a:sym typeface="Trebuchet MS"/>
              </a:rPr>
              <a:t>$1,293</a:t>
            </a:r>
            <a:endParaRPr sz="1467"/>
          </a:p>
          <a:p>
            <a:pPr algn="r">
              <a:spcBef>
                <a:spcPts val="667"/>
              </a:spcBef>
            </a:pPr>
            <a:r>
              <a:rPr lang="en" sz="2133" b="1">
                <a:solidFill>
                  <a:srgbClr val="CC0000"/>
                </a:solidFill>
                <a:latin typeface="Trebuchet MS"/>
                <a:ea typeface="Trebuchet MS"/>
                <a:cs typeface="Trebuchet MS"/>
                <a:sym typeface="Trebuchet MS"/>
              </a:rPr>
              <a:t>$2,720</a:t>
            </a:r>
            <a:endParaRPr sz="1467"/>
          </a:p>
        </p:txBody>
      </p:sp>
      <p:sp>
        <p:nvSpPr>
          <p:cNvPr id="145" name="Google Shape;145;p26"/>
          <p:cNvSpPr txBox="1"/>
          <p:nvPr/>
        </p:nvSpPr>
        <p:spPr>
          <a:xfrm>
            <a:off x="9819217" y="2224617"/>
            <a:ext cx="1776000" cy="1672400"/>
          </a:xfrm>
          <a:prstGeom prst="rect">
            <a:avLst/>
          </a:prstGeom>
          <a:noFill/>
          <a:ln>
            <a:noFill/>
          </a:ln>
        </p:spPr>
        <p:txBody>
          <a:bodyPr spcFirstLastPara="1" wrap="square" lIns="121900" tIns="60967" rIns="121900" bIns="60967" anchor="t" anchorCtr="0">
            <a:noAutofit/>
          </a:bodyPr>
          <a:lstStyle/>
          <a:p>
            <a:pPr algn="r"/>
            <a:endParaRPr sz="2133" b="1">
              <a:solidFill>
                <a:schemeClr val="dk1"/>
              </a:solidFill>
              <a:latin typeface="Trebuchet MS"/>
              <a:ea typeface="Trebuchet MS"/>
              <a:cs typeface="Trebuchet MS"/>
              <a:sym typeface="Trebuchet MS"/>
            </a:endParaRPr>
          </a:p>
          <a:p>
            <a:pPr algn="r">
              <a:spcBef>
                <a:spcPts val="667"/>
              </a:spcBef>
            </a:pPr>
            <a:endParaRPr sz="2133" b="1">
              <a:solidFill>
                <a:schemeClr val="dk1"/>
              </a:solidFill>
              <a:latin typeface="Trebuchet MS"/>
              <a:ea typeface="Trebuchet MS"/>
              <a:cs typeface="Trebuchet MS"/>
              <a:sym typeface="Trebuchet MS"/>
            </a:endParaRPr>
          </a:p>
          <a:p>
            <a:pPr algn="r">
              <a:spcBef>
                <a:spcPts val="667"/>
              </a:spcBef>
            </a:pPr>
            <a:r>
              <a:rPr lang="en" sz="2133">
                <a:solidFill>
                  <a:schemeClr val="dk1"/>
                </a:solidFill>
                <a:latin typeface="Trebuchet MS"/>
                <a:ea typeface="Trebuchet MS"/>
                <a:cs typeface="Trebuchet MS"/>
                <a:sym typeface="Trebuchet MS"/>
              </a:rPr>
              <a:t>$1,293</a:t>
            </a:r>
            <a:endParaRPr sz="1467"/>
          </a:p>
          <a:p>
            <a:pPr algn="r">
              <a:spcBef>
                <a:spcPts val="667"/>
              </a:spcBef>
            </a:pPr>
            <a:r>
              <a:rPr lang="en" sz="2133" b="1">
                <a:solidFill>
                  <a:srgbClr val="CC0000"/>
                </a:solidFill>
                <a:latin typeface="Trebuchet MS"/>
                <a:ea typeface="Trebuchet MS"/>
                <a:cs typeface="Trebuchet MS"/>
                <a:sym typeface="Trebuchet MS"/>
              </a:rPr>
              <a:t>$2,720</a:t>
            </a:r>
            <a:endParaRPr sz="2133" b="1">
              <a:solidFill>
                <a:schemeClr val="dk1"/>
              </a:solidFill>
              <a:latin typeface="Trebuchet MS"/>
              <a:ea typeface="Trebuchet MS"/>
              <a:cs typeface="Trebuchet MS"/>
              <a:sym typeface="Trebuchet MS"/>
            </a:endParaRPr>
          </a:p>
        </p:txBody>
      </p:sp>
      <p:sp>
        <p:nvSpPr>
          <p:cNvPr id="146" name="Google Shape;146;p26"/>
          <p:cNvSpPr txBox="1"/>
          <p:nvPr/>
        </p:nvSpPr>
        <p:spPr>
          <a:xfrm>
            <a:off x="692152" y="1354668"/>
            <a:ext cx="2203600" cy="2595200"/>
          </a:xfrm>
          <a:prstGeom prst="rect">
            <a:avLst/>
          </a:prstGeom>
          <a:noFill/>
          <a:ln>
            <a:noFill/>
          </a:ln>
        </p:spPr>
        <p:txBody>
          <a:bodyPr spcFirstLastPara="1" wrap="square" lIns="121900" tIns="60967" rIns="121900" bIns="60967" anchor="t" anchorCtr="0">
            <a:noAutofit/>
          </a:bodyPr>
          <a:lstStyle/>
          <a:p>
            <a:r>
              <a:rPr lang="en" sz="2400" b="1">
                <a:solidFill>
                  <a:schemeClr val="dk1"/>
                </a:solidFill>
                <a:latin typeface="Trebuchet MS"/>
                <a:ea typeface="Trebuchet MS"/>
                <a:cs typeface="Trebuchet MS"/>
                <a:sym typeface="Trebuchet MS"/>
              </a:rPr>
              <a:t>Retail Card 1</a:t>
            </a:r>
            <a:endParaRPr sz="1467"/>
          </a:p>
          <a:p>
            <a:pPr>
              <a:spcBef>
                <a:spcPts val="400"/>
              </a:spcBef>
            </a:pPr>
            <a:r>
              <a:rPr lang="en" sz="2400" b="1">
                <a:solidFill>
                  <a:schemeClr val="dk1"/>
                </a:solidFill>
                <a:latin typeface="Trebuchet MS"/>
                <a:ea typeface="Trebuchet MS"/>
                <a:cs typeface="Trebuchet MS"/>
                <a:sym typeface="Trebuchet MS"/>
              </a:rPr>
              <a:t>Credit Card 2</a:t>
            </a:r>
            <a:endParaRPr sz="1467"/>
          </a:p>
          <a:p>
            <a:pPr>
              <a:spcBef>
                <a:spcPts val="400"/>
              </a:spcBef>
            </a:pPr>
            <a:r>
              <a:rPr lang="en" sz="2400" b="1">
                <a:solidFill>
                  <a:schemeClr val="dk1"/>
                </a:solidFill>
                <a:latin typeface="Trebuchet MS"/>
                <a:ea typeface="Trebuchet MS"/>
                <a:cs typeface="Trebuchet MS"/>
                <a:sym typeface="Trebuchet MS"/>
              </a:rPr>
              <a:t>Car Loan</a:t>
            </a:r>
            <a:endParaRPr sz="1467"/>
          </a:p>
          <a:p>
            <a:pPr>
              <a:spcBef>
                <a:spcPts val="400"/>
              </a:spcBef>
            </a:pPr>
            <a:r>
              <a:rPr lang="en" sz="2400" b="1">
                <a:solidFill>
                  <a:schemeClr val="dk1"/>
                </a:solidFill>
                <a:latin typeface="Trebuchet MS"/>
                <a:ea typeface="Trebuchet MS"/>
                <a:cs typeface="Trebuchet MS"/>
                <a:sym typeface="Trebuchet MS"/>
              </a:rPr>
              <a:t>Credit Card 1</a:t>
            </a:r>
            <a:endParaRPr sz="1467"/>
          </a:p>
          <a:p>
            <a:pPr>
              <a:spcBef>
                <a:spcPts val="400"/>
              </a:spcBef>
            </a:pPr>
            <a:r>
              <a:rPr lang="en" sz="2400" b="1">
                <a:solidFill>
                  <a:schemeClr val="dk1"/>
                </a:solidFill>
                <a:latin typeface="Trebuchet MS"/>
                <a:ea typeface="Trebuchet MS"/>
                <a:cs typeface="Trebuchet MS"/>
                <a:sym typeface="Trebuchet MS"/>
              </a:rPr>
              <a:t>Mortgage</a:t>
            </a:r>
            <a:endParaRPr sz="1467"/>
          </a:p>
          <a:p>
            <a:pPr>
              <a:spcBef>
                <a:spcPts val="400"/>
              </a:spcBef>
            </a:pPr>
            <a:r>
              <a:rPr lang="en" sz="2400" b="1">
                <a:solidFill>
                  <a:srgbClr val="CC0000"/>
                </a:solidFill>
                <a:latin typeface="Trebuchet MS"/>
                <a:ea typeface="Trebuchet MS"/>
                <a:cs typeface="Trebuchet MS"/>
                <a:sym typeface="Trebuchet MS"/>
              </a:rPr>
              <a:t>Total</a:t>
            </a:r>
            <a:endParaRPr sz="1467"/>
          </a:p>
        </p:txBody>
      </p:sp>
      <p:cxnSp>
        <p:nvCxnSpPr>
          <p:cNvPr id="147" name="Google Shape;147;p26"/>
          <p:cNvCxnSpPr/>
          <p:nvPr/>
        </p:nvCxnSpPr>
        <p:spPr>
          <a:xfrm>
            <a:off x="588433" y="3473451"/>
            <a:ext cx="2309200" cy="0"/>
          </a:xfrm>
          <a:prstGeom prst="straightConnector1">
            <a:avLst/>
          </a:prstGeom>
          <a:noFill/>
          <a:ln w="9525" cap="flat" cmpd="sng">
            <a:solidFill>
              <a:srgbClr val="5191CD"/>
            </a:solidFill>
            <a:prstDash val="solid"/>
            <a:round/>
            <a:headEnd type="none" w="med" len="med"/>
            <a:tailEnd type="none" w="med" len="med"/>
          </a:ln>
        </p:spPr>
      </p:cxnSp>
      <p:cxnSp>
        <p:nvCxnSpPr>
          <p:cNvPr id="148" name="Google Shape;148;p26"/>
          <p:cNvCxnSpPr/>
          <p:nvPr/>
        </p:nvCxnSpPr>
        <p:spPr>
          <a:xfrm>
            <a:off x="2895601" y="3473451"/>
            <a:ext cx="1733600" cy="0"/>
          </a:xfrm>
          <a:prstGeom prst="straightConnector1">
            <a:avLst/>
          </a:prstGeom>
          <a:noFill/>
          <a:ln w="9525" cap="flat" cmpd="sng">
            <a:solidFill>
              <a:srgbClr val="5191CD"/>
            </a:solidFill>
            <a:prstDash val="solid"/>
            <a:round/>
            <a:headEnd type="none" w="med" len="med"/>
            <a:tailEnd type="none" w="med" len="med"/>
          </a:ln>
        </p:spPr>
      </p:cxnSp>
      <p:cxnSp>
        <p:nvCxnSpPr>
          <p:cNvPr id="149" name="Google Shape;149;p26"/>
          <p:cNvCxnSpPr/>
          <p:nvPr/>
        </p:nvCxnSpPr>
        <p:spPr>
          <a:xfrm>
            <a:off x="4627033" y="3473451"/>
            <a:ext cx="1714400" cy="0"/>
          </a:xfrm>
          <a:prstGeom prst="straightConnector1">
            <a:avLst/>
          </a:prstGeom>
          <a:noFill/>
          <a:ln w="9525" cap="flat" cmpd="sng">
            <a:solidFill>
              <a:srgbClr val="5191CD"/>
            </a:solidFill>
            <a:prstDash val="solid"/>
            <a:round/>
            <a:headEnd type="none" w="med" len="med"/>
            <a:tailEnd type="none" w="med" len="med"/>
          </a:ln>
        </p:spPr>
      </p:cxnSp>
      <p:cxnSp>
        <p:nvCxnSpPr>
          <p:cNvPr id="150" name="Google Shape;150;p26"/>
          <p:cNvCxnSpPr/>
          <p:nvPr/>
        </p:nvCxnSpPr>
        <p:spPr>
          <a:xfrm>
            <a:off x="6341533" y="3473451"/>
            <a:ext cx="1740000" cy="0"/>
          </a:xfrm>
          <a:prstGeom prst="straightConnector1">
            <a:avLst/>
          </a:prstGeom>
          <a:noFill/>
          <a:ln w="9525" cap="flat" cmpd="sng">
            <a:solidFill>
              <a:srgbClr val="5191CD"/>
            </a:solidFill>
            <a:prstDash val="solid"/>
            <a:round/>
            <a:headEnd type="none" w="med" len="med"/>
            <a:tailEnd type="none" w="med" len="med"/>
          </a:ln>
        </p:spPr>
      </p:cxnSp>
      <p:cxnSp>
        <p:nvCxnSpPr>
          <p:cNvPr id="151" name="Google Shape;151;p26"/>
          <p:cNvCxnSpPr/>
          <p:nvPr/>
        </p:nvCxnSpPr>
        <p:spPr>
          <a:xfrm>
            <a:off x="8089901" y="3473451"/>
            <a:ext cx="1722800" cy="0"/>
          </a:xfrm>
          <a:prstGeom prst="straightConnector1">
            <a:avLst/>
          </a:prstGeom>
          <a:noFill/>
          <a:ln w="9525" cap="flat" cmpd="sng">
            <a:solidFill>
              <a:srgbClr val="5191CD"/>
            </a:solidFill>
            <a:prstDash val="solid"/>
            <a:round/>
            <a:headEnd type="none" w="med" len="med"/>
            <a:tailEnd type="none" w="med" len="med"/>
          </a:ln>
        </p:spPr>
      </p:cxnSp>
      <p:cxnSp>
        <p:nvCxnSpPr>
          <p:cNvPr id="152" name="Google Shape;152;p26"/>
          <p:cNvCxnSpPr/>
          <p:nvPr/>
        </p:nvCxnSpPr>
        <p:spPr>
          <a:xfrm>
            <a:off x="9808633" y="3473451"/>
            <a:ext cx="1803600" cy="0"/>
          </a:xfrm>
          <a:prstGeom prst="straightConnector1">
            <a:avLst/>
          </a:prstGeom>
          <a:noFill/>
          <a:ln w="9525" cap="flat" cmpd="sng">
            <a:solidFill>
              <a:srgbClr val="5191CD"/>
            </a:solidFill>
            <a:prstDash val="solid"/>
            <a:round/>
            <a:headEnd type="none" w="med" len="med"/>
            <a:tailEnd type="none" w="med" len="med"/>
          </a:ln>
        </p:spPr>
      </p:cxnSp>
      <p:sp>
        <p:nvSpPr>
          <p:cNvPr id="153" name="Google Shape;153;p26"/>
          <p:cNvSpPr/>
          <p:nvPr/>
        </p:nvSpPr>
        <p:spPr>
          <a:xfrm>
            <a:off x="2899833" y="1473200"/>
            <a:ext cx="1731600" cy="304800"/>
          </a:xfrm>
          <a:prstGeom prst="rect">
            <a:avLst/>
          </a:prstGeom>
          <a:solidFill>
            <a:srgbClr val="969696"/>
          </a:solidFill>
          <a:ln>
            <a:noFill/>
          </a:ln>
        </p:spPr>
        <p:txBody>
          <a:bodyPr spcFirstLastPara="1" wrap="square" lIns="121900" tIns="60967" rIns="121900" bIns="60967" anchor="ctr" anchorCtr="0">
            <a:noAutofit/>
          </a:bodyPr>
          <a:lstStyle/>
          <a:p>
            <a:endParaRPr sz="2133">
              <a:solidFill>
                <a:schemeClr val="dk1"/>
              </a:solidFill>
              <a:latin typeface="Trebuchet MS"/>
              <a:ea typeface="Trebuchet MS"/>
              <a:cs typeface="Trebuchet MS"/>
              <a:sym typeface="Trebuchet MS"/>
            </a:endParaRPr>
          </a:p>
        </p:txBody>
      </p:sp>
      <p:sp>
        <p:nvSpPr>
          <p:cNvPr id="154" name="Google Shape;154;p26"/>
          <p:cNvSpPr txBox="1"/>
          <p:nvPr/>
        </p:nvSpPr>
        <p:spPr>
          <a:xfrm>
            <a:off x="2901952" y="1401233"/>
            <a:ext cx="1746400" cy="2489600"/>
          </a:xfrm>
          <a:prstGeom prst="rect">
            <a:avLst/>
          </a:prstGeom>
          <a:noFill/>
          <a:ln>
            <a:noFill/>
          </a:ln>
        </p:spPr>
        <p:txBody>
          <a:bodyPr spcFirstLastPara="1" wrap="square" lIns="121900" tIns="60967" rIns="121900" bIns="60967" anchor="t" anchorCtr="0">
            <a:noAutofit/>
          </a:bodyPr>
          <a:lstStyle/>
          <a:p>
            <a:pPr algn="r"/>
            <a:r>
              <a:rPr lang="en" sz="2133">
                <a:solidFill>
                  <a:schemeClr val="dk1"/>
                </a:solidFill>
                <a:latin typeface="Trebuchet MS"/>
                <a:ea typeface="Trebuchet MS"/>
                <a:cs typeface="Trebuchet MS"/>
                <a:sym typeface="Trebuchet MS"/>
              </a:rPr>
              <a:t>$220</a:t>
            </a:r>
            <a:endParaRPr sz="1467"/>
          </a:p>
          <a:p>
            <a:pPr algn="r">
              <a:spcBef>
                <a:spcPts val="667"/>
              </a:spcBef>
            </a:pPr>
            <a:r>
              <a:rPr lang="en" sz="2133">
                <a:solidFill>
                  <a:schemeClr val="dk1"/>
                </a:solidFill>
                <a:latin typeface="Trebuchet MS"/>
                <a:ea typeface="Trebuchet MS"/>
                <a:cs typeface="Trebuchet MS"/>
                <a:sym typeface="Trebuchet MS"/>
              </a:rPr>
              <a:t>$353</a:t>
            </a:r>
            <a:endParaRPr sz="1467"/>
          </a:p>
          <a:p>
            <a:pPr algn="r">
              <a:spcBef>
                <a:spcPts val="667"/>
              </a:spcBef>
            </a:pPr>
            <a:r>
              <a:rPr lang="en" sz="2133">
                <a:solidFill>
                  <a:schemeClr val="dk1"/>
                </a:solidFill>
                <a:latin typeface="Trebuchet MS"/>
                <a:ea typeface="Trebuchet MS"/>
                <a:cs typeface="Trebuchet MS"/>
                <a:sym typeface="Trebuchet MS"/>
              </a:rPr>
              <a:t>$551</a:t>
            </a:r>
            <a:endParaRPr sz="1467"/>
          </a:p>
          <a:p>
            <a:pPr algn="r">
              <a:spcBef>
                <a:spcPts val="667"/>
              </a:spcBef>
            </a:pPr>
            <a:r>
              <a:rPr lang="en" sz="2133">
                <a:solidFill>
                  <a:schemeClr val="dk1"/>
                </a:solidFill>
                <a:latin typeface="Trebuchet MS"/>
                <a:ea typeface="Trebuchet MS"/>
                <a:cs typeface="Trebuchet MS"/>
                <a:sym typeface="Trebuchet MS"/>
              </a:rPr>
              <a:t>$303</a:t>
            </a:r>
            <a:endParaRPr sz="1467"/>
          </a:p>
          <a:p>
            <a:pPr algn="r">
              <a:spcBef>
                <a:spcPts val="667"/>
              </a:spcBef>
            </a:pPr>
            <a:r>
              <a:rPr lang="en" sz="2133">
                <a:solidFill>
                  <a:schemeClr val="dk1"/>
                </a:solidFill>
                <a:latin typeface="Trebuchet MS"/>
                <a:ea typeface="Trebuchet MS"/>
                <a:cs typeface="Trebuchet MS"/>
                <a:sym typeface="Trebuchet MS"/>
              </a:rPr>
              <a:t>$1,293</a:t>
            </a:r>
            <a:endParaRPr sz="1467"/>
          </a:p>
          <a:p>
            <a:pPr algn="r">
              <a:spcBef>
                <a:spcPts val="667"/>
              </a:spcBef>
            </a:pPr>
            <a:r>
              <a:rPr lang="en" sz="2133" b="1">
                <a:solidFill>
                  <a:srgbClr val="CC0000"/>
                </a:solidFill>
                <a:latin typeface="Trebuchet MS"/>
                <a:ea typeface="Trebuchet MS"/>
                <a:cs typeface="Trebuchet MS"/>
                <a:sym typeface="Trebuchet MS"/>
              </a:rPr>
              <a:t>$2,720</a:t>
            </a:r>
            <a:endParaRPr sz="1467"/>
          </a:p>
        </p:txBody>
      </p:sp>
      <p:sp>
        <p:nvSpPr>
          <p:cNvPr id="155" name="Google Shape;155;p26"/>
          <p:cNvSpPr/>
          <p:nvPr/>
        </p:nvSpPr>
        <p:spPr>
          <a:xfrm>
            <a:off x="4631268" y="1883833"/>
            <a:ext cx="1731600" cy="309200"/>
          </a:xfrm>
          <a:prstGeom prst="rect">
            <a:avLst/>
          </a:prstGeom>
          <a:solidFill>
            <a:srgbClr val="969696"/>
          </a:solidFill>
          <a:ln>
            <a:noFill/>
          </a:ln>
        </p:spPr>
        <p:txBody>
          <a:bodyPr spcFirstLastPara="1" wrap="square" lIns="121900" tIns="60967" rIns="121900" bIns="60967" anchor="ctr" anchorCtr="0">
            <a:noAutofit/>
          </a:bodyPr>
          <a:lstStyle/>
          <a:p>
            <a:pPr algn="r"/>
            <a:r>
              <a:rPr lang="en" sz="2133">
                <a:solidFill>
                  <a:schemeClr val="dk1"/>
                </a:solidFill>
                <a:latin typeface="Trebuchet MS"/>
                <a:ea typeface="Trebuchet MS"/>
                <a:cs typeface="Trebuchet MS"/>
                <a:sym typeface="Trebuchet MS"/>
              </a:rPr>
              <a:t>$573</a:t>
            </a:r>
            <a:endParaRPr sz="1467"/>
          </a:p>
        </p:txBody>
      </p:sp>
      <p:grpSp>
        <p:nvGrpSpPr>
          <p:cNvPr id="156" name="Google Shape;156;p26"/>
          <p:cNvGrpSpPr/>
          <p:nvPr/>
        </p:nvGrpSpPr>
        <p:grpSpPr>
          <a:xfrm>
            <a:off x="4631269" y="1473199"/>
            <a:ext cx="1731600" cy="491067"/>
            <a:chOff x="3474085" y="1685926"/>
            <a:chExt cx="1298700" cy="368300"/>
          </a:xfrm>
        </p:grpSpPr>
        <p:sp>
          <p:nvSpPr>
            <p:cNvPr id="157" name="Google Shape;157;p26"/>
            <p:cNvSpPr/>
            <p:nvPr/>
          </p:nvSpPr>
          <p:spPr>
            <a:xfrm>
              <a:off x="3474085" y="1685926"/>
              <a:ext cx="1298700" cy="228600"/>
            </a:xfrm>
            <a:prstGeom prst="rect">
              <a:avLst/>
            </a:prstGeom>
            <a:solidFill>
              <a:srgbClr val="FF9900"/>
            </a:solidFill>
            <a:ln>
              <a:noFill/>
            </a:ln>
          </p:spPr>
          <p:txBody>
            <a:bodyPr spcFirstLastPara="1" wrap="square" lIns="91433" tIns="45700" rIns="91433" bIns="45700" anchor="ctr" anchorCtr="0">
              <a:noAutofit/>
            </a:bodyPr>
            <a:lstStyle/>
            <a:p>
              <a:pPr algn="r"/>
              <a:r>
                <a:rPr lang="en" sz="2133">
                  <a:solidFill>
                    <a:schemeClr val="dk1"/>
                  </a:solidFill>
                  <a:latin typeface="Trebuchet MS"/>
                  <a:ea typeface="Trebuchet MS"/>
                  <a:cs typeface="Trebuchet MS"/>
                  <a:sym typeface="Trebuchet MS"/>
                </a:rPr>
                <a:t>+ </a:t>
              </a:r>
              <a:r>
                <a:rPr lang="en" sz="2133" b="1">
                  <a:solidFill>
                    <a:schemeClr val="dk1"/>
                  </a:solidFill>
                  <a:latin typeface="Trebuchet MS"/>
                  <a:ea typeface="Trebuchet MS"/>
                  <a:cs typeface="Trebuchet MS"/>
                  <a:sym typeface="Trebuchet MS"/>
                </a:rPr>
                <a:t>$220</a:t>
              </a:r>
              <a:endParaRPr sz="1467"/>
            </a:p>
          </p:txBody>
        </p:sp>
        <p:sp>
          <p:nvSpPr>
            <p:cNvPr id="158" name="Google Shape;158;p26"/>
            <p:cNvSpPr/>
            <p:nvPr/>
          </p:nvSpPr>
          <p:spPr>
            <a:xfrm>
              <a:off x="3658235" y="1889125"/>
              <a:ext cx="222300" cy="126900"/>
            </a:xfrm>
            <a:prstGeom prst="rect">
              <a:avLst/>
            </a:prstGeom>
            <a:solidFill>
              <a:srgbClr val="FF9900"/>
            </a:solidFill>
            <a:ln>
              <a:noFill/>
            </a:ln>
          </p:spPr>
          <p:txBody>
            <a:bodyPr spcFirstLastPara="1" wrap="square" lIns="91433" tIns="45700" rIns="91433" bIns="45700" anchor="ctr" anchorCtr="0">
              <a:noAutofit/>
            </a:bodyPr>
            <a:lstStyle/>
            <a:p>
              <a:pPr algn="ctr"/>
              <a:endParaRPr sz="2133">
                <a:solidFill>
                  <a:srgbClr val="CC0000"/>
                </a:solidFill>
                <a:latin typeface="Trebuchet MS"/>
                <a:ea typeface="Trebuchet MS"/>
                <a:cs typeface="Trebuchet MS"/>
                <a:sym typeface="Trebuchet MS"/>
              </a:endParaRPr>
            </a:p>
          </p:txBody>
        </p:sp>
        <p:sp>
          <p:nvSpPr>
            <p:cNvPr id="159" name="Google Shape;159;p26"/>
            <p:cNvSpPr/>
            <p:nvPr/>
          </p:nvSpPr>
          <p:spPr>
            <a:xfrm>
              <a:off x="3518535" y="1960563"/>
              <a:ext cx="500063" cy="93663"/>
            </a:xfrm>
            <a:custGeom>
              <a:avLst/>
              <a:gdLst/>
              <a:ahLst/>
              <a:cxnLst/>
              <a:rect l="l" t="t" r="r" b="b"/>
              <a:pathLst>
                <a:path w="298" h="89" extrusionOk="0">
                  <a:moveTo>
                    <a:pt x="149" y="89"/>
                  </a:moveTo>
                  <a:lnTo>
                    <a:pt x="0" y="0"/>
                  </a:lnTo>
                  <a:lnTo>
                    <a:pt x="149" y="0"/>
                  </a:lnTo>
                  <a:lnTo>
                    <a:pt x="298" y="0"/>
                  </a:lnTo>
                  <a:lnTo>
                    <a:pt x="149" y="89"/>
                  </a:lnTo>
                  <a:close/>
                </a:path>
              </a:pathLst>
            </a:custGeom>
            <a:solidFill>
              <a:srgbClr val="FF9900"/>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grpSp>
      <p:sp>
        <p:nvSpPr>
          <p:cNvPr id="160" name="Google Shape;160;p26"/>
          <p:cNvSpPr/>
          <p:nvPr/>
        </p:nvSpPr>
        <p:spPr>
          <a:xfrm>
            <a:off x="6358468" y="2288117"/>
            <a:ext cx="1731600" cy="313200"/>
          </a:xfrm>
          <a:prstGeom prst="rect">
            <a:avLst/>
          </a:prstGeom>
          <a:solidFill>
            <a:srgbClr val="969696"/>
          </a:solidFill>
          <a:ln>
            <a:noFill/>
          </a:ln>
        </p:spPr>
        <p:txBody>
          <a:bodyPr spcFirstLastPara="1" wrap="square" lIns="121900" tIns="60967" rIns="121900" bIns="60967" anchor="ctr" anchorCtr="0">
            <a:noAutofit/>
          </a:bodyPr>
          <a:lstStyle/>
          <a:p>
            <a:pPr algn="r"/>
            <a:r>
              <a:rPr lang="en" sz="2133">
                <a:solidFill>
                  <a:schemeClr val="dk1"/>
                </a:solidFill>
                <a:latin typeface="Trebuchet MS"/>
                <a:ea typeface="Trebuchet MS"/>
                <a:cs typeface="Trebuchet MS"/>
                <a:sym typeface="Trebuchet MS"/>
              </a:rPr>
              <a:t>$1,124</a:t>
            </a:r>
            <a:endParaRPr sz="1467"/>
          </a:p>
        </p:txBody>
      </p:sp>
      <p:grpSp>
        <p:nvGrpSpPr>
          <p:cNvPr id="161" name="Google Shape;161;p26"/>
          <p:cNvGrpSpPr/>
          <p:nvPr/>
        </p:nvGrpSpPr>
        <p:grpSpPr>
          <a:xfrm>
            <a:off x="6362703" y="1885949"/>
            <a:ext cx="1731600" cy="491067"/>
            <a:chOff x="4774247" y="1995489"/>
            <a:chExt cx="1298700" cy="368300"/>
          </a:xfrm>
        </p:grpSpPr>
        <p:sp>
          <p:nvSpPr>
            <p:cNvPr id="162" name="Google Shape;162;p26"/>
            <p:cNvSpPr/>
            <p:nvPr/>
          </p:nvSpPr>
          <p:spPr>
            <a:xfrm>
              <a:off x="4774247" y="1995489"/>
              <a:ext cx="1298700" cy="228600"/>
            </a:xfrm>
            <a:prstGeom prst="rect">
              <a:avLst/>
            </a:prstGeom>
            <a:solidFill>
              <a:srgbClr val="FF9900"/>
            </a:solidFill>
            <a:ln>
              <a:noFill/>
            </a:ln>
          </p:spPr>
          <p:txBody>
            <a:bodyPr spcFirstLastPara="1" wrap="square" lIns="91433" tIns="45700" rIns="91433" bIns="45700" anchor="ctr" anchorCtr="0">
              <a:noAutofit/>
            </a:bodyPr>
            <a:lstStyle/>
            <a:p>
              <a:pPr algn="r"/>
              <a:r>
                <a:rPr lang="en" sz="2133">
                  <a:solidFill>
                    <a:schemeClr val="dk1"/>
                  </a:solidFill>
                  <a:latin typeface="Trebuchet MS"/>
                  <a:ea typeface="Trebuchet MS"/>
                  <a:cs typeface="Trebuchet MS"/>
                  <a:sym typeface="Trebuchet MS"/>
                </a:rPr>
                <a:t>+ </a:t>
              </a:r>
              <a:r>
                <a:rPr lang="en" sz="2133" b="1">
                  <a:solidFill>
                    <a:schemeClr val="dk1"/>
                  </a:solidFill>
                  <a:latin typeface="Trebuchet MS"/>
                  <a:ea typeface="Trebuchet MS"/>
                  <a:cs typeface="Trebuchet MS"/>
                  <a:sym typeface="Trebuchet MS"/>
                </a:rPr>
                <a:t>$573</a:t>
              </a:r>
              <a:endParaRPr sz="1467"/>
            </a:p>
          </p:txBody>
        </p:sp>
        <p:sp>
          <p:nvSpPr>
            <p:cNvPr id="163" name="Google Shape;163;p26"/>
            <p:cNvSpPr/>
            <p:nvPr/>
          </p:nvSpPr>
          <p:spPr>
            <a:xfrm>
              <a:off x="4958397" y="2198688"/>
              <a:ext cx="222300" cy="126900"/>
            </a:xfrm>
            <a:prstGeom prst="rect">
              <a:avLst/>
            </a:prstGeom>
            <a:solidFill>
              <a:srgbClr val="FF9900"/>
            </a:solidFill>
            <a:ln>
              <a:noFill/>
            </a:ln>
          </p:spPr>
          <p:txBody>
            <a:bodyPr spcFirstLastPara="1" wrap="square" lIns="91433" tIns="45700" rIns="91433" bIns="45700" anchor="ctr" anchorCtr="0">
              <a:noAutofit/>
            </a:bodyPr>
            <a:lstStyle/>
            <a:p>
              <a:pPr algn="ctr"/>
              <a:endParaRPr sz="2133">
                <a:solidFill>
                  <a:srgbClr val="CC0000"/>
                </a:solidFill>
                <a:latin typeface="Trebuchet MS"/>
                <a:ea typeface="Trebuchet MS"/>
                <a:cs typeface="Trebuchet MS"/>
                <a:sym typeface="Trebuchet MS"/>
              </a:endParaRPr>
            </a:p>
          </p:txBody>
        </p:sp>
        <p:sp>
          <p:nvSpPr>
            <p:cNvPr id="164" name="Google Shape;164;p26"/>
            <p:cNvSpPr/>
            <p:nvPr/>
          </p:nvSpPr>
          <p:spPr>
            <a:xfrm>
              <a:off x="4818697" y="2270126"/>
              <a:ext cx="500063" cy="93663"/>
            </a:xfrm>
            <a:custGeom>
              <a:avLst/>
              <a:gdLst/>
              <a:ahLst/>
              <a:cxnLst/>
              <a:rect l="l" t="t" r="r" b="b"/>
              <a:pathLst>
                <a:path w="298" h="89" extrusionOk="0">
                  <a:moveTo>
                    <a:pt x="149" y="89"/>
                  </a:moveTo>
                  <a:lnTo>
                    <a:pt x="0" y="0"/>
                  </a:lnTo>
                  <a:lnTo>
                    <a:pt x="149" y="0"/>
                  </a:lnTo>
                  <a:lnTo>
                    <a:pt x="298" y="0"/>
                  </a:lnTo>
                  <a:lnTo>
                    <a:pt x="149" y="89"/>
                  </a:lnTo>
                  <a:close/>
                </a:path>
              </a:pathLst>
            </a:custGeom>
            <a:solidFill>
              <a:srgbClr val="FF9900"/>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grpSp>
      <p:sp>
        <p:nvSpPr>
          <p:cNvPr id="165" name="Google Shape;165;p26"/>
          <p:cNvSpPr/>
          <p:nvPr/>
        </p:nvSpPr>
        <p:spPr>
          <a:xfrm>
            <a:off x="8081435" y="2702984"/>
            <a:ext cx="1731600" cy="313200"/>
          </a:xfrm>
          <a:prstGeom prst="rect">
            <a:avLst/>
          </a:prstGeom>
          <a:solidFill>
            <a:srgbClr val="969696"/>
          </a:solidFill>
          <a:ln>
            <a:noFill/>
          </a:ln>
        </p:spPr>
        <p:txBody>
          <a:bodyPr spcFirstLastPara="1" wrap="square" lIns="121900" tIns="60967" rIns="121900" bIns="60967" anchor="ctr" anchorCtr="0">
            <a:noAutofit/>
          </a:bodyPr>
          <a:lstStyle/>
          <a:p>
            <a:pPr algn="r"/>
            <a:r>
              <a:rPr lang="en" sz="2133">
                <a:solidFill>
                  <a:schemeClr val="dk1"/>
                </a:solidFill>
                <a:latin typeface="Trebuchet MS"/>
                <a:ea typeface="Trebuchet MS"/>
                <a:cs typeface="Trebuchet MS"/>
                <a:sym typeface="Trebuchet MS"/>
              </a:rPr>
              <a:t>$1,427</a:t>
            </a:r>
            <a:endParaRPr sz="1467"/>
          </a:p>
        </p:txBody>
      </p:sp>
      <p:grpSp>
        <p:nvGrpSpPr>
          <p:cNvPr id="166" name="Google Shape;166;p26"/>
          <p:cNvGrpSpPr/>
          <p:nvPr/>
        </p:nvGrpSpPr>
        <p:grpSpPr>
          <a:xfrm>
            <a:off x="8085669" y="2292349"/>
            <a:ext cx="1731600" cy="491067"/>
            <a:chOff x="6069645" y="2299495"/>
            <a:chExt cx="1298700" cy="368300"/>
          </a:xfrm>
        </p:grpSpPr>
        <p:sp>
          <p:nvSpPr>
            <p:cNvPr id="167" name="Google Shape;167;p26"/>
            <p:cNvSpPr/>
            <p:nvPr/>
          </p:nvSpPr>
          <p:spPr>
            <a:xfrm>
              <a:off x="6069645" y="2299495"/>
              <a:ext cx="1298700" cy="228600"/>
            </a:xfrm>
            <a:prstGeom prst="rect">
              <a:avLst/>
            </a:prstGeom>
            <a:solidFill>
              <a:srgbClr val="FF9900"/>
            </a:solidFill>
            <a:ln>
              <a:noFill/>
            </a:ln>
          </p:spPr>
          <p:txBody>
            <a:bodyPr spcFirstLastPara="1" wrap="square" lIns="91433" tIns="45700" rIns="91433" bIns="45700" anchor="ctr" anchorCtr="0">
              <a:noAutofit/>
            </a:bodyPr>
            <a:lstStyle/>
            <a:p>
              <a:pPr algn="r"/>
              <a:r>
                <a:rPr lang="en" sz="2133">
                  <a:solidFill>
                    <a:schemeClr val="dk1"/>
                  </a:solidFill>
                  <a:latin typeface="Trebuchet MS"/>
                  <a:ea typeface="Trebuchet MS"/>
                  <a:cs typeface="Trebuchet MS"/>
                  <a:sym typeface="Trebuchet MS"/>
                </a:rPr>
                <a:t>+ </a:t>
              </a:r>
              <a:r>
                <a:rPr lang="en" sz="2133" b="1">
                  <a:solidFill>
                    <a:schemeClr val="dk1"/>
                  </a:solidFill>
                  <a:latin typeface="Trebuchet MS"/>
                  <a:ea typeface="Trebuchet MS"/>
                  <a:cs typeface="Trebuchet MS"/>
                  <a:sym typeface="Trebuchet MS"/>
                </a:rPr>
                <a:t>$1,124</a:t>
              </a:r>
              <a:endParaRPr sz="1467"/>
            </a:p>
          </p:txBody>
        </p:sp>
        <p:sp>
          <p:nvSpPr>
            <p:cNvPr id="168" name="Google Shape;168;p26"/>
            <p:cNvSpPr/>
            <p:nvPr/>
          </p:nvSpPr>
          <p:spPr>
            <a:xfrm>
              <a:off x="6253795" y="2502694"/>
              <a:ext cx="222300" cy="126900"/>
            </a:xfrm>
            <a:prstGeom prst="rect">
              <a:avLst/>
            </a:prstGeom>
            <a:solidFill>
              <a:srgbClr val="FF9900"/>
            </a:solidFill>
            <a:ln>
              <a:noFill/>
            </a:ln>
          </p:spPr>
          <p:txBody>
            <a:bodyPr spcFirstLastPara="1" wrap="square" lIns="91433" tIns="45700" rIns="91433" bIns="45700" anchor="ctr" anchorCtr="0">
              <a:noAutofit/>
            </a:bodyPr>
            <a:lstStyle/>
            <a:p>
              <a:pPr algn="ctr"/>
              <a:endParaRPr sz="2133">
                <a:solidFill>
                  <a:srgbClr val="CC0000"/>
                </a:solidFill>
                <a:latin typeface="Trebuchet MS"/>
                <a:ea typeface="Trebuchet MS"/>
                <a:cs typeface="Trebuchet MS"/>
                <a:sym typeface="Trebuchet MS"/>
              </a:endParaRPr>
            </a:p>
          </p:txBody>
        </p:sp>
        <p:sp>
          <p:nvSpPr>
            <p:cNvPr id="169" name="Google Shape;169;p26"/>
            <p:cNvSpPr/>
            <p:nvPr/>
          </p:nvSpPr>
          <p:spPr>
            <a:xfrm>
              <a:off x="6114095" y="2574132"/>
              <a:ext cx="500063" cy="93663"/>
            </a:xfrm>
            <a:custGeom>
              <a:avLst/>
              <a:gdLst/>
              <a:ahLst/>
              <a:cxnLst/>
              <a:rect l="l" t="t" r="r" b="b"/>
              <a:pathLst>
                <a:path w="298" h="89" extrusionOk="0">
                  <a:moveTo>
                    <a:pt x="149" y="89"/>
                  </a:moveTo>
                  <a:lnTo>
                    <a:pt x="0" y="0"/>
                  </a:lnTo>
                  <a:lnTo>
                    <a:pt x="149" y="0"/>
                  </a:lnTo>
                  <a:lnTo>
                    <a:pt x="298" y="0"/>
                  </a:lnTo>
                  <a:lnTo>
                    <a:pt x="149" y="89"/>
                  </a:lnTo>
                  <a:close/>
                </a:path>
              </a:pathLst>
            </a:custGeom>
            <a:solidFill>
              <a:srgbClr val="FF9900"/>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grpSp>
      <p:sp>
        <p:nvSpPr>
          <p:cNvPr id="170" name="Google Shape;170;p26"/>
          <p:cNvSpPr/>
          <p:nvPr/>
        </p:nvSpPr>
        <p:spPr>
          <a:xfrm>
            <a:off x="9808635" y="3107267"/>
            <a:ext cx="1731600" cy="313200"/>
          </a:xfrm>
          <a:prstGeom prst="rect">
            <a:avLst/>
          </a:prstGeom>
          <a:solidFill>
            <a:srgbClr val="969696"/>
          </a:solidFill>
          <a:ln>
            <a:noFill/>
          </a:ln>
        </p:spPr>
        <p:txBody>
          <a:bodyPr spcFirstLastPara="1" wrap="square" lIns="121900" tIns="60967" rIns="121900" bIns="60967" anchor="ctr" anchorCtr="0">
            <a:noAutofit/>
          </a:bodyPr>
          <a:lstStyle/>
          <a:p>
            <a:pPr algn="r"/>
            <a:r>
              <a:rPr lang="en" sz="2133">
                <a:solidFill>
                  <a:schemeClr val="dk1"/>
                </a:solidFill>
                <a:latin typeface="Trebuchet MS"/>
                <a:ea typeface="Trebuchet MS"/>
                <a:cs typeface="Trebuchet MS"/>
                <a:sym typeface="Trebuchet MS"/>
              </a:rPr>
              <a:t>$2,720</a:t>
            </a:r>
            <a:endParaRPr sz="1467"/>
          </a:p>
        </p:txBody>
      </p:sp>
      <p:grpSp>
        <p:nvGrpSpPr>
          <p:cNvPr id="171" name="Google Shape;171;p26"/>
          <p:cNvGrpSpPr/>
          <p:nvPr/>
        </p:nvGrpSpPr>
        <p:grpSpPr>
          <a:xfrm>
            <a:off x="9812869" y="2705097"/>
            <a:ext cx="1731600" cy="491067"/>
            <a:chOff x="7365044" y="2609851"/>
            <a:chExt cx="1298700" cy="368300"/>
          </a:xfrm>
        </p:grpSpPr>
        <p:sp>
          <p:nvSpPr>
            <p:cNvPr id="172" name="Google Shape;172;p26"/>
            <p:cNvSpPr/>
            <p:nvPr/>
          </p:nvSpPr>
          <p:spPr>
            <a:xfrm>
              <a:off x="7365044" y="2609851"/>
              <a:ext cx="1298700" cy="228600"/>
            </a:xfrm>
            <a:prstGeom prst="rect">
              <a:avLst/>
            </a:prstGeom>
            <a:solidFill>
              <a:srgbClr val="FF9900"/>
            </a:solidFill>
            <a:ln>
              <a:noFill/>
            </a:ln>
          </p:spPr>
          <p:txBody>
            <a:bodyPr spcFirstLastPara="1" wrap="square" lIns="91433" tIns="45700" rIns="91433" bIns="45700" anchor="ctr" anchorCtr="0">
              <a:noAutofit/>
            </a:bodyPr>
            <a:lstStyle/>
            <a:p>
              <a:pPr algn="r"/>
              <a:r>
                <a:rPr lang="en" sz="2133">
                  <a:solidFill>
                    <a:schemeClr val="dk1"/>
                  </a:solidFill>
                  <a:latin typeface="Trebuchet MS"/>
                  <a:ea typeface="Trebuchet MS"/>
                  <a:cs typeface="Trebuchet MS"/>
                  <a:sym typeface="Trebuchet MS"/>
                </a:rPr>
                <a:t>+ </a:t>
              </a:r>
              <a:r>
                <a:rPr lang="en" sz="2133" b="1">
                  <a:solidFill>
                    <a:schemeClr val="dk1"/>
                  </a:solidFill>
                  <a:latin typeface="Trebuchet MS"/>
                  <a:ea typeface="Trebuchet MS"/>
                  <a:cs typeface="Trebuchet MS"/>
                  <a:sym typeface="Trebuchet MS"/>
                </a:rPr>
                <a:t>$1,427</a:t>
              </a:r>
              <a:endParaRPr sz="1467"/>
            </a:p>
          </p:txBody>
        </p:sp>
        <p:sp>
          <p:nvSpPr>
            <p:cNvPr id="173" name="Google Shape;173;p26"/>
            <p:cNvSpPr/>
            <p:nvPr/>
          </p:nvSpPr>
          <p:spPr>
            <a:xfrm>
              <a:off x="7549194" y="2813050"/>
              <a:ext cx="222300" cy="126900"/>
            </a:xfrm>
            <a:prstGeom prst="rect">
              <a:avLst/>
            </a:prstGeom>
            <a:solidFill>
              <a:srgbClr val="FF9900"/>
            </a:solidFill>
            <a:ln>
              <a:noFill/>
            </a:ln>
          </p:spPr>
          <p:txBody>
            <a:bodyPr spcFirstLastPara="1" wrap="square" lIns="91433" tIns="45700" rIns="91433" bIns="45700" anchor="ctr" anchorCtr="0">
              <a:noAutofit/>
            </a:bodyPr>
            <a:lstStyle/>
            <a:p>
              <a:pPr algn="ctr"/>
              <a:endParaRPr sz="2133">
                <a:solidFill>
                  <a:srgbClr val="CC0000"/>
                </a:solidFill>
                <a:latin typeface="Trebuchet MS"/>
                <a:ea typeface="Trebuchet MS"/>
                <a:cs typeface="Trebuchet MS"/>
                <a:sym typeface="Trebuchet MS"/>
              </a:endParaRPr>
            </a:p>
          </p:txBody>
        </p:sp>
        <p:sp>
          <p:nvSpPr>
            <p:cNvPr id="174" name="Google Shape;174;p26"/>
            <p:cNvSpPr/>
            <p:nvPr/>
          </p:nvSpPr>
          <p:spPr>
            <a:xfrm>
              <a:off x="7409494" y="2884488"/>
              <a:ext cx="500063" cy="93663"/>
            </a:xfrm>
            <a:custGeom>
              <a:avLst/>
              <a:gdLst/>
              <a:ahLst/>
              <a:cxnLst/>
              <a:rect l="l" t="t" r="r" b="b"/>
              <a:pathLst>
                <a:path w="298" h="89" extrusionOk="0">
                  <a:moveTo>
                    <a:pt x="149" y="89"/>
                  </a:moveTo>
                  <a:lnTo>
                    <a:pt x="0" y="0"/>
                  </a:lnTo>
                  <a:lnTo>
                    <a:pt x="149" y="0"/>
                  </a:lnTo>
                  <a:lnTo>
                    <a:pt x="298" y="0"/>
                  </a:lnTo>
                  <a:lnTo>
                    <a:pt x="149" y="89"/>
                  </a:lnTo>
                  <a:close/>
                </a:path>
              </a:pathLst>
            </a:custGeom>
            <a:solidFill>
              <a:srgbClr val="FF9900"/>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grpSp>
      <p:cxnSp>
        <p:nvCxnSpPr>
          <p:cNvPr id="175" name="Google Shape;175;p26"/>
          <p:cNvCxnSpPr/>
          <p:nvPr/>
        </p:nvCxnSpPr>
        <p:spPr>
          <a:xfrm>
            <a:off x="4629151" y="1477433"/>
            <a:ext cx="0" cy="2472400"/>
          </a:xfrm>
          <a:prstGeom prst="straightConnector1">
            <a:avLst/>
          </a:prstGeom>
          <a:noFill/>
          <a:ln w="9525" cap="flat" cmpd="sng">
            <a:solidFill>
              <a:srgbClr val="808080"/>
            </a:solidFill>
            <a:prstDash val="solid"/>
            <a:round/>
            <a:headEnd type="none" w="med" len="med"/>
            <a:tailEnd type="none" w="med" len="med"/>
          </a:ln>
        </p:spPr>
      </p:cxnSp>
      <p:cxnSp>
        <p:nvCxnSpPr>
          <p:cNvPr id="176" name="Google Shape;176;p26"/>
          <p:cNvCxnSpPr/>
          <p:nvPr/>
        </p:nvCxnSpPr>
        <p:spPr>
          <a:xfrm>
            <a:off x="6364817" y="1890185"/>
            <a:ext cx="0" cy="2059600"/>
          </a:xfrm>
          <a:prstGeom prst="straightConnector1">
            <a:avLst/>
          </a:prstGeom>
          <a:noFill/>
          <a:ln w="9525" cap="flat" cmpd="sng">
            <a:solidFill>
              <a:srgbClr val="808080"/>
            </a:solidFill>
            <a:prstDash val="solid"/>
            <a:round/>
            <a:headEnd type="none" w="med" len="med"/>
            <a:tailEnd type="none" w="med" len="med"/>
          </a:ln>
        </p:spPr>
      </p:cxnSp>
      <p:cxnSp>
        <p:nvCxnSpPr>
          <p:cNvPr id="177" name="Google Shape;177;p26"/>
          <p:cNvCxnSpPr/>
          <p:nvPr/>
        </p:nvCxnSpPr>
        <p:spPr>
          <a:xfrm>
            <a:off x="8079317" y="2298700"/>
            <a:ext cx="0" cy="1650800"/>
          </a:xfrm>
          <a:prstGeom prst="straightConnector1">
            <a:avLst/>
          </a:prstGeom>
          <a:noFill/>
          <a:ln w="9525" cap="flat" cmpd="sng">
            <a:solidFill>
              <a:srgbClr val="808080"/>
            </a:solidFill>
            <a:prstDash val="solid"/>
            <a:round/>
            <a:headEnd type="none" w="med" len="med"/>
            <a:tailEnd type="none" w="med" len="med"/>
          </a:ln>
        </p:spPr>
      </p:cxnSp>
      <p:cxnSp>
        <p:nvCxnSpPr>
          <p:cNvPr id="178" name="Google Shape;178;p26"/>
          <p:cNvCxnSpPr/>
          <p:nvPr/>
        </p:nvCxnSpPr>
        <p:spPr>
          <a:xfrm>
            <a:off x="9810751" y="2711452"/>
            <a:ext cx="0" cy="1238400"/>
          </a:xfrm>
          <a:prstGeom prst="straightConnector1">
            <a:avLst/>
          </a:prstGeom>
          <a:noFill/>
          <a:ln w="9525" cap="flat" cmpd="sng">
            <a:solidFill>
              <a:srgbClr val="808080"/>
            </a:solidFill>
            <a:prstDash val="solid"/>
            <a:round/>
            <a:headEnd type="none" w="med" len="med"/>
            <a:tailEnd type="none" w="med" len="med"/>
          </a:ln>
        </p:spPr>
      </p:cxnSp>
    </p:spTree>
    <p:extLst>
      <p:ext uri="{BB962C8B-B14F-4D97-AF65-F5344CB8AC3E}">
        <p14:creationId xmlns:p14="http://schemas.microsoft.com/office/powerpoint/2010/main" val="19775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par>
                                <p:cTn id="8" presetID="10" presetClass="entr" presetSubtype="0"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fade">
                                      <p:cBhvr>
                                        <p:cTn id="15" dur="1000"/>
                                        <p:tgtEl>
                                          <p:spTgt spid="154"/>
                                        </p:tgtEl>
                                      </p:cBhvr>
                                    </p:animEffect>
                                  </p:childTnLst>
                                </p:cTn>
                              </p:par>
                              <p:par>
                                <p:cTn id="16" presetID="10" presetClass="entr" presetSubtype="0" fill="hold"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par>
                                <p:cTn id="23" presetID="10" presetClass="entr" presetSubtype="0"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1000"/>
                                        <p:tgtEl>
                                          <p:spTgt spid="1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2"/>
                                        </p:tgtEl>
                                        <p:attrNameLst>
                                          <p:attrName>style.visibility</p:attrName>
                                        </p:attrNameLst>
                                      </p:cBhvr>
                                      <p:to>
                                        <p:strVal val="visible"/>
                                      </p:to>
                                    </p:set>
                                    <p:animEffect transition="in" filter="fade">
                                      <p:cBhvr>
                                        <p:cTn id="30" dur="1000"/>
                                        <p:tgtEl>
                                          <p:spTgt spid="142"/>
                                        </p:tgtEl>
                                      </p:cBhvr>
                                    </p:animEffect>
                                  </p:childTnLst>
                                </p:cTn>
                              </p:par>
                              <p:par>
                                <p:cTn id="31" presetID="10" presetClass="entr" presetSubtype="0" fill="hold" nodeType="withEffect">
                                  <p:stCondLst>
                                    <p:cond delay="0"/>
                                  </p:stCondLst>
                                  <p:childTnLst>
                                    <p:set>
                                      <p:cBhvr>
                                        <p:cTn id="32" dur="1" fill="hold">
                                          <p:stCondLst>
                                            <p:cond delay="0"/>
                                          </p:stCondLst>
                                        </p:cTn>
                                        <p:tgtEl>
                                          <p:spTgt spid="149"/>
                                        </p:tgtEl>
                                        <p:attrNameLst>
                                          <p:attrName>style.visibility</p:attrName>
                                        </p:attrNameLst>
                                      </p:cBhvr>
                                      <p:to>
                                        <p:strVal val="visible"/>
                                      </p:to>
                                    </p:set>
                                    <p:animEffect transition="in" filter="fade">
                                      <p:cBhvr>
                                        <p:cTn id="33" dur="500"/>
                                        <p:tgtEl>
                                          <p:spTgt spid="149"/>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fade">
                                      <p:cBhvr>
                                        <p:cTn id="37" dur="500"/>
                                        <p:tgtEl>
                                          <p:spTgt spid="156"/>
                                        </p:tgtEl>
                                      </p:cBhvr>
                                    </p:animEffect>
                                  </p:childTnLst>
                                </p:cTn>
                              </p:par>
                              <p:par>
                                <p:cTn id="38" presetID="10" presetClass="entr" presetSubtype="0" fill="hold" nodeType="withEffect">
                                  <p:stCondLst>
                                    <p:cond delay="0"/>
                                  </p:stCondLst>
                                  <p:childTnLst>
                                    <p:set>
                                      <p:cBhvr>
                                        <p:cTn id="39" dur="1" fill="hold">
                                          <p:stCondLst>
                                            <p:cond delay="0"/>
                                          </p:stCondLst>
                                        </p:cTn>
                                        <p:tgtEl>
                                          <p:spTgt spid="175"/>
                                        </p:tgtEl>
                                        <p:attrNameLst>
                                          <p:attrName>style.visibility</p:attrName>
                                        </p:attrNameLst>
                                      </p:cBhvr>
                                      <p:to>
                                        <p:strVal val="visible"/>
                                      </p:to>
                                    </p:set>
                                    <p:animEffect transition="in" filter="fade">
                                      <p:cBhvr>
                                        <p:cTn id="40" dur="500"/>
                                        <p:tgtEl>
                                          <p:spTgt spid="175"/>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55"/>
                                        </p:tgtEl>
                                        <p:attrNameLst>
                                          <p:attrName>style.visibility</p:attrName>
                                        </p:attrNameLst>
                                      </p:cBhvr>
                                      <p:to>
                                        <p:strVal val="visible"/>
                                      </p:to>
                                    </p:set>
                                    <p:animEffect transition="in" filter="fade">
                                      <p:cBhvr>
                                        <p:cTn id="44" dur="1500"/>
                                        <p:tgtEl>
                                          <p:spTgt spid="15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3"/>
                                        </p:tgtEl>
                                        <p:attrNameLst>
                                          <p:attrName>style.visibility</p:attrName>
                                        </p:attrNameLst>
                                      </p:cBhvr>
                                      <p:to>
                                        <p:strVal val="visible"/>
                                      </p:to>
                                    </p:set>
                                    <p:animEffect transition="in" filter="fade">
                                      <p:cBhvr>
                                        <p:cTn id="49" dur="1000"/>
                                        <p:tgtEl>
                                          <p:spTgt spid="143"/>
                                        </p:tgtEl>
                                      </p:cBhvr>
                                    </p:animEffect>
                                  </p:childTnLst>
                                </p:cTn>
                              </p:par>
                              <p:par>
                                <p:cTn id="50" presetID="10" presetClass="entr" presetSubtype="0" fill="hold" nodeType="withEffect">
                                  <p:stCondLst>
                                    <p:cond delay="0"/>
                                  </p:stCondLst>
                                  <p:childTnLst>
                                    <p:set>
                                      <p:cBhvr>
                                        <p:cTn id="51" dur="1" fill="hold">
                                          <p:stCondLst>
                                            <p:cond delay="0"/>
                                          </p:stCondLst>
                                        </p:cTn>
                                        <p:tgtEl>
                                          <p:spTgt spid="150"/>
                                        </p:tgtEl>
                                        <p:attrNameLst>
                                          <p:attrName>style.visibility</p:attrName>
                                        </p:attrNameLst>
                                      </p:cBhvr>
                                      <p:to>
                                        <p:strVal val="visible"/>
                                      </p:to>
                                    </p:set>
                                    <p:animEffect transition="in" filter="fade">
                                      <p:cBhvr>
                                        <p:cTn id="52" dur="500"/>
                                        <p:tgtEl>
                                          <p:spTgt spid="150"/>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61"/>
                                        </p:tgtEl>
                                        <p:attrNameLst>
                                          <p:attrName>style.visibility</p:attrName>
                                        </p:attrNameLst>
                                      </p:cBhvr>
                                      <p:to>
                                        <p:strVal val="visible"/>
                                      </p:to>
                                    </p:set>
                                    <p:animEffect transition="in" filter="fade">
                                      <p:cBhvr>
                                        <p:cTn id="56" dur="500"/>
                                        <p:tgtEl>
                                          <p:spTgt spid="161"/>
                                        </p:tgtEl>
                                      </p:cBhvr>
                                    </p:animEffect>
                                  </p:childTnLst>
                                </p:cTn>
                              </p:par>
                              <p:par>
                                <p:cTn id="57" presetID="10" presetClass="entr" presetSubtype="0" fill="hold" nodeType="withEffect">
                                  <p:stCondLst>
                                    <p:cond delay="0"/>
                                  </p:stCondLst>
                                  <p:childTnLst>
                                    <p:set>
                                      <p:cBhvr>
                                        <p:cTn id="58" dur="1" fill="hold">
                                          <p:stCondLst>
                                            <p:cond delay="0"/>
                                          </p:stCondLst>
                                        </p:cTn>
                                        <p:tgtEl>
                                          <p:spTgt spid="176"/>
                                        </p:tgtEl>
                                        <p:attrNameLst>
                                          <p:attrName>style.visibility</p:attrName>
                                        </p:attrNameLst>
                                      </p:cBhvr>
                                      <p:to>
                                        <p:strVal val="visible"/>
                                      </p:to>
                                    </p:set>
                                    <p:animEffect transition="in" filter="fade">
                                      <p:cBhvr>
                                        <p:cTn id="59" dur="500"/>
                                        <p:tgtEl>
                                          <p:spTgt spid="176"/>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60"/>
                                        </p:tgtEl>
                                        <p:attrNameLst>
                                          <p:attrName>style.visibility</p:attrName>
                                        </p:attrNameLst>
                                      </p:cBhvr>
                                      <p:to>
                                        <p:strVal val="visible"/>
                                      </p:to>
                                    </p:set>
                                    <p:animEffect transition="in" filter="fade">
                                      <p:cBhvr>
                                        <p:cTn id="63" dur="1500"/>
                                        <p:tgtEl>
                                          <p:spTgt spid="16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fade">
                                      <p:cBhvr>
                                        <p:cTn id="68" dur="1000"/>
                                        <p:tgtEl>
                                          <p:spTgt spid="144"/>
                                        </p:tgtEl>
                                      </p:cBhvr>
                                    </p:animEffect>
                                  </p:childTnLst>
                                </p:cTn>
                              </p:par>
                              <p:par>
                                <p:cTn id="69" presetID="10" presetClass="entr" presetSubtype="0" fill="hold" nodeType="withEffect">
                                  <p:stCondLst>
                                    <p:cond delay="0"/>
                                  </p:stCondLst>
                                  <p:childTnLst>
                                    <p:set>
                                      <p:cBhvr>
                                        <p:cTn id="70" dur="1" fill="hold">
                                          <p:stCondLst>
                                            <p:cond delay="0"/>
                                          </p:stCondLst>
                                        </p:cTn>
                                        <p:tgtEl>
                                          <p:spTgt spid="151"/>
                                        </p:tgtEl>
                                        <p:attrNameLst>
                                          <p:attrName>style.visibility</p:attrName>
                                        </p:attrNameLst>
                                      </p:cBhvr>
                                      <p:to>
                                        <p:strVal val="visible"/>
                                      </p:to>
                                    </p:set>
                                    <p:animEffect transition="in" filter="fade">
                                      <p:cBhvr>
                                        <p:cTn id="71" dur="500"/>
                                        <p:tgtEl>
                                          <p:spTgt spid="151"/>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66"/>
                                        </p:tgtEl>
                                        <p:attrNameLst>
                                          <p:attrName>style.visibility</p:attrName>
                                        </p:attrNameLst>
                                      </p:cBhvr>
                                      <p:to>
                                        <p:strVal val="visible"/>
                                      </p:to>
                                    </p:set>
                                    <p:animEffect transition="in" filter="fade">
                                      <p:cBhvr>
                                        <p:cTn id="75" dur="500"/>
                                        <p:tgtEl>
                                          <p:spTgt spid="166"/>
                                        </p:tgtEl>
                                      </p:cBhvr>
                                    </p:animEffect>
                                  </p:childTnLst>
                                </p:cTn>
                              </p:par>
                              <p:par>
                                <p:cTn id="76" presetID="10" presetClass="entr" presetSubtype="0" fill="hold" nodeType="withEffect">
                                  <p:stCondLst>
                                    <p:cond delay="0"/>
                                  </p:stCondLst>
                                  <p:childTnLst>
                                    <p:set>
                                      <p:cBhvr>
                                        <p:cTn id="77" dur="1" fill="hold">
                                          <p:stCondLst>
                                            <p:cond delay="0"/>
                                          </p:stCondLst>
                                        </p:cTn>
                                        <p:tgtEl>
                                          <p:spTgt spid="177"/>
                                        </p:tgtEl>
                                        <p:attrNameLst>
                                          <p:attrName>style.visibility</p:attrName>
                                        </p:attrNameLst>
                                      </p:cBhvr>
                                      <p:to>
                                        <p:strVal val="visible"/>
                                      </p:to>
                                    </p:set>
                                    <p:animEffect transition="in" filter="fade">
                                      <p:cBhvr>
                                        <p:cTn id="78" dur="500"/>
                                        <p:tgtEl>
                                          <p:spTgt spid="177"/>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165"/>
                                        </p:tgtEl>
                                        <p:attrNameLst>
                                          <p:attrName>style.visibility</p:attrName>
                                        </p:attrNameLst>
                                      </p:cBhvr>
                                      <p:to>
                                        <p:strVal val="visible"/>
                                      </p:to>
                                    </p:set>
                                    <p:animEffect transition="in" filter="fade">
                                      <p:cBhvr>
                                        <p:cTn id="82" dur="1500"/>
                                        <p:tgtEl>
                                          <p:spTgt spid="165"/>
                                        </p:tgtEl>
                                      </p:cBhvr>
                                    </p:animEffect>
                                  </p:childTnLst>
                                </p:cTn>
                              </p:par>
                              <p:par>
                                <p:cTn id="83" presetID="10" presetClass="entr" presetSubtype="0" fill="hold"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fade">
                                      <p:cBhvr>
                                        <p:cTn id="85" dur="500"/>
                                        <p:tgtEl>
                                          <p:spTgt spid="13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45"/>
                                        </p:tgtEl>
                                        <p:attrNameLst>
                                          <p:attrName>style.visibility</p:attrName>
                                        </p:attrNameLst>
                                      </p:cBhvr>
                                      <p:to>
                                        <p:strVal val="visible"/>
                                      </p:to>
                                    </p:set>
                                    <p:animEffect transition="in" filter="fade">
                                      <p:cBhvr>
                                        <p:cTn id="90" dur="1000"/>
                                        <p:tgtEl>
                                          <p:spTgt spid="145"/>
                                        </p:tgtEl>
                                      </p:cBhvr>
                                    </p:animEffect>
                                  </p:childTnLst>
                                </p:cTn>
                              </p:par>
                              <p:par>
                                <p:cTn id="91" presetID="10" presetClass="entr" presetSubtype="0" fill="hold" nodeType="withEffect">
                                  <p:stCondLst>
                                    <p:cond delay="0"/>
                                  </p:stCondLst>
                                  <p:childTnLst>
                                    <p:set>
                                      <p:cBhvr>
                                        <p:cTn id="92" dur="1" fill="hold">
                                          <p:stCondLst>
                                            <p:cond delay="0"/>
                                          </p:stCondLst>
                                        </p:cTn>
                                        <p:tgtEl>
                                          <p:spTgt spid="152"/>
                                        </p:tgtEl>
                                        <p:attrNameLst>
                                          <p:attrName>style.visibility</p:attrName>
                                        </p:attrNameLst>
                                      </p:cBhvr>
                                      <p:to>
                                        <p:strVal val="visible"/>
                                      </p:to>
                                    </p:set>
                                    <p:animEffect transition="in" filter="fade">
                                      <p:cBhvr>
                                        <p:cTn id="93" dur="500"/>
                                        <p:tgtEl>
                                          <p:spTgt spid="152"/>
                                        </p:tgtEl>
                                      </p:cBhvr>
                                    </p:animEffect>
                                  </p:childTnLst>
                                </p:cTn>
                              </p:par>
                            </p:childTnLst>
                          </p:cTn>
                        </p:par>
                        <p:par>
                          <p:cTn id="94" fill="hold">
                            <p:stCondLst>
                              <p:cond delay="1000"/>
                            </p:stCondLst>
                            <p:childTnLst>
                              <p:par>
                                <p:cTn id="95" presetID="10" presetClass="entr" presetSubtype="0" fill="hold" nodeType="afterEffect">
                                  <p:stCondLst>
                                    <p:cond delay="0"/>
                                  </p:stCondLst>
                                  <p:childTnLst>
                                    <p:set>
                                      <p:cBhvr>
                                        <p:cTn id="96" dur="1" fill="hold">
                                          <p:stCondLst>
                                            <p:cond delay="0"/>
                                          </p:stCondLst>
                                        </p:cTn>
                                        <p:tgtEl>
                                          <p:spTgt spid="171"/>
                                        </p:tgtEl>
                                        <p:attrNameLst>
                                          <p:attrName>style.visibility</p:attrName>
                                        </p:attrNameLst>
                                      </p:cBhvr>
                                      <p:to>
                                        <p:strVal val="visible"/>
                                      </p:to>
                                    </p:set>
                                    <p:animEffect transition="in" filter="fade">
                                      <p:cBhvr>
                                        <p:cTn id="97" dur="500"/>
                                        <p:tgtEl>
                                          <p:spTgt spid="171"/>
                                        </p:tgtEl>
                                      </p:cBhvr>
                                    </p:animEffect>
                                  </p:childTnLst>
                                </p:cTn>
                              </p:par>
                              <p:par>
                                <p:cTn id="98" presetID="10" presetClass="entr" presetSubtype="0" fill="hold" nodeType="withEffect">
                                  <p:stCondLst>
                                    <p:cond delay="0"/>
                                  </p:stCondLst>
                                  <p:childTnLst>
                                    <p:set>
                                      <p:cBhvr>
                                        <p:cTn id="99" dur="1" fill="hold">
                                          <p:stCondLst>
                                            <p:cond delay="0"/>
                                          </p:stCondLst>
                                        </p:cTn>
                                        <p:tgtEl>
                                          <p:spTgt spid="178"/>
                                        </p:tgtEl>
                                        <p:attrNameLst>
                                          <p:attrName>style.visibility</p:attrName>
                                        </p:attrNameLst>
                                      </p:cBhvr>
                                      <p:to>
                                        <p:strVal val="visible"/>
                                      </p:to>
                                    </p:set>
                                    <p:animEffect transition="in" filter="fade">
                                      <p:cBhvr>
                                        <p:cTn id="100" dur="500"/>
                                        <p:tgtEl>
                                          <p:spTgt spid="178"/>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170"/>
                                        </p:tgtEl>
                                        <p:attrNameLst>
                                          <p:attrName>style.visibility</p:attrName>
                                        </p:attrNameLst>
                                      </p:cBhvr>
                                      <p:to>
                                        <p:strVal val="visible"/>
                                      </p:to>
                                    </p:set>
                                    <p:animEffect transition="in" filter="fade">
                                      <p:cBhvr>
                                        <p:cTn id="104" dur="1500"/>
                                        <p:tgtEl>
                                          <p:spTgt spid="17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37">
                                            <p:txEl>
                                              <p:pRg st="0" end="0"/>
                                            </p:txEl>
                                          </p:spTgt>
                                        </p:tgtEl>
                                        <p:attrNameLst>
                                          <p:attrName>style.visibility</p:attrName>
                                        </p:attrNameLst>
                                      </p:cBhvr>
                                      <p:to>
                                        <p:strVal val="visible"/>
                                      </p:to>
                                    </p:set>
                                    <p:animEffect transition="in" filter="fade">
                                      <p:cBhvr>
                                        <p:cTn id="109" dur="500"/>
                                        <p:tgtEl>
                                          <p:spTgt spid="13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37">
                                            <p:txEl>
                                              <p:pRg st="2" end="2"/>
                                            </p:txEl>
                                          </p:spTgt>
                                        </p:tgtEl>
                                        <p:attrNameLst>
                                          <p:attrName>style.visibility</p:attrName>
                                        </p:attrNameLst>
                                      </p:cBhvr>
                                      <p:to>
                                        <p:strVal val="visible"/>
                                      </p:to>
                                    </p:set>
                                    <p:animEffect transition="in" filter="fade">
                                      <p:cBhvr>
                                        <p:cTn id="114" dur="500"/>
                                        <p:tgtEl>
                                          <p:spTgt spid="137">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37">
                                            <p:txEl>
                                              <p:pRg st="3" end="3"/>
                                            </p:txEl>
                                          </p:spTgt>
                                        </p:tgtEl>
                                        <p:attrNameLst>
                                          <p:attrName>style.visibility</p:attrName>
                                        </p:attrNameLst>
                                      </p:cBhvr>
                                      <p:to>
                                        <p:strVal val="visible"/>
                                      </p:to>
                                    </p:set>
                                    <p:animEffect transition="in" filter="fade">
                                      <p:cBhvr>
                                        <p:cTn id="119" dur="500"/>
                                        <p:tgtEl>
                                          <p:spTgt spid="137">
                                            <p:txEl>
                                              <p:pRg st="3" end="3"/>
                                            </p:txEl>
                                          </p:spTgt>
                                        </p:tgtEl>
                                      </p:cBhvr>
                                    </p:animEffect>
                                  </p:childTnLst>
                                </p:cTn>
                              </p:par>
                            </p:childTnLst>
                          </p:cTn>
                        </p:par>
                        <p:par>
                          <p:cTn id="120" fill="hold">
                            <p:stCondLst>
                              <p:cond delay="500"/>
                            </p:stCondLst>
                            <p:childTnLst>
                              <p:par>
                                <p:cTn id="121" presetID="1" presetClass="entr" presetSubtype="0" fill="hold" nodeType="afterEffect">
                                  <p:stCondLst>
                                    <p:cond delay="0"/>
                                  </p:stCondLst>
                                  <p:childTnLst>
                                    <p:set>
                                      <p:cBhvr>
                                        <p:cTn id="122"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p:nvPr/>
        </p:nvSpPr>
        <p:spPr>
          <a:xfrm>
            <a:off x="-43377" y="-17885"/>
            <a:ext cx="12192000" cy="1008400"/>
          </a:xfrm>
          <a:prstGeom prst="rect">
            <a:avLst/>
          </a:prstGeom>
          <a:solidFill>
            <a:srgbClr val="0070C0"/>
          </a:solidFill>
          <a:ln>
            <a:noFill/>
          </a:ln>
        </p:spPr>
        <p:txBody>
          <a:bodyPr spcFirstLastPara="1" wrap="square" lIns="91433" tIns="45700" rIns="91433" bIns="45700" anchor="ctr" anchorCtr="0">
            <a:noAutofit/>
          </a:bodyPr>
          <a:lstStyle/>
          <a:p>
            <a:pPr algn="ctr">
              <a:buClr>
                <a:schemeClr val="lt1"/>
              </a:buClr>
              <a:buSzPts val="2700"/>
            </a:pPr>
            <a:r>
              <a:rPr lang="en" sz="3600" b="1" dirty="0">
                <a:solidFill>
                  <a:schemeClr val="lt1"/>
                </a:solidFill>
                <a:latin typeface="Helvetica Neue"/>
                <a:ea typeface="Helvetica Neue"/>
                <a:cs typeface="Helvetica Neue"/>
                <a:sym typeface="Helvetica Neue"/>
              </a:rPr>
              <a:t>Protect Your Family’s Financial Independence</a:t>
            </a:r>
            <a:endParaRPr sz="1467" dirty="0"/>
          </a:p>
        </p:txBody>
      </p:sp>
      <p:pic>
        <p:nvPicPr>
          <p:cNvPr id="184" name="Google Shape;184;p27"/>
          <p:cNvPicPr preferRelativeResize="0"/>
          <p:nvPr/>
        </p:nvPicPr>
        <p:blipFill rotWithShape="1">
          <a:blip r:embed="rId3">
            <a:alphaModFix/>
          </a:blip>
          <a:srcRect/>
          <a:stretch/>
        </p:blipFill>
        <p:spPr>
          <a:xfrm>
            <a:off x="2868934" y="2322964"/>
            <a:ext cx="5857336" cy="2452235"/>
          </a:xfrm>
          <a:prstGeom prst="rect">
            <a:avLst/>
          </a:prstGeom>
          <a:noFill/>
          <a:ln>
            <a:noFill/>
          </a:ln>
        </p:spPr>
      </p:pic>
      <p:sp>
        <p:nvSpPr>
          <p:cNvPr id="185" name="Google Shape;185;p27"/>
          <p:cNvSpPr txBox="1"/>
          <p:nvPr/>
        </p:nvSpPr>
        <p:spPr>
          <a:xfrm>
            <a:off x="232223" y="1120271"/>
            <a:ext cx="11916400" cy="1325600"/>
          </a:xfrm>
          <a:prstGeom prst="rect">
            <a:avLst/>
          </a:prstGeom>
          <a:noFill/>
          <a:ln>
            <a:noFill/>
          </a:ln>
        </p:spPr>
        <p:txBody>
          <a:bodyPr spcFirstLastPara="1" wrap="square" lIns="91433" tIns="45700" rIns="91433" bIns="45700" anchor="ctr" anchorCtr="0">
            <a:noAutofit/>
          </a:bodyPr>
          <a:lstStyle/>
          <a:p>
            <a:pPr algn="ctr">
              <a:buClr>
                <a:schemeClr val="dk1"/>
              </a:buClr>
              <a:buSzPts val="2400"/>
            </a:pPr>
            <a:r>
              <a:rPr lang="en" sz="3200" b="1">
                <a:solidFill>
                  <a:schemeClr val="dk1"/>
                </a:solidFill>
                <a:latin typeface="Calibri"/>
                <a:ea typeface="Calibri"/>
                <a:cs typeface="Calibri"/>
                <a:sym typeface="Calibri"/>
              </a:rPr>
              <a:t>What’s the worst thing that can happen to a family financially?</a:t>
            </a:r>
            <a:endParaRPr sz="3200" b="1" dirty="0">
              <a:solidFill>
                <a:schemeClr val="dk1"/>
              </a:solidFill>
              <a:latin typeface="Calibri"/>
              <a:ea typeface="Calibri"/>
              <a:cs typeface="Calibri"/>
              <a:sym typeface="Calibri"/>
            </a:endParaRPr>
          </a:p>
        </p:txBody>
      </p:sp>
      <p:sp>
        <p:nvSpPr>
          <p:cNvPr id="5" name="Google Shape;223;p30"/>
          <p:cNvSpPr/>
          <p:nvPr/>
        </p:nvSpPr>
        <p:spPr>
          <a:xfrm>
            <a:off x="-144378" y="5818444"/>
            <a:ext cx="12192000" cy="553200"/>
          </a:xfrm>
          <a:prstGeom prst="rect">
            <a:avLst/>
          </a:prstGeom>
          <a:noFill/>
          <a:ln>
            <a:noFill/>
          </a:ln>
        </p:spPr>
        <p:txBody>
          <a:bodyPr spcFirstLastPara="1" wrap="square" lIns="121900" tIns="60967" rIns="121900" bIns="60967" anchor="ctr" anchorCtr="0">
            <a:noAutofit/>
          </a:bodyPr>
          <a:lstStyle/>
          <a:p>
            <a:pPr algn="ctr"/>
            <a:r>
              <a:rPr lang="en" sz="2800" b="1">
                <a:solidFill>
                  <a:srgbClr val="C00000"/>
                </a:solidFill>
                <a:latin typeface="Calibri"/>
                <a:ea typeface="Calibri"/>
                <a:cs typeface="Calibri"/>
                <a:sym typeface="Calibri"/>
              </a:rPr>
              <a:t>PROBLEM:  We know as much about life insurance as we do investing.</a:t>
            </a:r>
            <a:endParaRPr sz="1467" dirty="0"/>
          </a:p>
          <a:p>
            <a:pPr algn="ctr"/>
            <a:endParaRPr sz="2800" b="1" dirty="0">
              <a:solidFill>
                <a:srgbClr val="C00000"/>
              </a:solidFill>
              <a:latin typeface="Calibri"/>
              <a:ea typeface="Calibri"/>
              <a:cs typeface="Calibri"/>
              <a:sym typeface="Calibri"/>
            </a:endParaRPr>
          </a:p>
        </p:txBody>
      </p:sp>
    </p:spTree>
    <p:extLst>
      <p:ext uri="{BB962C8B-B14F-4D97-AF65-F5344CB8AC3E}">
        <p14:creationId xmlns:p14="http://schemas.microsoft.com/office/powerpoint/2010/main" val="1130984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ppt_w</p:attrName>
                                        </p:attrNameLst>
                                      </p:cBhvr>
                                      <p:tavLst>
                                        <p:tav tm="0">
                                          <p:val>
                                            <p:strVal val="0"/>
                                          </p:val>
                                        </p:tav>
                                        <p:tav tm="100000">
                                          <p:val>
                                            <p:strVal val="#ppt_w"/>
                                          </p:val>
                                        </p:tav>
                                      </p:tavLst>
                                    </p:anim>
                                    <p:anim calcmode="lin" valueType="num">
                                      <p:cBhvr additive="base">
                                        <p:cTn id="13" dur="500"/>
                                        <p:tgtEl>
                                          <p:spTgt spid="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9"/>
          <p:cNvPicPr preferRelativeResize="0"/>
          <p:nvPr/>
        </p:nvPicPr>
        <p:blipFill rotWithShape="1">
          <a:blip r:embed="rId3">
            <a:alphaModFix/>
          </a:blip>
          <a:srcRect/>
          <a:stretch/>
        </p:blipFill>
        <p:spPr>
          <a:xfrm>
            <a:off x="1" y="635"/>
            <a:ext cx="12192000" cy="6857364"/>
          </a:xfrm>
          <a:prstGeom prst="rect">
            <a:avLst/>
          </a:prstGeom>
          <a:noFill/>
          <a:ln>
            <a:noFill/>
          </a:ln>
        </p:spPr>
      </p:pic>
      <p:pic>
        <p:nvPicPr>
          <p:cNvPr id="203" name="Google Shape;203;p29"/>
          <p:cNvPicPr preferRelativeResize="0"/>
          <p:nvPr/>
        </p:nvPicPr>
        <p:blipFill rotWithShape="1">
          <a:blip r:embed="rId4">
            <a:alphaModFix/>
          </a:blip>
          <a:srcRect/>
          <a:stretch/>
        </p:blipFill>
        <p:spPr>
          <a:xfrm>
            <a:off x="3" y="2885"/>
            <a:ext cx="12192000" cy="6857364"/>
          </a:xfrm>
          <a:prstGeom prst="rect">
            <a:avLst/>
          </a:prstGeom>
          <a:noFill/>
          <a:ln>
            <a:noFill/>
          </a:ln>
        </p:spPr>
      </p:pic>
      <p:sp>
        <p:nvSpPr>
          <p:cNvPr id="204" name="Google Shape;204;p29"/>
          <p:cNvSpPr/>
          <p:nvPr/>
        </p:nvSpPr>
        <p:spPr>
          <a:xfrm>
            <a:off x="7861989" y="1181191"/>
            <a:ext cx="4330000" cy="4418000"/>
          </a:xfrm>
          <a:prstGeom prst="rect">
            <a:avLst/>
          </a:prstGeom>
          <a:noFill/>
          <a:ln>
            <a:noFill/>
          </a:ln>
        </p:spPr>
        <p:txBody>
          <a:bodyPr spcFirstLastPara="1" wrap="square" lIns="91433" tIns="45700" rIns="91433" bIns="45700" anchor="t" anchorCtr="0">
            <a:noAutofit/>
          </a:bodyPr>
          <a:lstStyle/>
          <a:p>
            <a:pPr>
              <a:lnSpc>
                <a:spcPct val="110000"/>
              </a:lnSpc>
            </a:pPr>
            <a:r>
              <a:rPr lang="en" sz="2667">
                <a:solidFill>
                  <a:schemeClr val="dk1"/>
                </a:solidFill>
                <a:latin typeface="Helvetica Neue"/>
                <a:ea typeface="Helvetica Neue"/>
                <a:cs typeface="Helvetica Neue"/>
                <a:sym typeface="Helvetica Neue"/>
              </a:rPr>
              <a:t>Mortgage</a:t>
            </a:r>
            <a:endParaRPr sz="1467"/>
          </a:p>
          <a:p>
            <a:pPr>
              <a:lnSpc>
                <a:spcPct val="110000"/>
              </a:lnSpc>
            </a:pPr>
            <a:r>
              <a:rPr lang="en" sz="2667">
                <a:solidFill>
                  <a:schemeClr val="dk1"/>
                </a:solidFill>
                <a:latin typeface="Helvetica Neue"/>
                <a:ea typeface="Helvetica Neue"/>
                <a:cs typeface="Helvetica Neue"/>
                <a:sym typeface="Helvetica Neue"/>
              </a:rPr>
              <a:t>Cars</a:t>
            </a:r>
            <a:endParaRPr sz="1467"/>
          </a:p>
          <a:p>
            <a:pPr>
              <a:lnSpc>
                <a:spcPct val="110000"/>
              </a:lnSpc>
            </a:pPr>
            <a:r>
              <a:rPr lang="en" sz="2667">
                <a:solidFill>
                  <a:schemeClr val="dk1"/>
                </a:solidFill>
                <a:latin typeface="Helvetica Neue"/>
                <a:ea typeface="Helvetica Neue"/>
                <a:cs typeface="Helvetica Neue"/>
                <a:sym typeface="Helvetica Neue"/>
              </a:rPr>
              <a:t>Insurance</a:t>
            </a:r>
            <a:endParaRPr sz="1467"/>
          </a:p>
          <a:p>
            <a:pPr>
              <a:lnSpc>
                <a:spcPct val="110000"/>
              </a:lnSpc>
            </a:pPr>
            <a:r>
              <a:rPr lang="en" sz="2667">
                <a:solidFill>
                  <a:schemeClr val="dk1"/>
                </a:solidFill>
                <a:latin typeface="Helvetica Neue"/>
                <a:ea typeface="Helvetica Neue"/>
                <a:cs typeface="Helvetica Neue"/>
                <a:sym typeface="Helvetica Neue"/>
              </a:rPr>
              <a:t>Credit Cards</a:t>
            </a:r>
            <a:endParaRPr sz="1467"/>
          </a:p>
          <a:p>
            <a:pPr>
              <a:lnSpc>
                <a:spcPct val="110000"/>
              </a:lnSpc>
            </a:pPr>
            <a:r>
              <a:rPr lang="en" sz="2667">
                <a:solidFill>
                  <a:schemeClr val="dk1"/>
                </a:solidFill>
                <a:latin typeface="Helvetica Neue"/>
                <a:ea typeface="Helvetica Neue"/>
                <a:cs typeface="Helvetica Neue"/>
                <a:sym typeface="Helvetica Neue"/>
              </a:rPr>
              <a:t>Utilities</a:t>
            </a:r>
            <a:endParaRPr sz="1467"/>
          </a:p>
          <a:p>
            <a:pPr>
              <a:lnSpc>
                <a:spcPct val="110000"/>
              </a:lnSpc>
            </a:pPr>
            <a:r>
              <a:rPr lang="en" sz="2667">
                <a:solidFill>
                  <a:schemeClr val="dk1"/>
                </a:solidFill>
                <a:latin typeface="Helvetica Neue"/>
                <a:ea typeface="Helvetica Neue"/>
                <a:cs typeface="Helvetica Neue"/>
                <a:sym typeface="Helvetica Neue"/>
              </a:rPr>
              <a:t>Groceries</a:t>
            </a:r>
            <a:endParaRPr sz="1467"/>
          </a:p>
          <a:p>
            <a:pPr>
              <a:lnSpc>
                <a:spcPct val="110000"/>
              </a:lnSpc>
            </a:pPr>
            <a:r>
              <a:rPr lang="en" sz="2667">
                <a:solidFill>
                  <a:schemeClr val="dk1"/>
                </a:solidFill>
                <a:latin typeface="Helvetica Neue"/>
                <a:ea typeface="Helvetica Neue"/>
                <a:cs typeface="Helvetica Neue"/>
                <a:sym typeface="Helvetica Neue"/>
              </a:rPr>
              <a:t>Child Care</a:t>
            </a:r>
            <a:endParaRPr sz="1467"/>
          </a:p>
          <a:p>
            <a:endParaRPr sz="1333" b="1">
              <a:solidFill>
                <a:srgbClr val="F61B16"/>
              </a:solidFill>
              <a:latin typeface="Helvetica Neue"/>
              <a:ea typeface="Helvetica Neue"/>
              <a:cs typeface="Helvetica Neue"/>
              <a:sym typeface="Helvetica Neue"/>
            </a:endParaRPr>
          </a:p>
          <a:p>
            <a:pPr>
              <a:lnSpc>
                <a:spcPct val="90000"/>
              </a:lnSpc>
            </a:pPr>
            <a:r>
              <a:rPr lang="en" sz="4267" b="1">
                <a:solidFill>
                  <a:srgbClr val="FFFFFF"/>
                </a:solidFill>
                <a:latin typeface="Helvetica Neue"/>
                <a:ea typeface="Helvetica Neue"/>
                <a:cs typeface="Helvetica Neue"/>
                <a:sym typeface="Helvetica Neue"/>
              </a:rPr>
              <a:t>$8,000 </a:t>
            </a:r>
            <a:endParaRPr sz="1467"/>
          </a:p>
          <a:p>
            <a:r>
              <a:rPr lang="en" sz="2400" b="1">
                <a:solidFill>
                  <a:schemeClr val="dk1"/>
                </a:solidFill>
                <a:latin typeface="Helvetica Neue"/>
                <a:ea typeface="Helvetica Neue"/>
                <a:cs typeface="Helvetica Neue"/>
                <a:sym typeface="Helvetica Neue"/>
              </a:rPr>
              <a:t>MONTHLY NEEDS</a:t>
            </a:r>
            <a:endParaRPr sz="1467"/>
          </a:p>
        </p:txBody>
      </p:sp>
      <p:sp>
        <p:nvSpPr>
          <p:cNvPr id="205" name="Google Shape;205;p29"/>
          <p:cNvSpPr/>
          <p:nvPr/>
        </p:nvSpPr>
        <p:spPr>
          <a:xfrm>
            <a:off x="1972805" y="1042112"/>
            <a:ext cx="1233200" cy="502800"/>
          </a:xfrm>
          <a:prstGeom prst="rect">
            <a:avLst/>
          </a:prstGeom>
          <a:noFill/>
          <a:ln>
            <a:noFill/>
          </a:ln>
        </p:spPr>
        <p:txBody>
          <a:bodyPr spcFirstLastPara="1" wrap="square" lIns="91433" tIns="45700" rIns="91433" bIns="45700" anchor="t" anchorCtr="0">
            <a:noAutofit/>
          </a:bodyPr>
          <a:lstStyle/>
          <a:p>
            <a:r>
              <a:rPr lang="en" sz="2667" b="1">
                <a:solidFill>
                  <a:schemeClr val="dk1"/>
                </a:solidFill>
                <a:latin typeface="Helvetica Neue"/>
                <a:ea typeface="Helvetica Neue"/>
                <a:cs typeface="Helvetica Neue"/>
                <a:sym typeface="Helvetica Neue"/>
              </a:rPr>
              <a:t>$4,000</a:t>
            </a:r>
            <a:endParaRPr sz="1467"/>
          </a:p>
        </p:txBody>
      </p:sp>
      <p:sp>
        <p:nvSpPr>
          <p:cNvPr id="206" name="Google Shape;206;p29"/>
          <p:cNvSpPr/>
          <p:nvPr/>
        </p:nvSpPr>
        <p:spPr>
          <a:xfrm>
            <a:off x="3957203" y="1040069"/>
            <a:ext cx="1233200" cy="502800"/>
          </a:xfrm>
          <a:prstGeom prst="rect">
            <a:avLst/>
          </a:prstGeom>
          <a:noFill/>
          <a:ln>
            <a:noFill/>
          </a:ln>
        </p:spPr>
        <p:txBody>
          <a:bodyPr spcFirstLastPara="1" wrap="square" lIns="91433" tIns="45700" rIns="91433" bIns="45700" anchor="t" anchorCtr="0">
            <a:noAutofit/>
          </a:bodyPr>
          <a:lstStyle/>
          <a:p>
            <a:r>
              <a:rPr lang="en" sz="2667" b="1">
                <a:solidFill>
                  <a:schemeClr val="dk1"/>
                </a:solidFill>
                <a:latin typeface="Helvetica Neue"/>
                <a:ea typeface="Helvetica Neue"/>
                <a:cs typeface="Helvetica Neue"/>
                <a:sym typeface="Helvetica Neue"/>
              </a:rPr>
              <a:t>$4,000</a:t>
            </a:r>
            <a:endParaRPr sz="1467"/>
          </a:p>
        </p:txBody>
      </p:sp>
      <p:grpSp>
        <p:nvGrpSpPr>
          <p:cNvPr id="207" name="Google Shape;207;p29"/>
          <p:cNvGrpSpPr/>
          <p:nvPr/>
        </p:nvGrpSpPr>
        <p:grpSpPr>
          <a:xfrm>
            <a:off x="7083437" y="425640"/>
            <a:ext cx="5936632" cy="621136"/>
            <a:chOff x="5312571" y="319228"/>
            <a:chExt cx="4452474" cy="465852"/>
          </a:xfrm>
        </p:grpSpPr>
        <p:pic>
          <p:nvPicPr>
            <p:cNvPr id="208" name="Google Shape;208;p29" descr="Ribbon.eps"/>
            <p:cNvPicPr preferRelativeResize="0"/>
            <p:nvPr/>
          </p:nvPicPr>
          <p:blipFill rotWithShape="1">
            <a:blip r:embed="rId5">
              <a:alphaModFix/>
            </a:blip>
            <a:srcRect/>
            <a:stretch/>
          </p:blipFill>
          <p:spPr>
            <a:xfrm flipH="1">
              <a:off x="5312571" y="319228"/>
              <a:ext cx="4452474" cy="465852"/>
            </a:xfrm>
            <a:prstGeom prst="rect">
              <a:avLst/>
            </a:prstGeom>
            <a:noFill/>
            <a:ln>
              <a:noFill/>
            </a:ln>
            <a:effectLst>
              <a:outerShdw blurRad="50800" dist="38100" dir="2700000" algn="tl" rotWithShape="0">
                <a:srgbClr val="000000">
                  <a:alpha val="40000"/>
                </a:srgbClr>
              </a:outerShdw>
            </a:effectLst>
          </p:spPr>
        </p:pic>
        <p:sp>
          <p:nvSpPr>
            <p:cNvPr id="209" name="Google Shape;209;p29"/>
            <p:cNvSpPr txBox="1"/>
            <p:nvPr/>
          </p:nvSpPr>
          <p:spPr>
            <a:xfrm>
              <a:off x="5896485" y="349641"/>
              <a:ext cx="3527700" cy="377100"/>
            </a:xfrm>
            <a:prstGeom prst="rect">
              <a:avLst/>
            </a:prstGeom>
            <a:noFill/>
            <a:ln>
              <a:noFill/>
            </a:ln>
          </p:spPr>
          <p:txBody>
            <a:bodyPr spcFirstLastPara="1" wrap="square" lIns="91433" tIns="45700" rIns="91433" bIns="45700" anchor="t" anchorCtr="0">
              <a:noAutofit/>
            </a:bodyPr>
            <a:lstStyle/>
            <a:p>
              <a:r>
                <a:rPr lang="en" sz="2667">
                  <a:solidFill>
                    <a:schemeClr val="lt1"/>
                  </a:solidFill>
                  <a:latin typeface="Helvetica Neue"/>
                  <a:ea typeface="Helvetica Neue"/>
                  <a:cs typeface="Helvetica Neue"/>
                  <a:sym typeface="Helvetica Neue"/>
                </a:rPr>
                <a:t>Income Protection</a:t>
              </a:r>
              <a:endParaRPr sz="1467"/>
            </a:p>
          </p:txBody>
        </p:sp>
      </p:grpSp>
      <p:cxnSp>
        <p:nvCxnSpPr>
          <p:cNvPr id="210" name="Google Shape;210;p29"/>
          <p:cNvCxnSpPr/>
          <p:nvPr/>
        </p:nvCxnSpPr>
        <p:spPr>
          <a:xfrm>
            <a:off x="7656737" y="4467640"/>
            <a:ext cx="3150800" cy="0"/>
          </a:xfrm>
          <a:prstGeom prst="straightConnector1">
            <a:avLst/>
          </a:prstGeom>
          <a:noFill/>
          <a:ln w="9525" cap="flat" cmpd="sng">
            <a:solidFill>
              <a:schemeClr val="dk1"/>
            </a:solidFill>
            <a:prstDash val="solid"/>
            <a:miter lim="800000"/>
            <a:headEnd type="none" w="sm" len="sm"/>
            <a:tailEnd type="none" w="sm" len="sm"/>
          </a:ln>
        </p:spPr>
      </p:cxnSp>
      <p:sp>
        <p:nvSpPr>
          <p:cNvPr id="211" name="Google Shape;211;p29"/>
          <p:cNvSpPr/>
          <p:nvPr/>
        </p:nvSpPr>
        <p:spPr>
          <a:xfrm>
            <a:off x="1972807" y="1456329"/>
            <a:ext cx="1711600" cy="584800"/>
          </a:xfrm>
          <a:prstGeom prst="rect">
            <a:avLst/>
          </a:prstGeom>
          <a:noFill/>
          <a:ln>
            <a:noFill/>
          </a:ln>
        </p:spPr>
        <p:txBody>
          <a:bodyPr spcFirstLastPara="1" wrap="square" lIns="91433" tIns="45700" rIns="91433" bIns="45700" anchor="t" anchorCtr="0">
            <a:noAutofit/>
          </a:bodyPr>
          <a:lstStyle/>
          <a:p>
            <a:r>
              <a:rPr lang="en" sz="1600">
                <a:solidFill>
                  <a:schemeClr val="dk1"/>
                </a:solidFill>
                <a:latin typeface="Helvetica Neue"/>
                <a:ea typeface="Helvetica Neue"/>
                <a:cs typeface="Helvetica Neue"/>
                <a:sym typeface="Helvetica Neue"/>
              </a:rPr>
              <a:t>MONTHLY INCOME</a:t>
            </a:r>
            <a:endParaRPr sz="1467"/>
          </a:p>
        </p:txBody>
      </p:sp>
      <p:sp>
        <p:nvSpPr>
          <p:cNvPr id="212" name="Google Shape;212;p29"/>
          <p:cNvSpPr/>
          <p:nvPr/>
        </p:nvSpPr>
        <p:spPr>
          <a:xfrm>
            <a:off x="3957203" y="1456329"/>
            <a:ext cx="1711600" cy="584800"/>
          </a:xfrm>
          <a:prstGeom prst="rect">
            <a:avLst/>
          </a:prstGeom>
          <a:noFill/>
          <a:ln>
            <a:noFill/>
          </a:ln>
        </p:spPr>
        <p:txBody>
          <a:bodyPr spcFirstLastPara="1" wrap="square" lIns="91433" tIns="45700" rIns="91433" bIns="45700" anchor="t" anchorCtr="0">
            <a:noAutofit/>
          </a:bodyPr>
          <a:lstStyle/>
          <a:p>
            <a:r>
              <a:rPr lang="en" sz="1600">
                <a:solidFill>
                  <a:schemeClr val="dk1"/>
                </a:solidFill>
                <a:latin typeface="Helvetica Neue"/>
                <a:ea typeface="Helvetica Neue"/>
                <a:cs typeface="Helvetica Neue"/>
                <a:sym typeface="Helvetica Neue"/>
              </a:rPr>
              <a:t>MONTHLY INCOME</a:t>
            </a:r>
            <a:endParaRPr sz="1467"/>
          </a:p>
        </p:txBody>
      </p:sp>
      <p:sp>
        <p:nvSpPr>
          <p:cNvPr id="213" name="Google Shape;213;p29"/>
          <p:cNvSpPr txBox="1"/>
          <p:nvPr/>
        </p:nvSpPr>
        <p:spPr>
          <a:xfrm>
            <a:off x="0" y="5922664"/>
            <a:ext cx="12192000" cy="592800"/>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algn="ctr">
              <a:lnSpc>
                <a:spcPct val="85000"/>
              </a:lnSpc>
            </a:pPr>
            <a:r>
              <a:rPr lang="en" sz="3200" b="1">
                <a:solidFill>
                  <a:schemeClr val="lt1"/>
                </a:solidFill>
                <a:latin typeface="Helvetica Neue"/>
                <a:ea typeface="Helvetica Neue"/>
                <a:cs typeface="Helvetica Neue"/>
                <a:sym typeface="Helvetica Neue"/>
              </a:rPr>
              <a:t>There are there 2 deaths:  The Person and The Income</a:t>
            </a:r>
            <a:endParaRPr sz="3200">
              <a:solidFill>
                <a:schemeClr val="lt1"/>
              </a:solidFill>
              <a:latin typeface="Helvetica Neue"/>
              <a:ea typeface="Helvetica Neue"/>
              <a:cs typeface="Helvetica Neue"/>
              <a:sym typeface="Helvetica Neue"/>
            </a:endParaRPr>
          </a:p>
        </p:txBody>
      </p:sp>
      <p:sp>
        <p:nvSpPr>
          <p:cNvPr id="214" name="Google Shape;214;p29"/>
          <p:cNvSpPr txBox="1"/>
          <p:nvPr/>
        </p:nvSpPr>
        <p:spPr>
          <a:xfrm>
            <a:off x="0" y="5900737"/>
            <a:ext cx="12192000" cy="592800"/>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algn="ctr">
              <a:lnSpc>
                <a:spcPct val="85000"/>
              </a:lnSpc>
            </a:pPr>
            <a:r>
              <a:rPr lang="en" sz="3200" b="1">
                <a:solidFill>
                  <a:schemeClr val="lt1"/>
                </a:solidFill>
                <a:latin typeface="Helvetica Neue"/>
                <a:ea typeface="Helvetica Neue"/>
                <a:cs typeface="Helvetica Neue"/>
                <a:sym typeface="Helvetica Neue"/>
              </a:rPr>
              <a:t>What happens to your family when an income stops</a:t>
            </a:r>
            <a:endParaRPr sz="1467"/>
          </a:p>
          <a:p>
            <a:pPr algn="ctr">
              <a:lnSpc>
                <a:spcPct val="85000"/>
              </a:lnSpc>
            </a:pPr>
            <a:r>
              <a:rPr lang="en" sz="3200" b="1">
                <a:solidFill>
                  <a:schemeClr val="lt1"/>
                </a:solidFill>
                <a:latin typeface="Helvetica Neue"/>
                <a:ea typeface="Helvetica Neue"/>
                <a:cs typeface="Helvetica Neue"/>
                <a:sym typeface="Helvetica Neue"/>
              </a:rPr>
              <a:t>and the bills keep coming?  </a:t>
            </a:r>
            <a:r>
              <a:rPr lang="en" sz="3200" b="1">
                <a:solidFill>
                  <a:srgbClr val="D0CECE"/>
                </a:solidFill>
                <a:latin typeface="Helvetica Neue"/>
                <a:ea typeface="Helvetica Neue"/>
                <a:cs typeface="Helvetica Neue"/>
                <a:sym typeface="Helvetica Neue"/>
              </a:rPr>
              <a:t>Financial Disaster.</a:t>
            </a:r>
            <a:endParaRPr sz="320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4665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900"/>
                                        <p:tgtEl>
                                          <p:spTgt spid="203"/>
                                        </p:tgtEl>
                                      </p:cBhvr>
                                    </p:animEffect>
                                  </p:childTnLst>
                                </p:cTn>
                              </p:par>
                              <p:par>
                                <p:cTn id="8" presetID="10" presetClass="exit" presetSubtype="0" fill="hold" nodeType="withEffect">
                                  <p:stCondLst>
                                    <p:cond delay="0"/>
                                  </p:stCondLst>
                                  <p:childTnLst>
                                    <p:animEffect transition="out" filter="fade">
                                      <p:cBhvr>
                                        <p:cTn id="9" dur="900"/>
                                        <p:tgtEl>
                                          <p:spTgt spid="206"/>
                                        </p:tgtEl>
                                      </p:cBhvr>
                                    </p:animEffect>
                                    <p:set>
                                      <p:cBhvr>
                                        <p:cTn id="10" dur="1" fill="hold">
                                          <p:stCondLst>
                                            <p:cond delay="900"/>
                                          </p:stCondLst>
                                        </p:cTn>
                                        <p:tgtEl>
                                          <p:spTgt spid="20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900"/>
                                        <p:tgtEl>
                                          <p:spTgt spid="212"/>
                                        </p:tgtEl>
                                      </p:cBhvr>
                                    </p:animEffect>
                                    <p:set>
                                      <p:cBhvr>
                                        <p:cTn id="13" dur="1" fill="hold">
                                          <p:stCondLst>
                                            <p:cond delay="900"/>
                                          </p:stCondLst>
                                        </p:cTn>
                                        <p:tgtEl>
                                          <p:spTgt spid="21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13"/>
                                        </p:tgtEl>
                                        <p:attrNameLst>
                                          <p:attrName>style.visibility</p:attrName>
                                        </p:attrNameLst>
                                      </p:cBhvr>
                                      <p:to>
                                        <p:strVal val="visible"/>
                                      </p:to>
                                    </p:set>
                                    <p:animEffect transition="in" filter="fade">
                                      <p:cBhvr>
                                        <p:cTn id="16" dur="3000"/>
                                        <p:tgtEl>
                                          <p:spTgt spid="2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3"/>
                                        </p:tgtEl>
                                      </p:cBhvr>
                                    </p:animEffect>
                                    <p:set>
                                      <p:cBhvr>
                                        <p:cTn id="21" dur="1" fill="hold">
                                          <p:stCondLst>
                                            <p:cond delay="500"/>
                                          </p:stCondLst>
                                        </p:cTn>
                                        <p:tgtEl>
                                          <p:spTgt spid="213"/>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14"/>
                                        </p:tgtEl>
                                        <p:attrNameLst>
                                          <p:attrName>style.visibility</p:attrName>
                                        </p:attrNameLst>
                                      </p:cBhvr>
                                      <p:to>
                                        <p:strVal val="visible"/>
                                      </p:to>
                                    </p:set>
                                    <p:animEffect transition="in" filter="fade">
                                      <p:cBhvr>
                                        <p:cTn id="24" dur="3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0"/>
          <p:cNvPicPr preferRelativeResize="0"/>
          <p:nvPr/>
        </p:nvPicPr>
        <p:blipFill rotWithShape="1">
          <a:blip r:embed="rId3">
            <a:alphaModFix/>
          </a:blip>
          <a:srcRect l="1367" t="219" r="928" b="12015"/>
          <a:stretch/>
        </p:blipFill>
        <p:spPr>
          <a:xfrm>
            <a:off x="10004611" y="2484532"/>
            <a:ext cx="1848383" cy="2324413"/>
          </a:xfrm>
          <a:prstGeom prst="rect">
            <a:avLst/>
          </a:prstGeom>
          <a:noFill/>
          <a:ln>
            <a:noFill/>
          </a:ln>
        </p:spPr>
      </p:pic>
      <p:sp>
        <p:nvSpPr>
          <p:cNvPr id="221" name="Google Shape;221;p30"/>
          <p:cNvSpPr txBox="1"/>
          <p:nvPr/>
        </p:nvSpPr>
        <p:spPr>
          <a:xfrm>
            <a:off x="0" y="-175303"/>
            <a:ext cx="12192000" cy="1325600"/>
          </a:xfrm>
          <a:prstGeom prst="rect">
            <a:avLst/>
          </a:prstGeom>
          <a:solidFill>
            <a:srgbClr val="0070C0"/>
          </a:solidFill>
          <a:ln>
            <a:noFill/>
          </a:ln>
        </p:spPr>
        <p:txBody>
          <a:bodyPr spcFirstLastPara="1" wrap="square" lIns="91433" tIns="45700" rIns="91433" bIns="45700" anchor="ctr" anchorCtr="0">
            <a:noAutofit/>
          </a:bodyPr>
          <a:lstStyle/>
          <a:p>
            <a:pPr algn="ctr">
              <a:buClr>
                <a:schemeClr val="lt1"/>
              </a:buClr>
              <a:buSzPts val="2400"/>
            </a:pPr>
            <a:r>
              <a:rPr lang="en" sz="3200" b="1" dirty="0">
                <a:solidFill>
                  <a:schemeClr val="lt1"/>
                </a:solidFill>
                <a:latin typeface="Calibri"/>
                <a:ea typeface="Calibri"/>
                <a:cs typeface="Calibri"/>
                <a:sym typeface="Calibri"/>
              </a:rPr>
              <a:t>If you died tomorrow, would you want your family to be… </a:t>
            </a:r>
            <a:endParaRPr sz="1467" dirty="0"/>
          </a:p>
          <a:p>
            <a:pPr algn="ctr">
              <a:buClr>
                <a:schemeClr val="lt1"/>
              </a:buClr>
              <a:buSzPts val="2400"/>
            </a:pPr>
            <a:r>
              <a:rPr lang="en" sz="3200" b="1" dirty="0">
                <a:solidFill>
                  <a:schemeClr val="lt1"/>
                </a:solidFill>
                <a:latin typeface="Calibri"/>
                <a:ea typeface="Calibri"/>
                <a:cs typeface="Calibri"/>
                <a:sym typeface="Calibri"/>
              </a:rPr>
              <a:t>a little better off, the same, or worse?</a:t>
            </a:r>
            <a:endParaRPr sz="3200" b="1" dirty="0">
              <a:solidFill>
                <a:schemeClr val="lt1"/>
              </a:solidFill>
              <a:latin typeface="Calibri"/>
              <a:ea typeface="Calibri"/>
              <a:cs typeface="Calibri"/>
              <a:sym typeface="Calibri"/>
            </a:endParaRPr>
          </a:p>
        </p:txBody>
      </p:sp>
      <p:pic>
        <p:nvPicPr>
          <p:cNvPr id="222" name="Google Shape;222;p30"/>
          <p:cNvPicPr preferRelativeResize="0"/>
          <p:nvPr/>
        </p:nvPicPr>
        <p:blipFill rotWithShape="1">
          <a:blip r:embed="rId4">
            <a:alphaModFix/>
          </a:blip>
          <a:srcRect/>
          <a:stretch/>
        </p:blipFill>
        <p:spPr>
          <a:xfrm>
            <a:off x="396566" y="2785254"/>
            <a:ext cx="2217543" cy="2107612"/>
          </a:xfrm>
          <a:prstGeom prst="rect">
            <a:avLst/>
          </a:prstGeom>
          <a:noFill/>
          <a:ln>
            <a:noFill/>
          </a:ln>
        </p:spPr>
      </p:pic>
      <p:sp>
        <p:nvSpPr>
          <p:cNvPr id="224" name="Google Shape;224;p30"/>
          <p:cNvSpPr/>
          <p:nvPr/>
        </p:nvSpPr>
        <p:spPr>
          <a:xfrm>
            <a:off x="2850776" y="3108960"/>
            <a:ext cx="7261600" cy="1726000"/>
          </a:xfrm>
          <a:prstGeom prst="rect">
            <a:avLst/>
          </a:prstGeom>
          <a:noFill/>
          <a:ln>
            <a:noFill/>
          </a:ln>
        </p:spPr>
        <p:txBody>
          <a:bodyPr spcFirstLastPara="1" wrap="square" lIns="121900" tIns="60967" rIns="121900" bIns="60967" anchor="ctr" anchorCtr="0">
            <a:noAutofit/>
          </a:bodyPr>
          <a:lstStyle/>
          <a:p>
            <a:pPr marL="457189" indent="-448722">
              <a:buClr>
                <a:schemeClr val="dk1"/>
              </a:buClr>
              <a:buSzPts val="2100"/>
              <a:buFont typeface="Calibri"/>
              <a:buAutoNum type="arabicPeriod"/>
            </a:pPr>
            <a:r>
              <a:rPr lang="en" sz="2800" b="1">
                <a:solidFill>
                  <a:schemeClr val="dk1"/>
                </a:solidFill>
                <a:latin typeface="Calibri"/>
                <a:ea typeface="Calibri"/>
                <a:cs typeface="Calibri"/>
                <a:sym typeface="Calibri"/>
              </a:rPr>
              <a:t>Not enough.  </a:t>
            </a:r>
            <a:r>
              <a:rPr lang="en" sz="2800">
                <a:solidFill>
                  <a:schemeClr val="dk1"/>
                </a:solidFill>
                <a:latin typeface="Calibri"/>
                <a:ea typeface="Calibri"/>
                <a:cs typeface="Calibri"/>
                <a:sym typeface="Calibri"/>
              </a:rPr>
              <a:t>Can devastate a family.</a:t>
            </a:r>
            <a:endParaRPr sz="2800" b="1">
              <a:solidFill>
                <a:schemeClr val="dk1"/>
              </a:solidFill>
              <a:latin typeface="Calibri"/>
              <a:ea typeface="Calibri"/>
              <a:cs typeface="Calibri"/>
              <a:sym typeface="Calibri"/>
            </a:endParaRPr>
          </a:p>
          <a:p>
            <a:pPr marL="457189" indent="-448722">
              <a:buClr>
                <a:schemeClr val="dk1"/>
              </a:buClr>
              <a:buSzPts val="2100"/>
              <a:buFont typeface="Calibri"/>
              <a:buAutoNum type="arabicPeriod"/>
            </a:pPr>
            <a:r>
              <a:rPr lang="en" sz="2800" b="1">
                <a:solidFill>
                  <a:schemeClr val="dk1"/>
                </a:solidFill>
                <a:latin typeface="Calibri"/>
                <a:ea typeface="Calibri"/>
                <a:cs typeface="Calibri"/>
                <a:sym typeface="Calibri"/>
              </a:rPr>
              <a:t>Wrong kind:  Cash Value Life Insurance</a:t>
            </a:r>
            <a:endParaRPr sz="1467"/>
          </a:p>
          <a:p>
            <a:pPr marL="457189" indent="-448722">
              <a:buClr>
                <a:schemeClr val="dk1"/>
              </a:buClr>
              <a:buSzPts val="2100"/>
              <a:buFont typeface="Calibri"/>
              <a:buAutoNum type="arabicPeriod"/>
            </a:pPr>
            <a:r>
              <a:rPr lang="en" sz="2800" b="1">
                <a:solidFill>
                  <a:schemeClr val="dk1"/>
                </a:solidFill>
                <a:latin typeface="Calibri"/>
                <a:ea typeface="Calibri"/>
                <a:cs typeface="Calibri"/>
                <a:sym typeface="Calibri"/>
              </a:rPr>
              <a:t>Term from a Company selling Cash Value.  </a:t>
            </a:r>
            <a:r>
              <a:rPr lang="en" sz="2800">
                <a:solidFill>
                  <a:schemeClr val="dk1"/>
                </a:solidFill>
                <a:latin typeface="Calibri"/>
                <a:ea typeface="Calibri"/>
                <a:cs typeface="Calibri"/>
                <a:sym typeface="Calibri"/>
              </a:rPr>
              <a:t>Unaffordable at renewal, creating future risk.</a:t>
            </a:r>
            <a:endParaRPr sz="1467"/>
          </a:p>
          <a:p>
            <a:pPr marL="457189" indent="-448722">
              <a:buClr>
                <a:schemeClr val="dk1"/>
              </a:buClr>
              <a:buSzPts val="2100"/>
              <a:buFont typeface="Calibri"/>
              <a:buAutoNum type="arabicPeriod"/>
            </a:pPr>
            <a:r>
              <a:rPr lang="en" sz="2800" b="1">
                <a:solidFill>
                  <a:schemeClr val="dk1"/>
                </a:solidFill>
                <a:latin typeface="Calibri"/>
                <a:ea typeface="Calibri"/>
                <a:cs typeface="Calibri"/>
                <a:sym typeface="Calibri"/>
              </a:rPr>
              <a:t>Procrastination.  </a:t>
            </a:r>
            <a:r>
              <a:rPr lang="en" sz="2800">
                <a:solidFill>
                  <a:schemeClr val="dk1"/>
                </a:solidFill>
                <a:latin typeface="Calibri"/>
                <a:ea typeface="Calibri"/>
                <a:cs typeface="Calibri"/>
                <a:sym typeface="Calibri"/>
              </a:rPr>
              <a:t>Putting your family at risk.</a:t>
            </a:r>
            <a:endParaRPr sz="1467"/>
          </a:p>
          <a:p>
            <a:pPr marL="457189" indent="-448722">
              <a:buClr>
                <a:schemeClr val="dk1"/>
              </a:buClr>
              <a:buSzPts val="2100"/>
              <a:buFont typeface="Calibri"/>
              <a:buAutoNum type="arabicPeriod"/>
            </a:pPr>
            <a:r>
              <a:rPr lang="en" sz="2800" b="1">
                <a:solidFill>
                  <a:schemeClr val="dk1"/>
                </a:solidFill>
                <a:latin typeface="Calibri"/>
                <a:ea typeface="Calibri"/>
                <a:cs typeface="Calibri"/>
                <a:sym typeface="Calibri"/>
              </a:rPr>
              <a:t>GROUP LIFE.  </a:t>
            </a:r>
            <a:r>
              <a:rPr lang="en" sz="2800">
                <a:solidFill>
                  <a:schemeClr val="dk1"/>
                </a:solidFill>
                <a:latin typeface="Calibri"/>
                <a:ea typeface="Calibri"/>
                <a:cs typeface="Calibri"/>
                <a:sym typeface="Calibri"/>
              </a:rPr>
              <a:t>May not pay at all.</a:t>
            </a:r>
            <a:endParaRPr sz="1467"/>
          </a:p>
        </p:txBody>
      </p:sp>
      <p:sp>
        <p:nvSpPr>
          <p:cNvPr id="225" name="Google Shape;225;p30"/>
          <p:cNvSpPr/>
          <p:nvPr/>
        </p:nvSpPr>
        <p:spPr>
          <a:xfrm>
            <a:off x="0" y="1931440"/>
            <a:ext cx="12192000" cy="553200"/>
          </a:xfrm>
          <a:prstGeom prst="rect">
            <a:avLst/>
          </a:prstGeom>
          <a:noFill/>
          <a:ln>
            <a:noFill/>
          </a:ln>
        </p:spPr>
        <p:txBody>
          <a:bodyPr spcFirstLastPara="1" wrap="square" lIns="121900" tIns="60967" rIns="121900" bIns="60967" anchor="ctr" anchorCtr="0">
            <a:noAutofit/>
          </a:bodyPr>
          <a:lstStyle/>
          <a:p>
            <a:pPr algn="ctr"/>
            <a:r>
              <a:rPr lang="en" sz="2800" b="1" u="sng">
                <a:solidFill>
                  <a:schemeClr val="dk1"/>
                </a:solidFill>
                <a:latin typeface="Calibri"/>
                <a:ea typeface="Calibri"/>
                <a:cs typeface="Calibri"/>
                <a:sym typeface="Calibri"/>
              </a:rPr>
              <a:t>5 Biggest Mistakes</a:t>
            </a:r>
            <a:endParaRPr sz="1467"/>
          </a:p>
        </p:txBody>
      </p:sp>
    </p:spTree>
    <p:extLst>
      <p:ext uri="{BB962C8B-B14F-4D97-AF65-F5344CB8AC3E}">
        <p14:creationId xmlns:p14="http://schemas.microsoft.com/office/powerpoint/2010/main" val="3808483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additive="base">
                                        <p:cTn id="7" dur="500"/>
                                        <p:tgtEl>
                                          <p:spTgt spid="222"/>
                                        </p:tgtEl>
                                        <p:attrNameLst>
                                          <p:attrName>ppt_w</p:attrName>
                                        </p:attrNameLst>
                                      </p:cBhvr>
                                      <p:tavLst>
                                        <p:tav tm="0">
                                          <p:val>
                                            <p:strVal val="0"/>
                                          </p:val>
                                        </p:tav>
                                        <p:tav tm="100000">
                                          <p:val>
                                            <p:strVal val="#ppt_w"/>
                                          </p:val>
                                        </p:tav>
                                      </p:tavLst>
                                    </p:anim>
                                    <p:anim calcmode="lin" valueType="num">
                                      <p:cBhvr additive="base">
                                        <p:cTn id="8" dur="500"/>
                                        <p:tgtEl>
                                          <p:spTgt spid="22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500"/>
                                        <p:tgtEl>
                                          <p:spTgt spid="220"/>
                                        </p:tgtEl>
                                        <p:attrNameLst>
                                          <p:attrName>ppt_w</p:attrName>
                                        </p:attrNameLst>
                                      </p:cBhvr>
                                      <p:tavLst>
                                        <p:tav tm="0">
                                          <p:val>
                                            <p:strVal val="0"/>
                                          </p:val>
                                        </p:tav>
                                        <p:tav tm="100000">
                                          <p:val>
                                            <p:strVal val="#ppt_w"/>
                                          </p:val>
                                        </p:tav>
                                      </p:tavLst>
                                    </p:anim>
                                    <p:anim calcmode="lin" valueType="num">
                                      <p:cBhvr additive="base">
                                        <p:cTn id="12" dur="500"/>
                                        <p:tgtEl>
                                          <p:spTgt spid="220"/>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 calcmode="lin" valueType="num">
                                      <p:cBhvr additive="base">
                                        <p:cTn id="17" dur="500"/>
                                        <p:tgtEl>
                                          <p:spTgt spid="225"/>
                                        </p:tgtEl>
                                        <p:attrNameLst>
                                          <p:attrName>ppt_w</p:attrName>
                                        </p:attrNameLst>
                                      </p:cBhvr>
                                      <p:tavLst>
                                        <p:tav tm="0">
                                          <p:val>
                                            <p:strVal val="0"/>
                                          </p:val>
                                        </p:tav>
                                        <p:tav tm="100000">
                                          <p:val>
                                            <p:strVal val="#ppt_w"/>
                                          </p:val>
                                        </p:tav>
                                      </p:tavLst>
                                    </p:anim>
                                    <p:anim calcmode="lin" valueType="num">
                                      <p:cBhvr additive="base">
                                        <p:cTn id="18" dur="500"/>
                                        <p:tgtEl>
                                          <p:spTgt spid="225"/>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4">
                                            <p:txEl>
                                              <p:pRg st="0" end="0"/>
                                            </p:txEl>
                                          </p:spTgt>
                                        </p:tgtEl>
                                        <p:attrNameLst>
                                          <p:attrName>style.visibility</p:attrName>
                                        </p:attrNameLst>
                                      </p:cBhvr>
                                      <p:to>
                                        <p:strVal val="visible"/>
                                      </p:to>
                                    </p:set>
                                    <p:animEffect transition="in" filter="fade">
                                      <p:cBhvr>
                                        <p:cTn id="23" dur="500"/>
                                        <p:tgtEl>
                                          <p:spTgt spid="2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4">
                                            <p:txEl>
                                              <p:pRg st="1" end="1"/>
                                            </p:txEl>
                                          </p:spTgt>
                                        </p:tgtEl>
                                        <p:attrNameLst>
                                          <p:attrName>style.visibility</p:attrName>
                                        </p:attrNameLst>
                                      </p:cBhvr>
                                      <p:to>
                                        <p:strVal val="visible"/>
                                      </p:to>
                                    </p:set>
                                    <p:animEffect transition="in" filter="fade">
                                      <p:cBhvr>
                                        <p:cTn id="28" dur="500"/>
                                        <p:tgtEl>
                                          <p:spTgt spid="2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4">
                                            <p:txEl>
                                              <p:pRg st="2" end="2"/>
                                            </p:txEl>
                                          </p:spTgt>
                                        </p:tgtEl>
                                        <p:attrNameLst>
                                          <p:attrName>style.visibility</p:attrName>
                                        </p:attrNameLst>
                                      </p:cBhvr>
                                      <p:to>
                                        <p:strVal val="visible"/>
                                      </p:to>
                                    </p:set>
                                    <p:animEffect transition="in" filter="fade">
                                      <p:cBhvr>
                                        <p:cTn id="33" dur="500"/>
                                        <p:tgtEl>
                                          <p:spTgt spid="2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4">
                                            <p:txEl>
                                              <p:pRg st="3" end="3"/>
                                            </p:txEl>
                                          </p:spTgt>
                                        </p:tgtEl>
                                        <p:attrNameLst>
                                          <p:attrName>style.visibility</p:attrName>
                                        </p:attrNameLst>
                                      </p:cBhvr>
                                      <p:to>
                                        <p:strVal val="visible"/>
                                      </p:to>
                                    </p:set>
                                    <p:animEffect transition="in" filter="fade">
                                      <p:cBhvr>
                                        <p:cTn id="38" dur="500"/>
                                        <p:tgtEl>
                                          <p:spTgt spid="22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4">
                                            <p:txEl>
                                              <p:pRg st="4" end="4"/>
                                            </p:txEl>
                                          </p:spTgt>
                                        </p:tgtEl>
                                        <p:attrNameLst>
                                          <p:attrName>style.visibility</p:attrName>
                                        </p:attrNameLst>
                                      </p:cBhvr>
                                      <p:to>
                                        <p:strVal val="visible"/>
                                      </p:to>
                                    </p:set>
                                    <p:animEffect transition="in" filter="fade">
                                      <p:cBhvr>
                                        <p:cTn id="43" dur="500"/>
                                        <p:tgtEl>
                                          <p:spTgt spid="2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233"/>
            <a:ext cx="12192000" cy="975789"/>
          </a:xfrm>
          <a:solidFill>
            <a:srgbClr val="0070C0"/>
          </a:solidFill>
        </p:spPr>
        <p:txBody>
          <a:bodyPr/>
          <a:lstStyle/>
          <a:p>
            <a:pPr algn="ctr"/>
            <a:r>
              <a:rPr lang="en-US" b="1" dirty="0">
                <a:solidFill>
                  <a:schemeClr val="bg1"/>
                </a:solidFill>
              </a:rPr>
              <a:t>CHANGING INNOVATION</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546" y="1860975"/>
            <a:ext cx="10863949" cy="4997025"/>
          </a:xfrm>
          <a:prstGeom prst="rect">
            <a:avLst/>
          </a:prstGeom>
        </p:spPr>
      </p:pic>
      <p:cxnSp>
        <p:nvCxnSpPr>
          <p:cNvPr id="7" name="Straight Connector 6"/>
          <p:cNvCxnSpPr/>
          <p:nvPr/>
        </p:nvCxnSpPr>
        <p:spPr>
          <a:xfrm>
            <a:off x="6085840" y="1509485"/>
            <a:ext cx="0" cy="451104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01186" y="1072421"/>
            <a:ext cx="4990014"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venir Book"/>
                <a:ea typeface="Avenir Book"/>
                <a:cs typeface="Avenir Book"/>
                <a:sym typeface="Avenir Book"/>
              </a:rPr>
              <a:t>100 year old Company</a:t>
            </a:r>
          </a:p>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venir Book"/>
                <a:ea typeface="Avenir Book"/>
                <a:cs typeface="Avenir Book"/>
                <a:sym typeface="Avenir Book"/>
              </a:rPr>
              <a:t> Industry</a:t>
            </a:r>
            <a:r>
              <a:rPr kumimoji="0" lang="en-US" sz="2400" b="1" i="0" u="none" strike="noStrike" cap="none" spc="0" normalizeH="0" dirty="0">
                <a:ln>
                  <a:noFill/>
                </a:ln>
                <a:solidFill>
                  <a:srgbClr val="000000"/>
                </a:solidFill>
                <a:effectLst/>
                <a:uFillTx/>
                <a:latin typeface="Avenir Book"/>
                <a:ea typeface="Avenir Book"/>
                <a:cs typeface="Avenir Book"/>
                <a:sym typeface="Avenir Book"/>
              </a:rPr>
              <a:t> Leader 90%</a:t>
            </a:r>
          </a:p>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venir Book"/>
                <a:ea typeface="Avenir Book"/>
                <a:cs typeface="Avenir Book"/>
                <a:sym typeface="Avenir Book"/>
              </a:rPr>
              <a:t>to bankruptcy</a:t>
            </a:r>
          </a:p>
        </p:txBody>
      </p:sp>
      <p:sp>
        <p:nvSpPr>
          <p:cNvPr id="4" name="TextBox 3"/>
          <p:cNvSpPr txBox="1"/>
          <p:nvPr/>
        </p:nvSpPr>
        <p:spPr>
          <a:xfrm rot="20760031">
            <a:off x="501184" y="5866636"/>
            <a:ext cx="286777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ea typeface="Avenir Book"/>
                <a:cs typeface="Avenir Book"/>
                <a:sym typeface="Avenir Book"/>
              </a:rPr>
              <a:t>THEY DIDN’T CHANGE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64503">
            <a:off x="9744553" y="144046"/>
            <a:ext cx="2256895" cy="227266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7472" y="1153716"/>
            <a:ext cx="542093" cy="632793"/>
          </a:xfrm>
          <a:prstGeom prst="rect">
            <a:avLst/>
          </a:prstGeom>
          <a:ln w="57150">
            <a:solidFill>
              <a:srgbClr val="1D4998"/>
            </a:solidFill>
          </a:ln>
        </p:spPr>
      </p:pic>
    </p:spTree>
    <p:extLst>
      <p:ext uri="{BB962C8B-B14F-4D97-AF65-F5344CB8AC3E}">
        <p14:creationId xmlns:p14="http://schemas.microsoft.com/office/powerpoint/2010/main" val="176319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16"/>
          <p:cNvSpPr txBox="1"/>
          <p:nvPr/>
        </p:nvSpPr>
        <p:spPr>
          <a:xfrm>
            <a:off x="958846" y="1215629"/>
            <a:ext cx="4626527" cy="64168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600"/>
            </a:pPr>
            <a:r>
              <a:rPr lang="en" sz="2133" b="1">
                <a:solidFill>
                  <a:srgbClr val="E4021D"/>
                </a:solidFill>
                <a:latin typeface="Helvetica Neue"/>
                <a:ea typeface="Helvetica Neue"/>
                <a:cs typeface="Helvetica Neue"/>
                <a:sym typeface="Helvetica Neue"/>
              </a:rPr>
              <a:t>Cash Value Life Insurance</a:t>
            </a:r>
            <a:br>
              <a:rPr lang="en" sz="2133" b="1">
                <a:solidFill>
                  <a:srgbClr val="E4021D"/>
                </a:solidFill>
                <a:latin typeface="Helvetica Neue"/>
                <a:ea typeface="Helvetica Neue"/>
                <a:cs typeface="Helvetica Neue"/>
                <a:sym typeface="Helvetica Neue"/>
              </a:rPr>
            </a:br>
            <a:r>
              <a:rPr lang="en" sz="1733">
                <a:latin typeface="Helvetica Neue"/>
                <a:ea typeface="Helvetica Neue"/>
                <a:cs typeface="Helvetica Neue"/>
                <a:sym typeface="Helvetica Neue"/>
              </a:rPr>
              <a:t>Whole Life, Universal Life, Variable Life</a:t>
            </a:r>
            <a:endParaRPr sz="1867">
              <a:latin typeface="Arial"/>
              <a:cs typeface="Arial"/>
              <a:sym typeface="Arial"/>
            </a:endParaRPr>
          </a:p>
        </p:txBody>
      </p:sp>
      <p:cxnSp>
        <p:nvCxnSpPr>
          <p:cNvPr id="1053" name="Google Shape;1053;p116"/>
          <p:cNvCxnSpPr/>
          <p:nvPr/>
        </p:nvCxnSpPr>
        <p:spPr>
          <a:xfrm>
            <a:off x="5829172" y="1666770"/>
            <a:ext cx="0" cy="3208169"/>
          </a:xfrm>
          <a:prstGeom prst="straightConnector1">
            <a:avLst/>
          </a:prstGeom>
          <a:noFill/>
          <a:ln w="9525" cap="flat" cmpd="sng">
            <a:solidFill>
              <a:srgbClr val="BFBFBF"/>
            </a:solidFill>
            <a:prstDash val="solid"/>
            <a:round/>
            <a:headEnd type="none" w="med" len="med"/>
            <a:tailEnd type="none" w="med" len="med"/>
          </a:ln>
        </p:spPr>
      </p:cxnSp>
      <p:sp>
        <p:nvSpPr>
          <p:cNvPr id="1054" name="Google Shape;1054;p116"/>
          <p:cNvSpPr txBox="1"/>
          <p:nvPr/>
        </p:nvSpPr>
        <p:spPr>
          <a:xfrm>
            <a:off x="5531556" y="1215629"/>
            <a:ext cx="6190277" cy="64168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600"/>
            </a:pPr>
            <a:r>
              <a:rPr lang="en" sz="2133" b="1">
                <a:solidFill>
                  <a:srgbClr val="0E669A"/>
                </a:solidFill>
                <a:latin typeface="Helvetica Neue"/>
                <a:ea typeface="Helvetica Neue"/>
                <a:cs typeface="Helvetica Neue"/>
                <a:sym typeface="Helvetica Neue"/>
              </a:rPr>
              <a:t>Buy Term and Invest the Difference</a:t>
            </a:r>
            <a:br>
              <a:rPr lang="en" sz="2133" b="1">
                <a:solidFill>
                  <a:srgbClr val="003366"/>
                </a:solidFill>
                <a:latin typeface="Helvetica Neue"/>
                <a:ea typeface="Helvetica Neue"/>
                <a:cs typeface="Helvetica Neue"/>
                <a:sym typeface="Helvetica Neue"/>
              </a:rPr>
            </a:br>
            <a:r>
              <a:rPr lang="en" sz="1733">
                <a:latin typeface="Helvetica Neue"/>
                <a:ea typeface="Helvetica Neue"/>
                <a:cs typeface="Helvetica Neue"/>
                <a:sym typeface="Helvetica Neue"/>
              </a:rPr>
              <a:t>30-year Level Term</a:t>
            </a:r>
            <a:endParaRPr sz="1733" b="1">
              <a:latin typeface="Helvetica Neue"/>
              <a:ea typeface="Helvetica Neue"/>
              <a:cs typeface="Helvetica Neue"/>
              <a:sym typeface="Helvetica Neue"/>
            </a:endParaRPr>
          </a:p>
        </p:txBody>
      </p:sp>
      <p:sp>
        <p:nvSpPr>
          <p:cNvPr id="1055" name="Google Shape;1055;p116"/>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30</a:t>
            </a:fld>
            <a:endParaRPr/>
          </a:p>
        </p:txBody>
      </p:sp>
      <p:sp>
        <p:nvSpPr>
          <p:cNvPr id="1056" name="Google Shape;1056;p116"/>
          <p:cNvSpPr txBox="1"/>
          <p:nvPr/>
        </p:nvSpPr>
        <p:spPr>
          <a:xfrm>
            <a:off x="323557" y="5294838"/>
            <a:ext cx="11492523" cy="1343957"/>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595959"/>
              </a:buClr>
              <a:buSzPts val="1000"/>
            </a:pPr>
            <a:r>
              <a:rPr lang="en" sz="1333">
                <a:solidFill>
                  <a:srgbClr val="595959"/>
                </a:solidFill>
                <a:latin typeface="Arial Narrow"/>
                <a:ea typeface="Arial Narrow"/>
                <a:cs typeface="Arial Narrow"/>
                <a:sym typeface="Arial Narrow"/>
              </a:rPr>
              <a:t>Monthly premium and accumulated cash value for cash value policies is an average of whole life policies from three major North American life insurance companies for male and female, both age 35 and standard risk. Cash value life insurance can be universal life, whole life, etc., and may contain features in addition to death protection, such as dividends, interest or cash value available for a loan or upon surrender of the policy. Cash value insurance usually has level premiums for the life of the policy. Term insurance provides a death benefit and its premiums increase after initial premium periods and at certain ages. Primerica monthly premium for 30-year Custom Advantage Policy: primary (17CJ0(30)) and spouse rider (17CK0(30)), both age 35, non-tobacco use, underwritten by Primerica Life Insurance Company, Executive Offices: Duluth, GA. The accumulation figure reflects continued investment at the same rate over 30 years at a 9% nominal rate of return compounded monthly and does not take into consideration taxes, fees or other factors, which would lower results. This example uses a constant rate of return, unlike actual investments, which will fluctuate in value. This is hypothetical and does not represent an actual investment.</a:t>
            </a:r>
            <a:endParaRPr sz="1333">
              <a:solidFill>
                <a:srgbClr val="595959"/>
              </a:solidFill>
              <a:latin typeface="Arial Narrow"/>
              <a:ea typeface="Arial Narrow"/>
              <a:cs typeface="Arial Narrow"/>
              <a:sym typeface="Arial Narrow"/>
            </a:endParaRPr>
          </a:p>
        </p:txBody>
      </p:sp>
      <p:sp>
        <p:nvSpPr>
          <p:cNvPr id="1057" name="Google Shape;1057;p116"/>
          <p:cNvSpPr txBox="1"/>
          <p:nvPr/>
        </p:nvSpPr>
        <p:spPr>
          <a:xfrm>
            <a:off x="3972991" y="6555754"/>
            <a:ext cx="4246020" cy="32367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595959"/>
              </a:buClr>
              <a:buSzPts val="1150"/>
            </a:pPr>
            <a:r>
              <a:rPr lang="en" sz="1533" b="1">
                <a:solidFill>
                  <a:srgbClr val="595959"/>
                </a:solidFill>
                <a:latin typeface="Arial Narrow"/>
                <a:ea typeface="Arial Narrow"/>
                <a:cs typeface="Arial Narrow"/>
                <a:sym typeface="Arial Narrow"/>
              </a:rPr>
              <a:t>Not for use in New York.</a:t>
            </a:r>
            <a:endParaRPr sz="1867">
              <a:latin typeface="Arial"/>
              <a:cs typeface="Arial"/>
              <a:sym typeface="Arial"/>
            </a:endParaRPr>
          </a:p>
        </p:txBody>
      </p:sp>
      <p:sp>
        <p:nvSpPr>
          <p:cNvPr id="1058" name="Google Shape;1058;p116"/>
          <p:cNvSpPr txBox="1"/>
          <p:nvPr/>
        </p:nvSpPr>
        <p:spPr>
          <a:xfrm>
            <a:off x="4233" y="4874937"/>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E4021D"/>
              </a:buClr>
              <a:buSzPts val="1800"/>
            </a:pPr>
            <a:r>
              <a:rPr lang="en" sz="2400" b="1">
                <a:solidFill>
                  <a:srgbClr val="E4021D"/>
                </a:solidFill>
                <a:latin typeface="Helvetica Neue"/>
                <a:ea typeface="Helvetica Neue"/>
                <a:cs typeface="Helvetica Neue"/>
                <a:sym typeface="Helvetica Neue"/>
              </a:rPr>
              <a:t>Which program would you want?</a:t>
            </a:r>
            <a:endParaRPr sz="2400">
              <a:solidFill>
                <a:srgbClr val="E4021D"/>
              </a:solidFill>
              <a:latin typeface="Helvetica Neue"/>
              <a:ea typeface="Helvetica Neue"/>
              <a:cs typeface="Helvetica Neue"/>
              <a:sym typeface="Helvetica Neue"/>
            </a:endParaRPr>
          </a:p>
        </p:txBody>
      </p:sp>
      <p:cxnSp>
        <p:nvCxnSpPr>
          <p:cNvPr id="1059" name="Google Shape;1059;p116"/>
          <p:cNvCxnSpPr/>
          <p:nvPr/>
        </p:nvCxnSpPr>
        <p:spPr>
          <a:xfrm>
            <a:off x="1202645" y="1185564"/>
            <a:ext cx="9786715" cy="0"/>
          </a:xfrm>
          <a:prstGeom prst="straightConnector1">
            <a:avLst/>
          </a:prstGeom>
          <a:noFill/>
          <a:ln w="9525" cap="flat" cmpd="sng">
            <a:solidFill>
              <a:srgbClr val="34526F"/>
            </a:solidFill>
            <a:prstDash val="solid"/>
            <a:round/>
            <a:headEnd type="none" w="sm" len="sm"/>
            <a:tailEnd type="none" w="sm" len="sm"/>
          </a:ln>
        </p:spPr>
      </p:cxnSp>
      <p:sp>
        <p:nvSpPr>
          <p:cNvPr id="1060" name="Google Shape;1060;p116"/>
          <p:cNvSpPr txBox="1"/>
          <p:nvPr/>
        </p:nvSpPr>
        <p:spPr>
          <a:xfrm>
            <a:off x="958844" y="442421"/>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latin typeface="Helvetica Neue"/>
                <a:ea typeface="Helvetica Neue"/>
                <a:cs typeface="Helvetica Neue"/>
                <a:sym typeface="Helvetica Neue"/>
              </a:rPr>
              <a:t>Life Insurance: There Are Two Options</a:t>
            </a:r>
            <a:endParaRPr sz="1867">
              <a:latin typeface="Arial"/>
              <a:cs typeface="Arial"/>
              <a:sym typeface="Arial"/>
            </a:endParaRPr>
          </a:p>
        </p:txBody>
      </p:sp>
      <p:grpSp>
        <p:nvGrpSpPr>
          <p:cNvPr id="1061" name="Google Shape;1061;p116"/>
          <p:cNvGrpSpPr/>
          <p:nvPr/>
        </p:nvGrpSpPr>
        <p:grpSpPr>
          <a:xfrm>
            <a:off x="1000306" y="3351043"/>
            <a:ext cx="4480657" cy="1599343"/>
            <a:chOff x="750228" y="2513281"/>
            <a:chExt cx="3360493" cy="1199507"/>
          </a:xfrm>
        </p:grpSpPr>
        <p:sp>
          <p:nvSpPr>
            <p:cNvPr id="1062" name="Google Shape;1062;p116"/>
            <p:cNvSpPr/>
            <p:nvPr/>
          </p:nvSpPr>
          <p:spPr>
            <a:xfrm>
              <a:off x="1000635" y="2749925"/>
              <a:ext cx="430181" cy="598142"/>
            </a:xfrm>
            <a:prstGeom prst="rect">
              <a:avLst/>
            </a:prstGeom>
            <a:solidFill>
              <a:srgbClr val="7F7F7F"/>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63" name="Google Shape;1063;p116"/>
            <p:cNvSpPr/>
            <p:nvPr/>
          </p:nvSpPr>
          <p:spPr>
            <a:xfrm>
              <a:off x="1772158" y="2749925"/>
              <a:ext cx="430181" cy="598142"/>
            </a:xfrm>
            <a:prstGeom prst="rect">
              <a:avLst/>
            </a:prstGeom>
            <a:solidFill>
              <a:srgbClr val="D8D8D8"/>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64" name="Google Shape;1064;p116"/>
            <p:cNvSpPr/>
            <p:nvPr/>
          </p:nvSpPr>
          <p:spPr>
            <a:xfrm>
              <a:off x="3424268" y="2850010"/>
              <a:ext cx="430181" cy="498057"/>
            </a:xfrm>
            <a:prstGeom prst="rect">
              <a:avLst/>
            </a:prstGeom>
            <a:solidFill>
              <a:srgbClr val="E4021D"/>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65" name="Google Shape;1065;p116"/>
            <p:cNvSpPr txBox="1"/>
            <p:nvPr/>
          </p:nvSpPr>
          <p:spPr>
            <a:xfrm>
              <a:off x="750228" y="2513281"/>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$200,000</a:t>
              </a:r>
              <a:endParaRPr sz="1467" b="1">
                <a:latin typeface="Helvetica Neue"/>
                <a:ea typeface="Helvetica Neue"/>
                <a:cs typeface="Helvetica Neue"/>
                <a:sym typeface="Helvetica Neue"/>
              </a:endParaRPr>
            </a:p>
          </p:txBody>
        </p:sp>
        <p:sp>
          <p:nvSpPr>
            <p:cNvPr id="1066" name="Google Shape;1066;p116"/>
            <p:cNvSpPr txBox="1"/>
            <p:nvPr/>
          </p:nvSpPr>
          <p:spPr>
            <a:xfrm>
              <a:off x="1524928" y="2514502"/>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$200,000</a:t>
              </a:r>
              <a:endParaRPr sz="1467" b="1">
                <a:latin typeface="Helvetica Neue"/>
                <a:ea typeface="Helvetica Neue"/>
                <a:cs typeface="Helvetica Neue"/>
                <a:sym typeface="Helvetica Neue"/>
              </a:endParaRPr>
            </a:p>
          </p:txBody>
        </p:sp>
        <p:sp>
          <p:nvSpPr>
            <p:cNvPr id="1067" name="Google Shape;1067;p116"/>
            <p:cNvSpPr txBox="1"/>
            <p:nvPr/>
          </p:nvSpPr>
          <p:spPr>
            <a:xfrm>
              <a:off x="753403" y="3343703"/>
              <a:ext cx="922342" cy="369085"/>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latin typeface="Helvetica Neue"/>
                  <a:ea typeface="Helvetica Neue"/>
                  <a:cs typeface="Helvetica Neue"/>
                  <a:sym typeface="Helvetica Neue"/>
                </a:rPr>
                <a:t>Primary</a:t>
              </a:r>
              <a:br>
                <a:rPr lang="en" sz="1400">
                  <a:latin typeface="Helvetica Neue"/>
                  <a:ea typeface="Helvetica Neue"/>
                  <a:cs typeface="Helvetica Neue"/>
                  <a:sym typeface="Helvetica Neue"/>
                </a:rPr>
              </a:br>
              <a:r>
                <a:rPr lang="en" sz="1400">
                  <a:latin typeface="Helvetica Neue"/>
                  <a:ea typeface="Helvetica Neue"/>
                  <a:cs typeface="Helvetica Neue"/>
                  <a:sym typeface="Helvetica Neue"/>
                </a:rPr>
                <a:t>age 35</a:t>
              </a:r>
              <a:endParaRPr sz="1400" b="1">
                <a:latin typeface="Helvetica Neue"/>
                <a:ea typeface="Helvetica Neue"/>
                <a:cs typeface="Helvetica Neue"/>
                <a:sym typeface="Helvetica Neue"/>
              </a:endParaRPr>
            </a:p>
          </p:txBody>
        </p:sp>
        <p:sp>
          <p:nvSpPr>
            <p:cNvPr id="1068" name="Google Shape;1068;p116"/>
            <p:cNvSpPr txBox="1"/>
            <p:nvPr/>
          </p:nvSpPr>
          <p:spPr>
            <a:xfrm>
              <a:off x="1524928" y="3344924"/>
              <a:ext cx="922342" cy="36786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latin typeface="Helvetica Neue"/>
                  <a:ea typeface="Helvetica Neue"/>
                  <a:cs typeface="Helvetica Neue"/>
                  <a:sym typeface="Helvetica Neue"/>
                </a:rPr>
                <a:t>Spouse</a:t>
              </a:r>
              <a:br>
                <a:rPr lang="en" sz="1400">
                  <a:latin typeface="Helvetica Neue"/>
                  <a:ea typeface="Helvetica Neue"/>
                  <a:cs typeface="Helvetica Neue"/>
                  <a:sym typeface="Helvetica Neue"/>
                </a:rPr>
              </a:br>
              <a:r>
                <a:rPr lang="en" sz="1400">
                  <a:latin typeface="Helvetica Neue"/>
                  <a:ea typeface="Helvetica Neue"/>
                  <a:cs typeface="Helvetica Neue"/>
                  <a:sym typeface="Helvetica Neue"/>
                </a:rPr>
                <a:t>age 35</a:t>
              </a:r>
              <a:endParaRPr sz="1400" b="1">
                <a:latin typeface="Helvetica Neue"/>
                <a:ea typeface="Helvetica Neue"/>
                <a:cs typeface="Helvetica Neue"/>
                <a:sym typeface="Helvetica Neue"/>
              </a:endParaRPr>
            </a:p>
          </p:txBody>
        </p:sp>
        <p:sp>
          <p:nvSpPr>
            <p:cNvPr id="1069" name="Google Shape;1069;p116"/>
            <p:cNvSpPr txBox="1"/>
            <p:nvPr/>
          </p:nvSpPr>
          <p:spPr>
            <a:xfrm>
              <a:off x="2350179" y="3343359"/>
              <a:ext cx="922342" cy="36942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latin typeface="Helvetica Neue"/>
                  <a:ea typeface="Helvetica Neue"/>
                  <a:cs typeface="Helvetica Neue"/>
                  <a:sym typeface="Helvetica Neue"/>
                </a:rPr>
                <a:t>Monthly</a:t>
              </a:r>
              <a:br>
                <a:rPr lang="en" sz="1400">
                  <a:latin typeface="Helvetica Neue"/>
                  <a:ea typeface="Helvetica Neue"/>
                  <a:cs typeface="Helvetica Neue"/>
                  <a:sym typeface="Helvetica Neue"/>
                </a:rPr>
              </a:br>
              <a:r>
                <a:rPr lang="en" sz="1400">
                  <a:latin typeface="Helvetica Neue"/>
                  <a:ea typeface="Helvetica Neue"/>
                  <a:cs typeface="Helvetica Neue"/>
                  <a:sym typeface="Helvetica Neue"/>
                </a:rPr>
                <a:t>Premium</a:t>
              </a:r>
              <a:endParaRPr sz="1400" b="1">
                <a:latin typeface="Helvetica Neue"/>
                <a:ea typeface="Helvetica Neue"/>
                <a:cs typeface="Helvetica Neue"/>
                <a:sym typeface="Helvetica Neue"/>
              </a:endParaRPr>
            </a:p>
          </p:txBody>
        </p:sp>
        <p:sp>
          <p:nvSpPr>
            <p:cNvPr id="1070" name="Google Shape;1070;p116"/>
            <p:cNvSpPr txBox="1"/>
            <p:nvPr/>
          </p:nvSpPr>
          <p:spPr>
            <a:xfrm>
              <a:off x="3178854" y="3344580"/>
              <a:ext cx="922342" cy="36820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latin typeface="Helvetica Neue"/>
                  <a:ea typeface="Helvetica Neue"/>
                  <a:cs typeface="Helvetica Neue"/>
                  <a:sym typeface="Helvetica Neue"/>
                </a:rPr>
                <a:t>Cash Value</a:t>
              </a:r>
              <a:br>
                <a:rPr lang="en" sz="1400">
                  <a:latin typeface="Helvetica Neue"/>
                  <a:ea typeface="Helvetica Neue"/>
                  <a:cs typeface="Helvetica Neue"/>
                  <a:sym typeface="Helvetica Neue"/>
                </a:rPr>
              </a:br>
              <a:r>
                <a:rPr lang="en" sz="1400">
                  <a:latin typeface="Helvetica Neue"/>
                  <a:ea typeface="Helvetica Neue"/>
                  <a:cs typeface="Helvetica Neue"/>
                  <a:sym typeface="Helvetica Neue"/>
                </a:rPr>
                <a:t>at age 65</a:t>
              </a:r>
              <a:endParaRPr sz="1400" b="1">
                <a:latin typeface="Helvetica Neue"/>
                <a:ea typeface="Helvetica Neue"/>
                <a:cs typeface="Helvetica Neue"/>
                <a:sym typeface="Helvetica Neue"/>
              </a:endParaRPr>
            </a:p>
          </p:txBody>
        </p:sp>
        <p:sp>
          <p:nvSpPr>
            <p:cNvPr id="1071" name="Google Shape;1071;p116"/>
            <p:cNvSpPr txBox="1"/>
            <p:nvPr/>
          </p:nvSpPr>
          <p:spPr>
            <a:xfrm>
              <a:off x="3188379" y="2614087"/>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$153,760	</a:t>
              </a:r>
              <a:endParaRPr sz="1467" b="1">
                <a:latin typeface="Helvetica Neue"/>
                <a:ea typeface="Helvetica Neue"/>
                <a:cs typeface="Helvetica Neue"/>
                <a:sym typeface="Helvetica Neue"/>
              </a:endParaRPr>
            </a:p>
          </p:txBody>
        </p:sp>
        <p:sp>
          <p:nvSpPr>
            <p:cNvPr id="1072" name="Google Shape;1072;p116"/>
            <p:cNvSpPr txBox="1"/>
            <p:nvPr/>
          </p:nvSpPr>
          <p:spPr>
            <a:xfrm>
              <a:off x="1984194" y="2885730"/>
              <a:ext cx="1638285"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600"/>
              </a:pPr>
              <a:r>
                <a:rPr lang="en" sz="2133">
                  <a:solidFill>
                    <a:srgbClr val="0E669A"/>
                  </a:solidFill>
                  <a:latin typeface="Trebuchet MS"/>
                  <a:ea typeface="Trebuchet MS"/>
                  <a:cs typeface="Trebuchet MS"/>
                  <a:sym typeface="Trebuchet MS"/>
                </a:rPr>
                <a:t>.........................</a:t>
              </a:r>
              <a:endParaRPr sz="2133" b="1">
                <a:solidFill>
                  <a:srgbClr val="0E669A"/>
                </a:solidFill>
                <a:latin typeface="Trebuchet MS"/>
                <a:ea typeface="Trebuchet MS"/>
                <a:cs typeface="Trebuchet MS"/>
                <a:sym typeface="Trebuchet MS"/>
              </a:endParaRPr>
            </a:p>
          </p:txBody>
        </p:sp>
        <p:grpSp>
          <p:nvGrpSpPr>
            <p:cNvPr id="1073" name="Google Shape;1073;p116"/>
            <p:cNvGrpSpPr/>
            <p:nvPr/>
          </p:nvGrpSpPr>
          <p:grpSpPr>
            <a:xfrm>
              <a:off x="2543525" y="2869562"/>
              <a:ext cx="535239" cy="415925"/>
              <a:chOff x="-1676050" y="2983705"/>
              <a:chExt cx="535239" cy="415925"/>
            </a:xfrm>
          </p:grpSpPr>
          <p:sp>
            <p:nvSpPr>
              <p:cNvPr id="1074" name="Google Shape;1074;p116"/>
              <p:cNvSpPr/>
              <p:nvPr/>
            </p:nvSpPr>
            <p:spPr>
              <a:xfrm>
                <a:off x="-1613891" y="2983705"/>
                <a:ext cx="415925" cy="415925"/>
              </a:xfrm>
              <a:prstGeom prst="ellipse">
                <a:avLst/>
              </a:prstGeom>
              <a:solidFill>
                <a:schemeClr val="lt1"/>
              </a:solidFill>
              <a:ln w="38100" cap="flat" cmpd="sng">
                <a:solidFill>
                  <a:srgbClr val="0E669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75" name="Google Shape;1075;p116"/>
              <p:cNvSpPr txBox="1"/>
              <p:nvPr/>
            </p:nvSpPr>
            <p:spPr>
              <a:xfrm>
                <a:off x="-1676050" y="3092218"/>
                <a:ext cx="535239"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$450</a:t>
                </a:r>
                <a:endParaRPr sz="1467" b="1">
                  <a:latin typeface="Helvetica Neue"/>
                  <a:ea typeface="Helvetica Neue"/>
                  <a:cs typeface="Helvetica Neue"/>
                  <a:sym typeface="Helvetica Neue"/>
                </a:endParaRPr>
              </a:p>
            </p:txBody>
          </p:sp>
        </p:grpSp>
      </p:grpSp>
      <p:grpSp>
        <p:nvGrpSpPr>
          <p:cNvPr id="1076" name="Google Shape;1076;p116"/>
          <p:cNvGrpSpPr/>
          <p:nvPr/>
        </p:nvGrpSpPr>
        <p:grpSpPr>
          <a:xfrm>
            <a:off x="5255194" y="2000401"/>
            <a:ext cx="1147959" cy="989536"/>
            <a:chOff x="5016275" y="1590345"/>
            <a:chExt cx="860969" cy="742152"/>
          </a:xfrm>
        </p:grpSpPr>
        <p:sp>
          <p:nvSpPr>
            <p:cNvPr id="1077" name="Google Shape;1077;p116"/>
            <p:cNvSpPr/>
            <p:nvPr/>
          </p:nvSpPr>
          <p:spPr>
            <a:xfrm>
              <a:off x="5080097" y="1590345"/>
              <a:ext cx="742152" cy="742152"/>
            </a:xfrm>
            <a:prstGeom prst="ellipse">
              <a:avLst/>
            </a:prstGeom>
            <a:solidFill>
              <a:schemeClr val="lt1"/>
            </a:solidFill>
            <a:ln w="38100" cap="flat" cmpd="sng">
              <a:solidFill>
                <a:srgbClr val="E4021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78" name="Google Shape;1078;p116"/>
            <p:cNvSpPr/>
            <p:nvPr/>
          </p:nvSpPr>
          <p:spPr>
            <a:xfrm>
              <a:off x="5130897" y="1641145"/>
              <a:ext cx="641680" cy="641680"/>
            </a:xfrm>
            <a:prstGeom prst="ellipse">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79" name="Google Shape;1079;p116"/>
            <p:cNvSpPr txBox="1"/>
            <p:nvPr/>
          </p:nvSpPr>
          <p:spPr>
            <a:xfrm rot="-1073600">
              <a:off x="5057774" y="1771416"/>
              <a:ext cx="777971" cy="392611"/>
            </a:xfrm>
            <a:prstGeom prst="rect">
              <a:avLst/>
            </a:prstGeom>
            <a:noFill/>
            <a:ln>
              <a:noFill/>
            </a:ln>
          </p:spPr>
          <p:txBody>
            <a:bodyPr spcFirstLastPara="1" wrap="square" lIns="121900" tIns="60933" rIns="121900" bIns="60933" anchor="t" anchorCtr="0">
              <a:noAutofit/>
            </a:bodyPr>
            <a:lstStyle/>
            <a:p>
              <a:pPr algn="ctr" defTabSz="1219170" hangingPunct="1">
                <a:lnSpc>
                  <a:spcPct val="75000"/>
                </a:lnSpc>
                <a:buClr>
                  <a:srgbClr val="003366"/>
                </a:buClr>
                <a:buSzPts val="1400"/>
              </a:pPr>
              <a:r>
                <a:rPr lang="en" sz="1867" b="1">
                  <a:solidFill>
                    <a:srgbClr val="FFFFFF"/>
                  </a:solidFill>
                  <a:latin typeface="Helvetica Neue"/>
                  <a:ea typeface="Helvetica Neue"/>
                  <a:cs typeface="Helvetica Neue"/>
                  <a:sym typeface="Helvetica Neue"/>
                </a:rPr>
                <a:t>SAME</a:t>
              </a:r>
              <a:br>
                <a:rPr lang="en" sz="1867" b="1">
                  <a:solidFill>
                    <a:srgbClr val="FFFFFF"/>
                  </a:solidFill>
                  <a:latin typeface="Helvetica Neue"/>
                  <a:ea typeface="Helvetica Neue"/>
                  <a:cs typeface="Helvetica Neue"/>
                  <a:sym typeface="Helvetica Neue"/>
                </a:rPr>
              </a:br>
              <a:r>
                <a:rPr lang="en" sz="2400" b="1">
                  <a:solidFill>
                    <a:srgbClr val="FFFFFF"/>
                  </a:solidFill>
                  <a:latin typeface="Helvetica Neue"/>
                  <a:ea typeface="Helvetica Neue"/>
                  <a:cs typeface="Helvetica Neue"/>
                  <a:sym typeface="Helvetica Neue"/>
                </a:rPr>
                <a:t>$450</a:t>
              </a:r>
              <a:endParaRPr sz="1867">
                <a:latin typeface="Arial"/>
                <a:cs typeface="Arial"/>
                <a:sym typeface="Arial"/>
              </a:endParaRPr>
            </a:p>
          </p:txBody>
        </p:sp>
      </p:grpSp>
      <p:grpSp>
        <p:nvGrpSpPr>
          <p:cNvPr id="1080" name="Google Shape;1080;p116"/>
          <p:cNvGrpSpPr/>
          <p:nvPr/>
        </p:nvGrpSpPr>
        <p:grpSpPr>
          <a:xfrm>
            <a:off x="8499295" y="1719860"/>
            <a:ext cx="2376868" cy="3235465"/>
            <a:chOff x="6374470" y="1289893"/>
            <a:chExt cx="1782651" cy="2426599"/>
          </a:xfrm>
        </p:grpSpPr>
        <p:sp>
          <p:nvSpPr>
            <p:cNvPr id="1081" name="Google Shape;1081;p116"/>
            <p:cNvSpPr txBox="1"/>
            <p:nvPr/>
          </p:nvSpPr>
          <p:spPr>
            <a:xfrm>
              <a:off x="6759423" y="2899100"/>
              <a:ext cx="852296" cy="237422"/>
            </a:xfrm>
            <a:prstGeom prst="rect">
              <a:avLst/>
            </a:prstGeom>
            <a:noFill/>
            <a:ln>
              <a:noFill/>
            </a:ln>
          </p:spPr>
          <p:txBody>
            <a:bodyPr spcFirstLastPara="1" wrap="square" lIns="121900" tIns="60933" rIns="121900" bIns="60933" anchor="t" anchorCtr="0">
              <a:noAutofit/>
            </a:bodyPr>
            <a:lstStyle/>
            <a:p>
              <a:pPr algn="r" defTabSz="1219170" hangingPunct="1">
                <a:lnSpc>
                  <a:spcPct val="85000"/>
                </a:lnSpc>
                <a:buClr>
                  <a:srgbClr val="003366"/>
                </a:buClr>
                <a:buSzPts val="1600"/>
              </a:pPr>
              <a:r>
                <a:rPr lang="en" sz="2133">
                  <a:solidFill>
                    <a:srgbClr val="0E669A"/>
                  </a:solidFill>
                  <a:latin typeface="Trebuchet MS"/>
                  <a:ea typeface="Trebuchet MS"/>
                  <a:cs typeface="Trebuchet MS"/>
                  <a:sym typeface="Trebuchet MS"/>
                </a:rPr>
                <a:t>........</a:t>
              </a:r>
              <a:endParaRPr sz="2133" b="1">
                <a:solidFill>
                  <a:srgbClr val="0E669A"/>
                </a:solidFill>
                <a:latin typeface="Trebuchet MS"/>
                <a:ea typeface="Trebuchet MS"/>
                <a:cs typeface="Trebuchet MS"/>
                <a:sym typeface="Trebuchet MS"/>
              </a:endParaRPr>
            </a:p>
          </p:txBody>
        </p:sp>
        <p:sp>
          <p:nvSpPr>
            <p:cNvPr id="1082" name="Google Shape;1082;p116"/>
            <p:cNvSpPr txBox="1"/>
            <p:nvPr/>
          </p:nvSpPr>
          <p:spPr>
            <a:xfrm>
              <a:off x="6694907" y="1289893"/>
              <a:ext cx="1201201" cy="237422"/>
            </a:xfrm>
            <a:prstGeom prst="rect">
              <a:avLst/>
            </a:prstGeom>
            <a:noFill/>
            <a:ln>
              <a:noFill/>
            </a:ln>
          </p:spPr>
          <p:txBody>
            <a:bodyPr spcFirstLastPara="1" wrap="square" lIns="0" tIns="0" rIns="0" bIns="0" anchor="t" anchorCtr="0">
              <a:noAutofit/>
            </a:bodyPr>
            <a:lstStyle/>
            <a:p>
              <a:pPr algn="ctr" defTabSz="1219170" hangingPunct="1">
                <a:lnSpc>
                  <a:spcPct val="85000"/>
                </a:lnSpc>
                <a:buClr>
                  <a:srgbClr val="003366"/>
                </a:buClr>
                <a:buSzPts val="1600"/>
              </a:pPr>
              <a:r>
                <a:rPr lang="en" sz="2133">
                  <a:solidFill>
                    <a:srgbClr val="0E669A"/>
                  </a:solidFill>
                  <a:latin typeface="Trebuchet MS"/>
                  <a:ea typeface="Trebuchet MS"/>
                  <a:cs typeface="Trebuchet MS"/>
                  <a:sym typeface="Trebuchet MS"/>
                </a:rPr>
                <a:t>................</a:t>
              </a:r>
              <a:endParaRPr sz="2133" b="1">
                <a:solidFill>
                  <a:srgbClr val="0E669A"/>
                </a:solidFill>
                <a:latin typeface="Trebuchet MS"/>
                <a:ea typeface="Trebuchet MS"/>
                <a:cs typeface="Trebuchet MS"/>
                <a:sym typeface="Trebuchet MS"/>
              </a:endParaRPr>
            </a:p>
          </p:txBody>
        </p:sp>
        <p:sp>
          <p:nvSpPr>
            <p:cNvPr id="1083" name="Google Shape;1083;p116"/>
            <p:cNvSpPr/>
            <p:nvPr/>
          </p:nvSpPr>
          <p:spPr>
            <a:xfrm>
              <a:off x="7481167" y="1329686"/>
              <a:ext cx="430181" cy="2021169"/>
            </a:xfrm>
            <a:prstGeom prst="rect">
              <a:avLst/>
            </a:prstGeom>
            <a:solidFill>
              <a:srgbClr val="E4021D"/>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84" name="Google Shape;1084;p116"/>
            <p:cNvSpPr txBox="1"/>
            <p:nvPr/>
          </p:nvSpPr>
          <p:spPr>
            <a:xfrm>
              <a:off x="7234779" y="3355575"/>
              <a:ext cx="922342" cy="36091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Investmentat age 65</a:t>
              </a:r>
              <a:endParaRPr sz="1467" b="1">
                <a:latin typeface="Helvetica Neue"/>
                <a:ea typeface="Helvetica Neue"/>
                <a:cs typeface="Helvetica Neue"/>
                <a:sym typeface="Helvetica Neue"/>
              </a:endParaRPr>
            </a:p>
          </p:txBody>
        </p:sp>
        <p:sp>
          <p:nvSpPr>
            <p:cNvPr id="1085" name="Google Shape;1085;p116"/>
            <p:cNvSpPr txBox="1"/>
            <p:nvPr/>
          </p:nvSpPr>
          <p:spPr>
            <a:xfrm rot="-5400000">
              <a:off x="6901264" y="1925520"/>
              <a:ext cx="1598293" cy="391395"/>
            </a:xfrm>
            <a:prstGeom prst="rect">
              <a:avLst/>
            </a:prstGeom>
            <a:noFill/>
            <a:ln>
              <a:noFill/>
            </a:ln>
          </p:spPr>
          <p:txBody>
            <a:bodyPr spcFirstLastPara="1" wrap="square" lIns="121900" tIns="60933" rIns="121900" bIns="60933" anchor="t" anchorCtr="0">
              <a:noAutofit/>
            </a:bodyPr>
            <a:lstStyle/>
            <a:p>
              <a:pPr algn="r" defTabSz="1219170" hangingPunct="1">
                <a:lnSpc>
                  <a:spcPct val="85000"/>
                </a:lnSpc>
                <a:buClr>
                  <a:srgbClr val="003366"/>
                </a:buClr>
                <a:buSzPts val="2400"/>
              </a:pPr>
              <a:r>
                <a:rPr lang="en" sz="3200" b="1">
                  <a:solidFill>
                    <a:srgbClr val="FFFFFF"/>
                  </a:solidFill>
                  <a:latin typeface="Helvetica Neue"/>
                  <a:ea typeface="Helvetica Neue"/>
                  <a:cs typeface="Helvetica Neue"/>
                  <a:sym typeface="Helvetica Neue"/>
                </a:rPr>
                <a:t>$699,841</a:t>
              </a:r>
              <a:endParaRPr sz="1867">
                <a:latin typeface="Arial"/>
                <a:cs typeface="Arial"/>
                <a:sym typeface="Arial"/>
              </a:endParaRPr>
            </a:p>
          </p:txBody>
        </p:sp>
        <p:sp>
          <p:nvSpPr>
            <p:cNvPr id="1086" name="Google Shape;1086;p116"/>
            <p:cNvSpPr txBox="1"/>
            <p:nvPr/>
          </p:nvSpPr>
          <p:spPr>
            <a:xfrm rot="-5400000">
              <a:off x="6021755" y="2035260"/>
              <a:ext cx="1650472" cy="237422"/>
            </a:xfrm>
            <a:prstGeom prst="rect">
              <a:avLst/>
            </a:prstGeom>
            <a:noFill/>
            <a:ln>
              <a:noFill/>
            </a:ln>
          </p:spPr>
          <p:txBody>
            <a:bodyPr spcFirstLastPara="1" wrap="square" lIns="0" tIns="0" rIns="0" bIns="0" anchor="t" anchorCtr="0">
              <a:noAutofit/>
            </a:bodyPr>
            <a:lstStyle/>
            <a:p>
              <a:pPr algn="ctr" defTabSz="1219170" hangingPunct="1">
                <a:lnSpc>
                  <a:spcPct val="85000"/>
                </a:lnSpc>
                <a:buClr>
                  <a:srgbClr val="003366"/>
                </a:buClr>
                <a:buSzPts val="1600"/>
              </a:pPr>
              <a:r>
                <a:rPr lang="en" sz="2133">
                  <a:solidFill>
                    <a:srgbClr val="0E669A"/>
                  </a:solidFill>
                  <a:latin typeface="Trebuchet MS"/>
                  <a:ea typeface="Trebuchet MS"/>
                  <a:cs typeface="Trebuchet MS"/>
                  <a:sym typeface="Trebuchet MS"/>
                </a:rPr>
                <a:t>......................... .... </a:t>
              </a:r>
              <a:endParaRPr sz="2133" b="1">
                <a:solidFill>
                  <a:srgbClr val="0E669A"/>
                </a:solidFill>
                <a:latin typeface="Trebuchet MS"/>
                <a:ea typeface="Trebuchet MS"/>
                <a:cs typeface="Trebuchet MS"/>
                <a:sym typeface="Trebuchet MS"/>
              </a:endParaRPr>
            </a:p>
          </p:txBody>
        </p:sp>
        <p:grpSp>
          <p:nvGrpSpPr>
            <p:cNvPr id="1087" name="Google Shape;1087;p116"/>
            <p:cNvGrpSpPr/>
            <p:nvPr/>
          </p:nvGrpSpPr>
          <p:grpSpPr>
            <a:xfrm>
              <a:off x="6374470" y="2449498"/>
              <a:ext cx="1023937" cy="268680"/>
              <a:chOff x="11293423" y="2605088"/>
              <a:chExt cx="1023937" cy="268680"/>
            </a:xfrm>
          </p:grpSpPr>
          <p:sp>
            <p:nvSpPr>
              <p:cNvPr id="1088" name="Google Shape;1088;p116"/>
              <p:cNvSpPr/>
              <p:nvPr/>
            </p:nvSpPr>
            <p:spPr>
              <a:xfrm>
                <a:off x="11392473" y="2605088"/>
                <a:ext cx="810959" cy="259483"/>
              </a:xfrm>
              <a:prstGeom prst="roundRect">
                <a:avLst>
                  <a:gd name="adj" fmla="val 50000"/>
                </a:avLst>
              </a:prstGeom>
              <a:solidFill>
                <a:schemeClr val="lt1"/>
              </a:solidFill>
              <a:ln w="38100" cap="flat" cmpd="sng">
                <a:solidFill>
                  <a:srgbClr val="0E669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89" name="Google Shape;1089;p116"/>
              <p:cNvSpPr txBox="1"/>
              <p:nvPr/>
            </p:nvSpPr>
            <p:spPr>
              <a:xfrm>
                <a:off x="11293423" y="2636346"/>
                <a:ext cx="1023937"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$261 @ 9%</a:t>
                </a:r>
                <a:endParaRPr sz="1467" b="1">
                  <a:latin typeface="Helvetica Neue"/>
                  <a:ea typeface="Helvetica Neue"/>
                  <a:cs typeface="Helvetica Neue"/>
                  <a:sym typeface="Helvetica Neue"/>
                </a:endParaRPr>
              </a:p>
            </p:txBody>
          </p:sp>
        </p:grpSp>
        <p:sp>
          <p:nvSpPr>
            <p:cNvPr id="1090" name="Google Shape;1090;p116"/>
            <p:cNvSpPr txBox="1"/>
            <p:nvPr/>
          </p:nvSpPr>
          <p:spPr>
            <a:xfrm rot="-5400000">
              <a:off x="6483053" y="1820743"/>
              <a:ext cx="782604" cy="237422"/>
            </a:xfrm>
            <a:prstGeom prst="rect">
              <a:avLst/>
            </a:prstGeom>
            <a:solidFill>
              <a:srgbClr val="F2F2F2"/>
            </a:solidFill>
            <a:ln>
              <a:noFill/>
            </a:ln>
          </p:spPr>
          <p:txBody>
            <a:bodyPr spcFirstLastPara="1" wrap="square" lIns="0" tIns="0" rIns="0" bIns="0" anchor="ctr" anchorCtr="0">
              <a:noAutofit/>
            </a:bodyPr>
            <a:lstStyle/>
            <a:p>
              <a:pPr algn="ctr" defTabSz="1219170" hangingPunct="1">
                <a:lnSpc>
                  <a:spcPct val="85000"/>
                </a:lnSpc>
                <a:buClr>
                  <a:srgbClr val="003366"/>
                </a:buClr>
                <a:buSzPts val="1200"/>
              </a:pPr>
              <a:r>
                <a:rPr lang="en" sz="1600" b="1">
                  <a:solidFill>
                    <a:srgbClr val="0E669A"/>
                  </a:solidFill>
                  <a:latin typeface="Helvetica Neue"/>
                  <a:ea typeface="Helvetica Neue"/>
                  <a:cs typeface="Helvetica Neue"/>
                  <a:sym typeface="Helvetica Neue"/>
                </a:rPr>
                <a:t>SAVINGS</a:t>
              </a:r>
              <a:endParaRPr sz="1867">
                <a:latin typeface="Arial"/>
                <a:cs typeface="Arial"/>
                <a:sym typeface="Arial"/>
              </a:endParaRPr>
            </a:p>
          </p:txBody>
        </p:sp>
      </p:grpSp>
      <p:grpSp>
        <p:nvGrpSpPr>
          <p:cNvPr id="1091" name="Google Shape;1091;p116"/>
          <p:cNvGrpSpPr/>
          <p:nvPr/>
        </p:nvGrpSpPr>
        <p:grpSpPr>
          <a:xfrm>
            <a:off x="6450537" y="2037177"/>
            <a:ext cx="3333424" cy="2918151"/>
            <a:chOff x="4837903" y="1527881"/>
            <a:chExt cx="2500068" cy="2188613"/>
          </a:xfrm>
        </p:grpSpPr>
        <p:sp>
          <p:nvSpPr>
            <p:cNvPr id="1092" name="Google Shape;1092;p116"/>
            <p:cNvSpPr txBox="1"/>
            <p:nvPr/>
          </p:nvSpPr>
          <p:spPr>
            <a:xfrm>
              <a:off x="6037707" y="2892750"/>
              <a:ext cx="832993" cy="237422"/>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003366"/>
                </a:buClr>
                <a:buSzPts val="1600"/>
              </a:pPr>
              <a:r>
                <a:rPr lang="en" sz="2133">
                  <a:solidFill>
                    <a:srgbClr val="0E669A"/>
                  </a:solidFill>
                  <a:latin typeface="Trebuchet MS"/>
                  <a:ea typeface="Trebuchet MS"/>
                  <a:cs typeface="Trebuchet MS"/>
                  <a:sym typeface="Trebuchet MS"/>
                </a:rPr>
                <a:t>...............</a:t>
              </a:r>
              <a:endParaRPr sz="2133" b="1">
                <a:solidFill>
                  <a:srgbClr val="0E669A"/>
                </a:solidFill>
                <a:latin typeface="Trebuchet MS"/>
                <a:ea typeface="Trebuchet MS"/>
                <a:cs typeface="Trebuchet MS"/>
                <a:sym typeface="Trebuchet MS"/>
              </a:endParaRPr>
            </a:p>
          </p:txBody>
        </p:sp>
        <p:sp>
          <p:nvSpPr>
            <p:cNvPr id="1093" name="Google Shape;1093;p116"/>
            <p:cNvSpPr/>
            <p:nvPr/>
          </p:nvSpPr>
          <p:spPr>
            <a:xfrm>
              <a:off x="5083174" y="1765301"/>
              <a:ext cx="430181" cy="1585554"/>
            </a:xfrm>
            <a:prstGeom prst="rect">
              <a:avLst/>
            </a:prstGeom>
            <a:solidFill>
              <a:srgbClr val="5B9BA9"/>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94" name="Google Shape;1094;p116"/>
            <p:cNvSpPr/>
            <p:nvPr/>
          </p:nvSpPr>
          <p:spPr>
            <a:xfrm>
              <a:off x="5843814" y="1765301"/>
              <a:ext cx="430181" cy="1585554"/>
            </a:xfrm>
            <a:prstGeom prst="rect">
              <a:avLst/>
            </a:prstGeom>
            <a:solidFill>
              <a:srgbClr val="97C4A4"/>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095" name="Google Shape;1095;p116"/>
            <p:cNvSpPr txBox="1"/>
            <p:nvPr/>
          </p:nvSpPr>
          <p:spPr>
            <a:xfrm>
              <a:off x="4852368" y="1527881"/>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$800,000</a:t>
              </a:r>
              <a:endParaRPr sz="1467" b="1">
                <a:latin typeface="Helvetica Neue"/>
                <a:ea typeface="Helvetica Neue"/>
                <a:cs typeface="Helvetica Neue"/>
                <a:sym typeface="Helvetica Neue"/>
              </a:endParaRPr>
            </a:p>
          </p:txBody>
        </p:sp>
        <p:sp>
          <p:nvSpPr>
            <p:cNvPr id="1096" name="Google Shape;1096;p116"/>
            <p:cNvSpPr txBox="1"/>
            <p:nvPr/>
          </p:nvSpPr>
          <p:spPr>
            <a:xfrm>
              <a:off x="5597223" y="1529102"/>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$400,000</a:t>
              </a:r>
              <a:endParaRPr sz="1467" b="1">
                <a:latin typeface="Helvetica Neue"/>
                <a:ea typeface="Helvetica Neue"/>
                <a:cs typeface="Helvetica Neue"/>
                <a:sym typeface="Helvetica Neue"/>
              </a:endParaRPr>
            </a:p>
          </p:txBody>
        </p:sp>
        <p:sp>
          <p:nvSpPr>
            <p:cNvPr id="1097" name="Google Shape;1097;p116"/>
            <p:cNvSpPr txBox="1"/>
            <p:nvPr/>
          </p:nvSpPr>
          <p:spPr>
            <a:xfrm>
              <a:off x="4837903" y="3354699"/>
              <a:ext cx="922342" cy="361795"/>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Primary</a:t>
              </a:r>
              <a:br>
                <a:rPr lang="en" sz="1467">
                  <a:latin typeface="Helvetica Neue"/>
                  <a:ea typeface="Helvetica Neue"/>
                  <a:cs typeface="Helvetica Neue"/>
                  <a:sym typeface="Helvetica Neue"/>
                </a:rPr>
              </a:br>
              <a:r>
                <a:rPr lang="en" sz="1467">
                  <a:latin typeface="Helvetica Neue"/>
                  <a:ea typeface="Helvetica Neue"/>
                  <a:cs typeface="Helvetica Neue"/>
                  <a:sym typeface="Helvetica Neue"/>
                </a:rPr>
                <a:t>age 35</a:t>
              </a:r>
              <a:endParaRPr sz="1467" b="1">
                <a:latin typeface="Helvetica Neue"/>
                <a:ea typeface="Helvetica Neue"/>
                <a:cs typeface="Helvetica Neue"/>
                <a:sym typeface="Helvetica Neue"/>
              </a:endParaRPr>
            </a:p>
          </p:txBody>
        </p:sp>
        <p:sp>
          <p:nvSpPr>
            <p:cNvPr id="1098" name="Google Shape;1098;p116"/>
            <p:cNvSpPr txBox="1"/>
            <p:nvPr/>
          </p:nvSpPr>
          <p:spPr>
            <a:xfrm>
              <a:off x="5599903" y="3355920"/>
              <a:ext cx="922342" cy="36057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Spouse</a:t>
              </a:r>
              <a:br>
                <a:rPr lang="en" sz="1467">
                  <a:latin typeface="Helvetica Neue"/>
                  <a:ea typeface="Helvetica Neue"/>
                  <a:cs typeface="Helvetica Neue"/>
                  <a:sym typeface="Helvetica Neue"/>
                </a:rPr>
              </a:br>
              <a:r>
                <a:rPr lang="en" sz="1467">
                  <a:latin typeface="Helvetica Neue"/>
                  <a:ea typeface="Helvetica Neue"/>
                  <a:cs typeface="Helvetica Neue"/>
                  <a:sym typeface="Helvetica Neue"/>
                </a:rPr>
                <a:t>age 35</a:t>
              </a:r>
              <a:endParaRPr sz="1467" b="1">
                <a:latin typeface="Helvetica Neue"/>
                <a:ea typeface="Helvetica Neue"/>
                <a:cs typeface="Helvetica Neue"/>
                <a:sym typeface="Helvetica Neue"/>
              </a:endParaRPr>
            </a:p>
          </p:txBody>
        </p:sp>
        <p:sp>
          <p:nvSpPr>
            <p:cNvPr id="1099" name="Google Shape;1099;p116"/>
            <p:cNvSpPr txBox="1"/>
            <p:nvPr/>
          </p:nvSpPr>
          <p:spPr>
            <a:xfrm>
              <a:off x="6415629" y="3354354"/>
              <a:ext cx="922342" cy="36213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Monthly</a:t>
              </a:r>
              <a:br>
                <a:rPr lang="en" sz="1467">
                  <a:latin typeface="Helvetica Neue"/>
                  <a:ea typeface="Helvetica Neue"/>
                  <a:cs typeface="Helvetica Neue"/>
                  <a:sym typeface="Helvetica Neue"/>
                </a:rPr>
              </a:br>
              <a:r>
                <a:rPr lang="en" sz="1467">
                  <a:latin typeface="Helvetica Neue"/>
                  <a:ea typeface="Helvetica Neue"/>
                  <a:cs typeface="Helvetica Neue"/>
                  <a:sym typeface="Helvetica Neue"/>
                </a:rPr>
                <a:t>Premium</a:t>
              </a:r>
              <a:endParaRPr sz="1467" b="1">
                <a:latin typeface="Helvetica Neue"/>
                <a:ea typeface="Helvetica Neue"/>
                <a:cs typeface="Helvetica Neue"/>
                <a:sym typeface="Helvetica Neue"/>
              </a:endParaRPr>
            </a:p>
          </p:txBody>
        </p:sp>
        <p:grpSp>
          <p:nvGrpSpPr>
            <p:cNvPr id="1100" name="Google Shape;1100;p116"/>
            <p:cNvGrpSpPr/>
            <p:nvPr/>
          </p:nvGrpSpPr>
          <p:grpSpPr>
            <a:xfrm>
              <a:off x="6607655" y="2862810"/>
              <a:ext cx="535239" cy="415925"/>
              <a:chOff x="11525413" y="3027592"/>
              <a:chExt cx="535239" cy="415925"/>
            </a:xfrm>
          </p:grpSpPr>
          <p:sp>
            <p:nvSpPr>
              <p:cNvPr id="1101" name="Google Shape;1101;p116"/>
              <p:cNvSpPr/>
              <p:nvPr/>
            </p:nvSpPr>
            <p:spPr>
              <a:xfrm>
                <a:off x="11587572" y="3027592"/>
                <a:ext cx="415925" cy="415925"/>
              </a:xfrm>
              <a:prstGeom prst="ellipse">
                <a:avLst/>
              </a:prstGeom>
              <a:solidFill>
                <a:schemeClr val="lt1"/>
              </a:solidFill>
              <a:ln w="38100" cap="flat" cmpd="sng">
                <a:solidFill>
                  <a:srgbClr val="0E669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102" name="Google Shape;1102;p116"/>
              <p:cNvSpPr txBox="1"/>
              <p:nvPr/>
            </p:nvSpPr>
            <p:spPr>
              <a:xfrm>
                <a:off x="11525413" y="3136105"/>
                <a:ext cx="535239"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latin typeface="Helvetica Neue"/>
                    <a:ea typeface="Helvetica Neue"/>
                    <a:cs typeface="Helvetica Neue"/>
                    <a:sym typeface="Helvetica Neue"/>
                  </a:rPr>
                  <a:t>$189</a:t>
                </a:r>
                <a:endParaRPr sz="1467" b="1">
                  <a:latin typeface="Helvetica Neue"/>
                  <a:ea typeface="Helvetica Neue"/>
                  <a:cs typeface="Helvetica Neue"/>
                  <a:sym typeface="Helvetica Neue"/>
                </a:endParaRPr>
              </a:p>
            </p:txBody>
          </p:sp>
        </p:grpSp>
      </p:grpSp>
    </p:spTree>
    <p:extLst>
      <p:ext uri="{BB962C8B-B14F-4D97-AF65-F5344CB8AC3E}">
        <p14:creationId xmlns:p14="http://schemas.microsoft.com/office/powerpoint/2010/main" val="922975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400"/>
                                        <p:tgtEl>
                                          <p:spTgt spid="1060"/>
                                        </p:tgtEl>
                                      </p:cBhvr>
                                    </p:animEffect>
                                  </p:childTnLst>
                                </p:cTn>
                              </p:par>
                              <p:par>
                                <p:cTn id="8" presetID="10" presetClass="entr" presetSubtype="0" fill="hold" nodeType="withEffect">
                                  <p:stCondLst>
                                    <p:cond delay="0"/>
                                  </p:stCondLst>
                                  <p:childTnLst>
                                    <p:set>
                                      <p:cBhvr>
                                        <p:cTn id="9" dur="1" fill="hold">
                                          <p:stCondLst>
                                            <p:cond delay="0"/>
                                          </p:stCondLst>
                                        </p:cTn>
                                        <p:tgtEl>
                                          <p:spTgt spid="1059"/>
                                        </p:tgtEl>
                                        <p:attrNameLst>
                                          <p:attrName>style.visibility</p:attrName>
                                        </p:attrNameLst>
                                      </p:cBhvr>
                                      <p:to>
                                        <p:strVal val="visible"/>
                                      </p:to>
                                    </p:set>
                                    <p:animEffect transition="in" filter="fade">
                                      <p:cBhvr>
                                        <p:cTn id="10" dur="700"/>
                                        <p:tgtEl>
                                          <p:spTgt spid="10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500"/>
                                        <p:tgtEl>
                                          <p:spTgt spid="1052"/>
                                        </p:tgtEl>
                                      </p:cBhvr>
                                    </p:animEffect>
                                  </p:childTnLst>
                                </p:cTn>
                              </p:par>
                              <p:par>
                                <p:cTn id="16" presetID="10" presetClass="entr" presetSubtype="0" fill="hold" nodeType="withEffect">
                                  <p:stCondLst>
                                    <p:cond delay="0"/>
                                  </p:stCondLst>
                                  <p:childTnLst>
                                    <p:set>
                                      <p:cBhvr>
                                        <p:cTn id="17" dur="1" fill="hold">
                                          <p:stCondLst>
                                            <p:cond delay="0"/>
                                          </p:stCondLst>
                                        </p:cTn>
                                        <p:tgtEl>
                                          <p:spTgt spid="1061"/>
                                        </p:tgtEl>
                                        <p:attrNameLst>
                                          <p:attrName>style.visibility</p:attrName>
                                        </p:attrNameLst>
                                      </p:cBhvr>
                                      <p:to>
                                        <p:strVal val="visible"/>
                                      </p:to>
                                    </p:set>
                                    <p:animEffect transition="in" filter="fade">
                                      <p:cBhvr>
                                        <p:cTn id="18" dur="500"/>
                                        <p:tgtEl>
                                          <p:spTgt spid="1061"/>
                                        </p:tgtEl>
                                      </p:cBhvr>
                                    </p:animEffect>
                                  </p:childTnLst>
                                </p:cTn>
                              </p:par>
                              <p:par>
                                <p:cTn id="19" presetID="10" presetClass="entr" presetSubtype="0" fill="hold" nodeType="withEffect">
                                  <p:stCondLst>
                                    <p:cond delay="0"/>
                                  </p:stCondLst>
                                  <p:childTnLst>
                                    <p:set>
                                      <p:cBhvr>
                                        <p:cTn id="20" dur="1" fill="hold">
                                          <p:stCondLst>
                                            <p:cond delay="0"/>
                                          </p:stCondLst>
                                        </p:cTn>
                                        <p:tgtEl>
                                          <p:spTgt spid="1053"/>
                                        </p:tgtEl>
                                        <p:attrNameLst>
                                          <p:attrName>style.visibility</p:attrName>
                                        </p:attrNameLst>
                                      </p:cBhvr>
                                      <p:to>
                                        <p:strVal val="visible"/>
                                      </p:to>
                                    </p:set>
                                    <p:animEffect transition="in" filter="fade">
                                      <p:cBhvr>
                                        <p:cTn id="21" dur="300"/>
                                        <p:tgtEl>
                                          <p:spTgt spid="10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6"/>
                                        </p:tgtEl>
                                        <p:attrNameLst>
                                          <p:attrName>style.visibility</p:attrName>
                                        </p:attrNameLst>
                                      </p:cBhvr>
                                      <p:to>
                                        <p:strVal val="visible"/>
                                      </p:to>
                                    </p:set>
                                    <p:animEffect transition="in" filter="fade">
                                      <p:cBhvr>
                                        <p:cTn id="26" dur="500"/>
                                        <p:tgtEl>
                                          <p:spTgt spid="1076"/>
                                        </p:tgtEl>
                                      </p:cBhvr>
                                    </p:animEffect>
                                  </p:childTnLst>
                                </p:cTn>
                              </p:par>
                              <p:par>
                                <p:cTn id="27" presetID="10" presetClass="entr" presetSubtype="0" fill="hold" nodeType="withEffect">
                                  <p:stCondLst>
                                    <p:cond delay="0"/>
                                  </p:stCondLst>
                                  <p:childTnLst>
                                    <p:set>
                                      <p:cBhvr>
                                        <p:cTn id="28" dur="1" fill="hold">
                                          <p:stCondLst>
                                            <p:cond delay="0"/>
                                          </p:stCondLst>
                                        </p:cTn>
                                        <p:tgtEl>
                                          <p:spTgt spid="1054"/>
                                        </p:tgtEl>
                                        <p:attrNameLst>
                                          <p:attrName>style.visibility</p:attrName>
                                        </p:attrNameLst>
                                      </p:cBhvr>
                                      <p:to>
                                        <p:strVal val="visible"/>
                                      </p:to>
                                    </p:set>
                                    <p:animEffect transition="in" filter="fade">
                                      <p:cBhvr>
                                        <p:cTn id="29" dur="500"/>
                                        <p:tgtEl>
                                          <p:spTgt spid="1054"/>
                                        </p:tgtEl>
                                      </p:cBhvr>
                                    </p:animEffect>
                                  </p:childTnLst>
                                </p:cTn>
                              </p:par>
                              <p:par>
                                <p:cTn id="30" presetID="10" presetClass="entr" presetSubtype="0" fill="hold" nodeType="withEffect">
                                  <p:stCondLst>
                                    <p:cond delay="0"/>
                                  </p:stCondLst>
                                  <p:childTnLst>
                                    <p:set>
                                      <p:cBhvr>
                                        <p:cTn id="31" dur="1" fill="hold">
                                          <p:stCondLst>
                                            <p:cond delay="0"/>
                                          </p:stCondLst>
                                        </p:cTn>
                                        <p:tgtEl>
                                          <p:spTgt spid="1091"/>
                                        </p:tgtEl>
                                        <p:attrNameLst>
                                          <p:attrName>style.visibility</p:attrName>
                                        </p:attrNameLst>
                                      </p:cBhvr>
                                      <p:to>
                                        <p:strVal val="visible"/>
                                      </p:to>
                                    </p:set>
                                    <p:animEffect transition="in" filter="fade">
                                      <p:cBhvr>
                                        <p:cTn id="32" dur="500"/>
                                        <p:tgtEl>
                                          <p:spTgt spid="109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0"/>
                                        </p:tgtEl>
                                        <p:attrNameLst>
                                          <p:attrName>style.visibility</p:attrName>
                                        </p:attrNameLst>
                                      </p:cBhvr>
                                      <p:to>
                                        <p:strVal val="visible"/>
                                      </p:to>
                                    </p:set>
                                    <p:animEffect transition="in" filter="fade">
                                      <p:cBhvr>
                                        <p:cTn id="37" dur="500"/>
                                        <p:tgtEl>
                                          <p:spTgt spid="1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58"/>
                                        </p:tgtEl>
                                        <p:attrNameLst>
                                          <p:attrName>style.visibility</p:attrName>
                                        </p:attrNameLst>
                                      </p:cBhvr>
                                      <p:to>
                                        <p:strVal val="visible"/>
                                      </p:to>
                                    </p:set>
                                    <p:animEffect transition="in" filter="fade">
                                      <p:cBhvr>
                                        <p:cTn id="42" dur="300"/>
                                        <p:tgtEl>
                                          <p:spTgt spid="1058"/>
                                        </p:tgtEl>
                                      </p:cBhvr>
                                    </p:animEffect>
                                  </p:childTnLst>
                                </p:cTn>
                              </p:par>
                            </p:childTnLst>
                          </p:cTn>
                        </p:par>
                        <p:par>
                          <p:cTn id="43" fill="hold">
                            <p:stCondLst>
                              <p:cond delay="300"/>
                            </p:stCondLst>
                            <p:childTnLst>
                              <p:par>
                                <p:cTn id="44" presetID="1" presetClass="entr" presetSubtype="0" fill="hold" nodeType="afterEffect">
                                  <p:stCondLst>
                                    <p:cond delay="250"/>
                                  </p:stCondLst>
                                  <p:childTnLst>
                                    <p:set>
                                      <p:cBhvr>
                                        <p:cTn id="45" dur="1" fill="hold">
                                          <p:stCondLst>
                                            <p:cond delay="0"/>
                                          </p:stCondLst>
                                        </p:cTn>
                                        <p:tgtEl>
                                          <p:spTgt spid="1056"/>
                                        </p:tgtEl>
                                        <p:attrNameLst>
                                          <p:attrName>style.visibility</p:attrName>
                                        </p:attrNameLst>
                                      </p:cBhvr>
                                      <p:to>
                                        <p:strVal val="visible"/>
                                      </p:to>
                                    </p:set>
                                  </p:childTnLst>
                                </p:cTn>
                              </p:par>
                            </p:childTnLst>
                          </p:cTn>
                        </p:par>
                        <p:par>
                          <p:cTn id="46" fill="hold">
                            <p:stCondLst>
                              <p:cond delay="301"/>
                            </p:stCondLst>
                            <p:childTnLst>
                              <p:par>
                                <p:cTn id="47" presetID="1" presetClass="entr" presetSubtype="0" fill="hold" nodeType="afterEffect">
                                  <p:stCondLst>
                                    <p:cond delay="0"/>
                                  </p:stCondLst>
                                  <p:childTnLst>
                                    <p:set>
                                      <p:cBhvr>
                                        <p:cTn id="48" dur="1" fill="hold">
                                          <p:stCondLst>
                                            <p:cond delay="0"/>
                                          </p:stCondLst>
                                        </p:cTn>
                                        <p:tgtEl>
                                          <p:spTgt spid="1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89"/>
        <p:cNvGrpSpPr/>
        <p:nvPr/>
      </p:nvGrpSpPr>
      <p:grpSpPr>
        <a:xfrm>
          <a:off x="0" y="0"/>
          <a:ext cx="0" cy="0"/>
          <a:chOff x="0" y="0"/>
          <a:chExt cx="0" cy="0"/>
        </a:xfrm>
      </p:grpSpPr>
      <p:pic>
        <p:nvPicPr>
          <p:cNvPr id="190" name="Google Shape;190;p28"/>
          <p:cNvPicPr preferRelativeResize="0"/>
          <p:nvPr/>
        </p:nvPicPr>
        <p:blipFill rotWithShape="1">
          <a:blip r:embed="rId3">
            <a:alphaModFix/>
          </a:blip>
          <a:srcRect/>
          <a:stretch/>
        </p:blipFill>
        <p:spPr>
          <a:xfrm>
            <a:off x="1" y="1"/>
            <a:ext cx="12192000" cy="6858001"/>
          </a:xfrm>
          <a:prstGeom prst="rect">
            <a:avLst/>
          </a:prstGeom>
          <a:noFill/>
          <a:ln>
            <a:noFill/>
          </a:ln>
        </p:spPr>
      </p:pic>
      <p:sp>
        <p:nvSpPr>
          <p:cNvPr id="191" name="Google Shape;191;p28"/>
          <p:cNvSpPr txBox="1">
            <a:spLocks noGrp="1"/>
          </p:cNvSpPr>
          <p:nvPr>
            <p:ph type="sldNum" idx="12"/>
          </p:nvPr>
        </p:nvSpPr>
        <p:spPr>
          <a:xfrm>
            <a:off x="8077200" y="6356351"/>
            <a:ext cx="3276800" cy="365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31</a:t>
            </a:fld>
            <a:endParaRPr/>
          </a:p>
        </p:txBody>
      </p:sp>
      <p:pic>
        <p:nvPicPr>
          <p:cNvPr id="192" name="Google Shape;192;p28" descr="Ribbon.eps"/>
          <p:cNvPicPr preferRelativeResize="0"/>
          <p:nvPr/>
        </p:nvPicPr>
        <p:blipFill rotWithShape="1">
          <a:blip r:embed="rId4">
            <a:alphaModFix/>
          </a:blip>
          <a:srcRect/>
          <a:stretch/>
        </p:blipFill>
        <p:spPr>
          <a:xfrm flipH="1">
            <a:off x="6523096" y="5063055"/>
            <a:ext cx="5936629" cy="913199"/>
          </a:xfrm>
          <a:prstGeom prst="rect">
            <a:avLst/>
          </a:prstGeom>
          <a:noFill/>
          <a:ln>
            <a:noFill/>
          </a:ln>
          <a:effectLst>
            <a:outerShdw blurRad="50800" dist="38100" dir="2700000" algn="tl" rotWithShape="0">
              <a:srgbClr val="000000">
                <a:alpha val="40000"/>
              </a:srgbClr>
            </a:outerShdw>
          </a:effectLst>
        </p:spPr>
      </p:pic>
      <p:sp>
        <p:nvSpPr>
          <p:cNvPr id="193" name="Google Shape;193;p28"/>
          <p:cNvSpPr txBox="1"/>
          <p:nvPr/>
        </p:nvSpPr>
        <p:spPr>
          <a:xfrm>
            <a:off x="7197140" y="5063055"/>
            <a:ext cx="4703600" cy="913200"/>
          </a:xfrm>
          <a:prstGeom prst="rect">
            <a:avLst/>
          </a:prstGeom>
          <a:noFill/>
          <a:ln>
            <a:noFill/>
          </a:ln>
        </p:spPr>
        <p:txBody>
          <a:bodyPr spcFirstLastPara="1" wrap="square" lIns="91433" tIns="45700" rIns="91433" bIns="45700" anchor="t" anchorCtr="0">
            <a:noAutofit/>
          </a:bodyPr>
          <a:lstStyle/>
          <a:p>
            <a:r>
              <a:rPr lang="en" sz="2667" b="1">
                <a:solidFill>
                  <a:schemeClr val="lt1"/>
                </a:solidFill>
                <a:latin typeface="Helvetica Neue"/>
                <a:ea typeface="Helvetica Neue"/>
                <a:cs typeface="Helvetica Neue"/>
                <a:sym typeface="Helvetica Neue"/>
              </a:rPr>
              <a:t>To your kids and/or your spouse, you are the toaster!</a:t>
            </a:r>
            <a:endParaRPr sz="1467"/>
          </a:p>
        </p:txBody>
      </p:sp>
      <p:sp>
        <p:nvSpPr>
          <p:cNvPr id="194" name="Google Shape;194;p28"/>
          <p:cNvSpPr txBox="1"/>
          <p:nvPr/>
        </p:nvSpPr>
        <p:spPr>
          <a:xfrm>
            <a:off x="409317" y="481671"/>
            <a:ext cx="6113600" cy="944000"/>
          </a:xfrm>
          <a:prstGeom prst="rect">
            <a:avLst/>
          </a:prstGeom>
          <a:noFill/>
          <a:ln>
            <a:noFill/>
          </a:ln>
        </p:spPr>
        <p:txBody>
          <a:bodyPr spcFirstLastPara="1" wrap="square" lIns="121900" tIns="60967" rIns="121900" bIns="60967" anchor="t" anchorCtr="0">
            <a:noAutofit/>
          </a:bodyPr>
          <a:lstStyle/>
          <a:p>
            <a:r>
              <a:rPr lang="en" sz="2667" b="1">
                <a:solidFill>
                  <a:schemeClr val="dk1"/>
                </a:solidFill>
                <a:latin typeface="Helvetica Neue"/>
                <a:ea typeface="Helvetica Neue"/>
                <a:cs typeface="Helvetica Neue"/>
                <a:sym typeface="Helvetica Neue"/>
              </a:rPr>
              <a:t>Imagine you had a ‘magic’ toaster that popped up $4000 a month…</a:t>
            </a:r>
            <a:endParaRPr sz="2667" b="1">
              <a:solidFill>
                <a:schemeClr val="dk1"/>
              </a:solidFill>
              <a:latin typeface="Helvetica Neue"/>
              <a:ea typeface="Helvetica Neue"/>
              <a:cs typeface="Helvetica Neue"/>
              <a:sym typeface="Helvetica Neue"/>
            </a:endParaRPr>
          </a:p>
        </p:txBody>
      </p:sp>
      <p:sp>
        <p:nvSpPr>
          <p:cNvPr id="195" name="Google Shape;195;p28"/>
          <p:cNvSpPr txBox="1"/>
          <p:nvPr/>
        </p:nvSpPr>
        <p:spPr>
          <a:xfrm>
            <a:off x="361444" y="1696897"/>
            <a:ext cx="6056400" cy="2339200"/>
          </a:xfrm>
          <a:prstGeom prst="rect">
            <a:avLst/>
          </a:prstGeom>
          <a:noFill/>
          <a:ln>
            <a:noFill/>
          </a:ln>
        </p:spPr>
        <p:txBody>
          <a:bodyPr spcFirstLastPara="1" wrap="square" lIns="121900" tIns="60967" rIns="121900" bIns="60967" anchor="t" anchorCtr="0">
            <a:noAutofit/>
          </a:bodyPr>
          <a:lstStyle/>
          <a:p>
            <a:r>
              <a:rPr lang="en" sz="2667" b="1">
                <a:solidFill>
                  <a:schemeClr val="dk1"/>
                </a:solidFill>
                <a:latin typeface="Helvetica Neue"/>
                <a:ea typeface="Helvetica Neue"/>
                <a:cs typeface="Helvetica Neue"/>
                <a:sym typeface="Helvetica Neue"/>
              </a:rPr>
              <a:t>Would you insure your toaster?</a:t>
            </a:r>
            <a:endParaRPr sz="1467"/>
          </a:p>
          <a:p>
            <a:r>
              <a:rPr lang="en" sz="2667" b="1">
                <a:solidFill>
                  <a:srgbClr val="C00000"/>
                </a:solidFill>
                <a:latin typeface="Helvetica Neue"/>
                <a:ea typeface="Helvetica Neue"/>
                <a:cs typeface="Helvetica Neue"/>
                <a:sym typeface="Helvetica Neue"/>
              </a:rPr>
              <a:t>How soon? </a:t>
            </a:r>
            <a:endParaRPr sz="1467"/>
          </a:p>
          <a:p>
            <a:r>
              <a:rPr lang="en" sz="2667" b="1">
                <a:solidFill>
                  <a:schemeClr val="dk1"/>
                </a:solidFill>
                <a:latin typeface="Helvetica Neue"/>
                <a:ea typeface="Helvetica Neue"/>
                <a:cs typeface="Helvetica Neue"/>
                <a:sym typeface="Helvetica Neue"/>
              </a:rPr>
              <a:t>How much would you insure it for?</a:t>
            </a:r>
            <a:endParaRPr sz="1467"/>
          </a:p>
          <a:p>
            <a:pPr algn="ctr"/>
            <a:r>
              <a:rPr lang="en" sz="3200" b="1">
                <a:solidFill>
                  <a:srgbClr val="0070C0"/>
                </a:solidFill>
                <a:latin typeface="Helvetica Neue"/>
                <a:ea typeface="Helvetica Neue"/>
                <a:cs typeface="Helvetica Neue"/>
                <a:sym typeface="Helvetica Neue"/>
              </a:rPr>
              <a:t>$600,000</a:t>
            </a:r>
            <a:endParaRPr sz="1467"/>
          </a:p>
          <a:p>
            <a:pPr algn="ctr"/>
            <a:r>
              <a:rPr lang="en" sz="3200" b="1">
                <a:solidFill>
                  <a:srgbClr val="0070C0"/>
                </a:solidFill>
                <a:latin typeface="Helvetica Neue"/>
                <a:ea typeface="Helvetica Neue"/>
                <a:cs typeface="Helvetica Neue"/>
                <a:sym typeface="Helvetica Neue"/>
              </a:rPr>
              <a:t>@8% = $48,000 a year</a:t>
            </a:r>
            <a:endParaRPr sz="1467"/>
          </a:p>
        </p:txBody>
      </p:sp>
      <p:sp>
        <p:nvSpPr>
          <p:cNvPr id="196" name="Google Shape;196;p28"/>
          <p:cNvSpPr txBox="1"/>
          <p:nvPr/>
        </p:nvSpPr>
        <p:spPr>
          <a:xfrm>
            <a:off x="361444" y="5319141"/>
            <a:ext cx="5800400" cy="533600"/>
          </a:xfrm>
          <a:prstGeom prst="rect">
            <a:avLst/>
          </a:prstGeom>
          <a:noFill/>
          <a:ln>
            <a:noFill/>
          </a:ln>
        </p:spPr>
        <p:txBody>
          <a:bodyPr spcFirstLastPara="1" wrap="square" lIns="121900" tIns="60967" rIns="121900" bIns="60967" anchor="t" anchorCtr="0">
            <a:noAutofit/>
          </a:bodyPr>
          <a:lstStyle/>
          <a:p>
            <a:r>
              <a:rPr lang="en" sz="2667" b="1">
                <a:solidFill>
                  <a:schemeClr val="dk1"/>
                </a:solidFill>
                <a:latin typeface="Helvetica Neue"/>
                <a:ea typeface="Helvetica Neue"/>
                <a:cs typeface="Helvetica Neue"/>
                <a:sym typeface="Helvetica Neue"/>
              </a:rPr>
              <a:t>What is the moral of this story?</a:t>
            </a:r>
            <a:endParaRPr sz="1467"/>
          </a:p>
        </p:txBody>
      </p:sp>
      <p:sp>
        <p:nvSpPr>
          <p:cNvPr id="197" name="Google Shape;197;p28"/>
          <p:cNvSpPr txBox="1"/>
          <p:nvPr/>
        </p:nvSpPr>
        <p:spPr>
          <a:xfrm>
            <a:off x="-1" y="6330841"/>
            <a:ext cx="12192000" cy="533600"/>
          </a:xfrm>
          <a:prstGeom prst="rect">
            <a:avLst/>
          </a:prstGeom>
          <a:solidFill>
            <a:srgbClr val="0070C0"/>
          </a:solidFill>
          <a:ln>
            <a:noFill/>
          </a:ln>
        </p:spPr>
        <p:txBody>
          <a:bodyPr spcFirstLastPara="1" wrap="square" lIns="121900" tIns="60967" rIns="121900" bIns="60967" anchor="t" anchorCtr="0">
            <a:noAutofit/>
          </a:bodyPr>
          <a:lstStyle/>
          <a:p>
            <a:pPr algn="ctr"/>
            <a:r>
              <a:rPr lang="en" sz="2667" b="1">
                <a:solidFill>
                  <a:schemeClr val="lt1"/>
                </a:solidFill>
                <a:latin typeface="Helvetica Neue"/>
                <a:ea typeface="Helvetica Neue"/>
                <a:cs typeface="Helvetica Neue"/>
                <a:sym typeface="Helvetica Neue"/>
              </a:rPr>
              <a:t>The primary purpose of life insurance is to replace the loss of income.</a:t>
            </a:r>
            <a:endParaRPr sz="1467"/>
          </a:p>
        </p:txBody>
      </p:sp>
    </p:spTree>
    <p:extLst>
      <p:ext uri="{BB962C8B-B14F-4D97-AF65-F5344CB8AC3E}">
        <p14:creationId xmlns:p14="http://schemas.microsoft.com/office/powerpoint/2010/main" val="737513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
                                            <p:txEl>
                                              <p:pRg st="0" end="0"/>
                                            </p:txEl>
                                          </p:spTgt>
                                        </p:tgtEl>
                                        <p:attrNameLst>
                                          <p:attrName>style.visibility</p:attrName>
                                        </p:attrNameLst>
                                      </p:cBhvr>
                                      <p:to>
                                        <p:strVal val="visible"/>
                                      </p:to>
                                    </p:set>
                                    <p:animEffect transition="in" filter="fade">
                                      <p:cBhvr>
                                        <p:cTn id="12" dur="500"/>
                                        <p:tgtEl>
                                          <p:spTgt spid="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
                                            <p:txEl>
                                              <p:pRg st="1" end="1"/>
                                            </p:txEl>
                                          </p:spTgt>
                                        </p:tgtEl>
                                        <p:attrNameLst>
                                          <p:attrName>style.visibility</p:attrName>
                                        </p:attrNameLst>
                                      </p:cBhvr>
                                      <p:to>
                                        <p:strVal val="visible"/>
                                      </p:to>
                                    </p:set>
                                    <p:animEffect transition="in" filter="fade">
                                      <p:cBhvr>
                                        <p:cTn id="17" dur="500"/>
                                        <p:tgtEl>
                                          <p:spTgt spid="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xEl>
                                              <p:pRg st="2" end="2"/>
                                            </p:txEl>
                                          </p:spTgt>
                                        </p:tgtEl>
                                        <p:attrNameLst>
                                          <p:attrName>style.visibility</p:attrName>
                                        </p:attrNameLst>
                                      </p:cBhvr>
                                      <p:to>
                                        <p:strVal val="visible"/>
                                      </p:to>
                                    </p:set>
                                    <p:animEffect transition="in" filter="fade">
                                      <p:cBhvr>
                                        <p:cTn id="22" dur="500"/>
                                        <p:tgtEl>
                                          <p:spTgt spid="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5">
                                            <p:txEl>
                                              <p:pRg st="3" end="3"/>
                                            </p:txEl>
                                          </p:spTgt>
                                        </p:tgtEl>
                                        <p:attrNameLst>
                                          <p:attrName>style.visibility</p:attrName>
                                        </p:attrNameLst>
                                      </p:cBhvr>
                                      <p:to>
                                        <p:strVal val="visible"/>
                                      </p:to>
                                    </p:set>
                                    <p:animEffect transition="in" filter="fade">
                                      <p:cBhvr>
                                        <p:cTn id="27" dur="500"/>
                                        <p:tgtEl>
                                          <p:spTgt spid="1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5">
                                            <p:txEl>
                                              <p:pRg st="4" end="4"/>
                                            </p:txEl>
                                          </p:spTgt>
                                        </p:tgtEl>
                                        <p:attrNameLst>
                                          <p:attrName>style.visibility</p:attrName>
                                        </p:attrNameLst>
                                      </p:cBhvr>
                                      <p:to>
                                        <p:strVal val="visible"/>
                                      </p:to>
                                    </p:set>
                                    <p:animEffect transition="in" filter="fade">
                                      <p:cBhvr>
                                        <p:cTn id="32" dur="500"/>
                                        <p:tgtEl>
                                          <p:spTgt spid="19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6"/>
                                        </p:tgtEl>
                                        <p:attrNameLst>
                                          <p:attrName>style.visibility</p:attrName>
                                        </p:attrNameLst>
                                      </p:cBhvr>
                                      <p:to>
                                        <p:strVal val="visible"/>
                                      </p:to>
                                    </p:set>
                                    <p:animEffect transition="in" filter="fade">
                                      <p:cBhvr>
                                        <p:cTn id="37" dur="500"/>
                                        <p:tgtEl>
                                          <p:spTgt spid="1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2"/>
                                        </p:tgtEl>
                                        <p:attrNameLst>
                                          <p:attrName>style.visibility</p:attrName>
                                        </p:attrNameLst>
                                      </p:cBhvr>
                                      <p:to>
                                        <p:strVal val="visible"/>
                                      </p:to>
                                    </p:set>
                                    <p:animEffect transition="in" filter="fade">
                                      <p:cBhvr>
                                        <p:cTn id="42" dur="500"/>
                                        <p:tgtEl>
                                          <p:spTgt spid="192"/>
                                        </p:tgtEl>
                                      </p:cBhvr>
                                    </p:animEffect>
                                  </p:childTnLst>
                                </p:cTn>
                              </p:par>
                              <p:par>
                                <p:cTn id="43" presetID="10" presetClass="entr" presetSubtype="0" fill="hold" nodeType="withEffect">
                                  <p:stCondLst>
                                    <p:cond delay="0"/>
                                  </p:stCondLst>
                                  <p:childTnLst>
                                    <p:set>
                                      <p:cBhvr>
                                        <p:cTn id="44" dur="1" fill="hold">
                                          <p:stCondLst>
                                            <p:cond delay="0"/>
                                          </p:stCondLst>
                                        </p:cTn>
                                        <p:tgtEl>
                                          <p:spTgt spid="193">
                                            <p:txEl>
                                              <p:pRg st="0" end="0"/>
                                            </p:txEl>
                                          </p:spTgt>
                                        </p:tgtEl>
                                        <p:attrNameLst>
                                          <p:attrName>style.visibility</p:attrName>
                                        </p:attrNameLst>
                                      </p:cBhvr>
                                      <p:to>
                                        <p:strVal val="visible"/>
                                      </p:to>
                                    </p:set>
                                    <p:animEffect transition="in" filter="fade">
                                      <p:cBhvr>
                                        <p:cTn id="45" dur="500"/>
                                        <p:tgtEl>
                                          <p:spTgt spid="19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7"/>
                                        </p:tgtEl>
                                        <p:attrNameLst>
                                          <p:attrName>style.visibility</p:attrName>
                                        </p:attrNameLst>
                                      </p:cBhvr>
                                      <p:to>
                                        <p:strVal val="visible"/>
                                      </p:to>
                                    </p:set>
                                    <p:animEffect transition="in" filter="fade">
                                      <p:cBhvr>
                                        <p:cTn id="50"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723"/>
        <p:cNvGrpSpPr/>
        <p:nvPr/>
      </p:nvGrpSpPr>
      <p:grpSpPr>
        <a:xfrm>
          <a:off x="0" y="0"/>
          <a:ext cx="0" cy="0"/>
          <a:chOff x="0" y="0"/>
          <a:chExt cx="0" cy="0"/>
        </a:xfrm>
      </p:grpSpPr>
      <p:sp>
        <p:nvSpPr>
          <p:cNvPr id="724" name="Google Shape;724;p100"/>
          <p:cNvSpPr txBox="1"/>
          <p:nvPr/>
        </p:nvSpPr>
        <p:spPr>
          <a:xfrm>
            <a:off x="906955" y="39541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latin typeface="Helvetica Neue"/>
                <a:ea typeface="Helvetica Neue"/>
                <a:cs typeface="Helvetica Neue"/>
                <a:sym typeface="Helvetica Neue"/>
              </a:rPr>
              <a:t>Solution: Build Your Financial House</a:t>
            </a:r>
            <a:endParaRPr sz="3733" baseline="30000">
              <a:solidFill>
                <a:srgbClr val="34526F"/>
              </a:solidFill>
              <a:latin typeface="Helvetica Neue"/>
              <a:ea typeface="Helvetica Neue"/>
              <a:cs typeface="Helvetica Neue"/>
              <a:sym typeface="Helvetica Neue"/>
            </a:endParaRPr>
          </a:p>
        </p:txBody>
      </p:sp>
      <p:cxnSp>
        <p:nvCxnSpPr>
          <p:cNvPr id="725" name="Google Shape;725;p100"/>
          <p:cNvCxnSpPr/>
          <p:nvPr/>
        </p:nvCxnSpPr>
        <p:spPr>
          <a:xfrm>
            <a:off x="1202645" y="1077860"/>
            <a:ext cx="9786715" cy="0"/>
          </a:xfrm>
          <a:prstGeom prst="straightConnector1">
            <a:avLst/>
          </a:prstGeom>
          <a:noFill/>
          <a:ln w="9525" cap="flat" cmpd="sng">
            <a:solidFill>
              <a:srgbClr val="34526F"/>
            </a:solidFill>
            <a:prstDash val="solid"/>
            <a:round/>
            <a:headEnd type="none" w="sm" len="sm"/>
            <a:tailEnd type="none" w="sm" len="sm"/>
          </a:ln>
        </p:spPr>
      </p:cxnSp>
      <p:pic>
        <p:nvPicPr>
          <p:cNvPr id="726" name="Google Shape;726;p100" descr="FinancialHouse.eps"/>
          <p:cNvPicPr preferRelativeResize="0"/>
          <p:nvPr/>
        </p:nvPicPr>
        <p:blipFill rotWithShape="1">
          <a:blip r:embed="rId3">
            <a:alphaModFix/>
          </a:blip>
          <a:srcRect/>
          <a:stretch/>
        </p:blipFill>
        <p:spPr>
          <a:xfrm>
            <a:off x="685835" y="1575009"/>
            <a:ext cx="5410168" cy="4140407"/>
          </a:xfrm>
          <a:prstGeom prst="rect">
            <a:avLst/>
          </a:prstGeom>
          <a:noFill/>
          <a:ln>
            <a:noFill/>
          </a:ln>
        </p:spPr>
      </p:pic>
      <p:sp>
        <p:nvSpPr>
          <p:cNvPr id="727" name="Google Shape;727;p100"/>
          <p:cNvSpPr txBox="1"/>
          <p:nvPr/>
        </p:nvSpPr>
        <p:spPr>
          <a:xfrm>
            <a:off x="861507" y="5162646"/>
            <a:ext cx="5058824" cy="552769"/>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latin typeface="Helvetica Neue"/>
                <a:ea typeface="Helvetica Neue"/>
                <a:cs typeface="Helvetica Neue"/>
                <a:sym typeface="Helvetica Neue"/>
              </a:rPr>
              <a:t>Protect Your Income / Term Life</a:t>
            </a:r>
            <a:endParaRPr sz="1867">
              <a:latin typeface="Arial"/>
              <a:cs typeface="Arial"/>
              <a:sym typeface="Arial"/>
            </a:endParaRPr>
          </a:p>
        </p:txBody>
      </p:sp>
      <p:sp>
        <p:nvSpPr>
          <p:cNvPr id="728" name="Google Shape;728;p100"/>
          <p:cNvSpPr txBox="1"/>
          <p:nvPr/>
        </p:nvSpPr>
        <p:spPr>
          <a:xfrm>
            <a:off x="1104220" y="4481322"/>
            <a:ext cx="4573397" cy="651404"/>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latin typeface="Helvetica Neue"/>
                <a:ea typeface="Helvetica Neue"/>
                <a:cs typeface="Helvetica Neue"/>
                <a:sym typeface="Helvetica Neue"/>
              </a:rPr>
              <a:t>Budget - Emergency Fund</a:t>
            </a:r>
            <a:endParaRPr sz="2133" baseline="30000">
              <a:solidFill>
                <a:srgbClr val="FFFFFF"/>
              </a:solidFill>
              <a:latin typeface="Helvetica Neue"/>
              <a:ea typeface="Helvetica Neue"/>
              <a:cs typeface="Helvetica Neue"/>
              <a:sym typeface="Helvetica Neue"/>
            </a:endParaRPr>
          </a:p>
        </p:txBody>
      </p:sp>
      <p:sp>
        <p:nvSpPr>
          <p:cNvPr id="729" name="Google Shape;729;p100"/>
          <p:cNvSpPr txBox="1"/>
          <p:nvPr/>
        </p:nvSpPr>
        <p:spPr>
          <a:xfrm>
            <a:off x="906957" y="3917088"/>
            <a:ext cx="4967923" cy="547013"/>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latin typeface="Helvetica Neue"/>
                <a:ea typeface="Helvetica Neue"/>
                <a:cs typeface="Helvetica Neue"/>
                <a:sym typeface="Helvetica Neue"/>
              </a:rPr>
              <a:t>Accelerate Paying Off Debt</a:t>
            </a:r>
            <a:endParaRPr sz="1867">
              <a:latin typeface="Arial"/>
              <a:cs typeface="Arial"/>
              <a:sym typeface="Arial"/>
            </a:endParaRPr>
          </a:p>
        </p:txBody>
      </p:sp>
      <p:sp>
        <p:nvSpPr>
          <p:cNvPr id="730" name="Google Shape;730;p100"/>
          <p:cNvSpPr txBox="1"/>
          <p:nvPr/>
        </p:nvSpPr>
        <p:spPr>
          <a:xfrm>
            <a:off x="906957" y="3276432"/>
            <a:ext cx="4967923" cy="543808"/>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latin typeface="Helvetica Neue"/>
                <a:ea typeface="Helvetica Neue"/>
                <a:cs typeface="Helvetica Neue"/>
                <a:sym typeface="Helvetica Neue"/>
              </a:rPr>
              <a:t>Retirement</a:t>
            </a:r>
            <a:endParaRPr sz="1867">
              <a:latin typeface="Arial"/>
              <a:cs typeface="Arial"/>
              <a:sym typeface="Arial"/>
            </a:endParaRPr>
          </a:p>
        </p:txBody>
      </p:sp>
      <p:sp>
        <p:nvSpPr>
          <p:cNvPr id="731" name="Google Shape;731;p100"/>
          <p:cNvSpPr txBox="1"/>
          <p:nvPr/>
        </p:nvSpPr>
        <p:spPr>
          <a:xfrm>
            <a:off x="906957" y="2660119"/>
            <a:ext cx="4967923" cy="539223"/>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latin typeface="Helvetica Neue"/>
                <a:ea typeface="Helvetica Neue"/>
                <a:cs typeface="Helvetica Neue"/>
                <a:sym typeface="Helvetica Neue"/>
              </a:rPr>
              <a:t>College Savings</a:t>
            </a:r>
            <a:endParaRPr sz="1867">
              <a:latin typeface="Arial"/>
              <a:cs typeface="Arial"/>
              <a:sym typeface="Arial"/>
            </a:endParaRPr>
          </a:p>
        </p:txBody>
      </p:sp>
      <p:sp>
        <p:nvSpPr>
          <p:cNvPr id="732" name="Google Shape;732;p100"/>
          <p:cNvSpPr txBox="1"/>
          <p:nvPr/>
        </p:nvSpPr>
        <p:spPr>
          <a:xfrm>
            <a:off x="1368267" y="2081800"/>
            <a:ext cx="4045308" cy="394208"/>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latin typeface="Helvetica Neue"/>
                <a:ea typeface="Helvetica Neue"/>
                <a:cs typeface="Helvetica Neue"/>
                <a:sym typeface="Helvetica Neue"/>
              </a:rPr>
              <a:t>Other Goals and Dreams</a:t>
            </a:r>
            <a:endParaRPr sz="1867">
              <a:latin typeface="Arial"/>
              <a:cs typeface="Arial"/>
              <a:sym typeface="Arial"/>
            </a:endParaRPr>
          </a:p>
        </p:txBody>
      </p:sp>
      <p:sp>
        <p:nvSpPr>
          <p:cNvPr id="733" name="Google Shape;733;p100"/>
          <p:cNvSpPr txBox="1"/>
          <p:nvPr/>
        </p:nvSpPr>
        <p:spPr>
          <a:xfrm>
            <a:off x="7086600" y="3891279"/>
            <a:ext cx="4743000" cy="2013116"/>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CC0000"/>
              </a:buClr>
              <a:buSzPts val="1800"/>
            </a:pPr>
            <a:r>
              <a:rPr lang="en" sz="2400">
                <a:solidFill>
                  <a:srgbClr val="CC0000"/>
                </a:solidFill>
                <a:latin typeface="Helvetica Neue"/>
                <a:ea typeface="Helvetica Neue"/>
                <a:cs typeface="Helvetica Neue"/>
                <a:sym typeface="Helvetica Neue"/>
              </a:rPr>
              <a:t>On a scale of 1-10, </a:t>
            </a:r>
            <a:br>
              <a:rPr lang="en" sz="2400">
                <a:solidFill>
                  <a:srgbClr val="CC0000"/>
                </a:solidFill>
                <a:latin typeface="Helvetica Neue"/>
                <a:ea typeface="Helvetica Neue"/>
                <a:cs typeface="Helvetica Neue"/>
                <a:sym typeface="Helvetica Neue"/>
              </a:rPr>
            </a:br>
            <a:r>
              <a:rPr lang="en" sz="2400" u="sng">
                <a:solidFill>
                  <a:srgbClr val="CC0000"/>
                </a:solidFill>
                <a:latin typeface="Helvetica Neue"/>
                <a:ea typeface="Helvetica Neue"/>
                <a:cs typeface="Helvetica Neue"/>
                <a:sym typeface="Helvetica Neue"/>
              </a:rPr>
              <a:t>10 being the highest, </a:t>
            </a:r>
            <a:br>
              <a:rPr lang="en" sz="2400" u="sng">
                <a:solidFill>
                  <a:srgbClr val="CC0000"/>
                </a:solidFill>
                <a:latin typeface="Helvetica Neue"/>
                <a:ea typeface="Helvetica Neue"/>
                <a:cs typeface="Helvetica Neue"/>
                <a:sym typeface="Helvetica Neue"/>
              </a:rPr>
            </a:br>
            <a:r>
              <a:rPr lang="en" sz="2400">
                <a:solidFill>
                  <a:srgbClr val="CC0000"/>
                </a:solidFill>
                <a:latin typeface="Helvetica Neue"/>
                <a:ea typeface="Helvetica Neue"/>
                <a:cs typeface="Helvetica Neue"/>
                <a:sym typeface="Helvetica Neue"/>
              </a:rPr>
              <a:t>how would you rate your </a:t>
            </a:r>
            <a:br>
              <a:rPr lang="en" sz="2400">
                <a:solidFill>
                  <a:srgbClr val="CC0000"/>
                </a:solidFill>
                <a:latin typeface="Helvetica Neue"/>
                <a:ea typeface="Helvetica Neue"/>
                <a:cs typeface="Helvetica Neue"/>
                <a:sym typeface="Helvetica Neue"/>
              </a:rPr>
            </a:br>
            <a:r>
              <a:rPr lang="en" sz="2400">
                <a:solidFill>
                  <a:srgbClr val="CC0000"/>
                </a:solidFill>
                <a:latin typeface="Helvetica Neue"/>
                <a:ea typeface="Helvetica Neue"/>
                <a:cs typeface="Helvetica Neue"/>
                <a:sym typeface="Helvetica Neue"/>
              </a:rPr>
              <a:t>confidence level that you will become debt free and financially independent?</a:t>
            </a:r>
            <a:endParaRPr sz="1867">
              <a:latin typeface="Arial"/>
              <a:cs typeface="Arial"/>
              <a:sym typeface="Arial"/>
            </a:endParaRPr>
          </a:p>
        </p:txBody>
      </p:sp>
      <p:grpSp>
        <p:nvGrpSpPr>
          <p:cNvPr id="734" name="Google Shape;734;p100"/>
          <p:cNvGrpSpPr/>
          <p:nvPr/>
        </p:nvGrpSpPr>
        <p:grpSpPr>
          <a:xfrm>
            <a:off x="7162802" y="1348894"/>
            <a:ext cx="4312641" cy="2199895"/>
            <a:chOff x="4738285" y="2222179"/>
            <a:chExt cx="3626517" cy="1878037"/>
          </a:xfrm>
        </p:grpSpPr>
        <p:pic>
          <p:nvPicPr>
            <p:cNvPr id="735" name="Google Shape;735;p100" descr="fna_Paper.png"/>
            <p:cNvPicPr preferRelativeResize="0"/>
            <p:nvPr/>
          </p:nvPicPr>
          <p:blipFill rotWithShape="1">
            <a:blip r:embed="rId4">
              <a:alphaModFix/>
            </a:blip>
            <a:srcRect/>
            <a:stretch/>
          </p:blipFill>
          <p:spPr>
            <a:xfrm>
              <a:off x="4738285" y="2222179"/>
              <a:ext cx="2727184" cy="1802714"/>
            </a:xfrm>
            <a:prstGeom prst="rect">
              <a:avLst/>
            </a:prstGeom>
            <a:noFill/>
            <a:ln>
              <a:noFill/>
            </a:ln>
            <a:effectLst>
              <a:outerShdw blurRad="63500" sx="102000" sy="102000" algn="ctr" rotWithShape="0">
                <a:srgbClr val="000000">
                  <a:alpha val="40000"/>
                </a:srgbClr>
              </a:outerShdw>
            </a:effectLst>
          </p:spPr>
        </p:pic>
        <p:pic>
          <p:nvPicPr>
            <p:cNvPr id="736" name="Google Shape;736;p100" descr="mobile fna.png"/>
            <p:cNvPicPr preferRelativeResize="0"/>
            <p:nvPr/>
          </p:nvPicPr>
          <p:blipFill rotWithShape="1">
            <a:blip r:embed="rId5">
              <a:alphaModFix/>
            </a:blip>
            <a:srcRect/>
            <a:stretch/>
          </p:blipFill>
          <p:spPr>
            <a:xfrm>
              <a:off x="6449144" y="2239818"/>
              <a:ext cx="1915658" cy="1860398"/>
            </a:xfrm>
            <a:prstGeom prst="rect">
              <a:avLst/>
            </a:prstGeom>
            <a:noFill/>
            <a:ln>
              <a:noFill/>
            </a:ln>
          </p:spPr>
        </p:pic>
      </p:grpSp>
    </p:spTree>
    <p:extLst>
      <p:ext uri="{BB962C8B-B14F-4D97-AF65-F5344CB8AC3E}">
        <p14:creationId xmlns:p14="http://schemas.microsoft.com/office/powerpoint/2010/main" val="420258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4"/>
                                        </p:tgtEl>
                                        <p:attrNameLst>
                                          <p:attrName>style.visibility</p:attrName>
                                        </p:attrNameLst>
                                      </p:cBhvr>
                                      <p:to>
                                        <p:strVal val="visible"/>
                                      </p:to>
                                    </p:set>
                                    <p:animEffect transition="in" filter="fade">
                                      <p:cBhvr>
                                        <p:cTn id="7" dur="400"/>
                                        <p:tgtEl>
                                          <p:spTgt spid="724"/>
                                        </p:tgtEl>
                                      </p:cBhvr>
                                    </p:animEffect>
                                  </p:childTnLst>
                                </p:cTn>
                              </p:par>
                              <p:par>
                                <p:cTn id="8" presetID="10" presetClass="entr" presetSubtype="0" fill="hold" nodeType="withEffect">
                                  <p:stCondLst>
                                    <p:cond delay="0"/>
                                  </p:stCondLst>
                                  <p:childTnLst>
                                    <p:set>
                                      <p:cBhvr>
                                        <p:cTn id="9" dur="1" fill="hold">
                                          <p:stCondLst>
                                            <p:cond delay="0"/>
                                          </p:stCondLst>
                                        </p:cTn>
                                        <p:tgtEl>
                                          <p:spTgt spid="725"/>
                                        </p:tgtEl>
                                        <p:attrNameLst>
                                          <p:attrName>style.visibility</p:attrName>
                                        </p:attrNameLst>
                                      </p:cBhvr>
                                      <p:to>
                                        <p:strVal val="visible"/>
                                      </p:to>
                                    </p:set>
                                    <p:animEffect transition="in" filter="fade">
                                      <p:cBhvr>
                                        <p:cTn id="10" dur="700"/>
                                        <p:tgtEl>
                                          <p:spTgt spid="7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7"/>
                                        </p:tgtEl>
                                        <p:attrNameLst>
                                          <p:attrName>style.visibility</p:attrName>
                                        </p:attrNameLst>
                                      </p:cBhvr>
                                      <p:to>
                                        <p:strVal val="visible"/>
                                      </p:to>
                                    </p:set>
                                    <p:animEffect transition="in" filter="fade">
                                      <p:cBhvr>
                                        <p:cTn id="15" dur="500"/>
                                        <p:tgtEl>
                                          <p:spTgt spid="7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28"/>
                                        </p:tgtEl>
                                        <p:attrNameLst>
                                          <p:attrName>style.visibility</p:attrName>
                                        </p:attrNameLst>
                                      </p:cBhvr>
                                      <p:to>
                                        <p:strVal val="visible"/>
                                      </p:to>
                                    </p:set>
                                    <p:animEffect transition="in" filter="fade">
                                      <p:cBhvr>
                                        <p:cTn id="20" dur="500"/>
                                        <p:tgtEl>
                                          <p:spTgt spid="7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29"/>
                                        </p:tgtEl>
                                        <p:attrNameLst>
                                          <p:attrName>style.visibility</p:attrName>
                                        </p:attrNameLst>
                                      </p:cBhvr>
                                      <p:to>
                                        <p:strVal val="visible"/>
                                      </p:to>
                                    </p:set>
                                    <p:animEffect transition="in" filter="fade">
                                      <p:cBhvr>
                                        <p:cTn id="25" dur="500"/>
                                        <p:tgtEl>
                                          <p:spTgt spid="7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30"/>
                                        </p:tgtEl>
                                        <p:attrNameLst>
                                          <p:attrName>style.visibility</p:attrName>
                                        </p:attrNameLst>
                                      </p:cBhvr>
                                      <p:to>
                                        <p:strVal val="visible"/>
                                      </p:to>
                                    </p:set>
                                    <p:animEffect transition="in" filter="fade">
                                      <p:cBhvr>
                                        <p:cTn id="30" dur="500"/>
                                        <p:tgtEl>
                                          <p:spTgt spid="7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1"/>
                                        </p:tgtEl>
                                        <p:attrNameLst>
                                          <p:attrName>style.visibility</p:attrName>
                                        </p:attrNameLst>
                                      </p:cBhvr>
                                      <p:to>
                                        <p:strVal val="visible"/>
                                      </p:to>
                                    </p:set>
                                    <p:animEffect transition="in" filter="fade">
                                      <p:cBhvr>
                                        <p:cTn id="35" dur="500"/>
                                        <p:tgtEl>
                                          <p:spTgt spid="7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32"/>
                                        </p:tgtEl>
                                        <p:attrNameLst>
                                          <p:attrName>style.visibility</p:attrName>
                                        </p:attrNameLst>
                                      </p:cBhvr>
                                      <p:to>
                                        <p:strVal val="visible"/>
                                      </p:to>
                                    </p:set>
                                    <p:animEffect transition="in" filter="fade">
                                      <p:cBhvr>
                                        <p:cTn id="40" dur="500"/>
                                        <p:tgtEl>
                                          <p:spTgt spid="7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34"/>
                                        </p:tgtEl>
                                        <p:attrNameLst>
                                          <p:attrName>style.visibility</p:attrName>
                                        </p:attrNameLst>
                                      </p:cBhvr>
                                      <p:to>
                                        <p:strVal val="visible"/>
                                      </p:to>
                                    </p:set>
                                    <p:animEffect transition="in" filter="fade">
                                      <p:cBhvr>
                                        <p:cTn id="45" dur="500"/>
                                        <p:tgtEl>
                                          <p:spTgt spid="73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011"/>
        <p:cNvGrpSpPr/>
        <p:nvPr/>
      </p:nvGrpSpPr>
      <p:grpSpPr>
        <a:xfrm>
          <a:off x="0" y="0"/>
          <a:ext cx="0" cy="0"/>
          <a:chOff x="0" y="0"/>
          <a:chExt cx="0" cy="0"/>
        </a:xfrm>
      </p:grpSpPr>
      <p:sp>
        <p:nvSpPr>
          <p:cNvPr id="1012" name="Google Shape;1012;p114"/>
          <p:cNvSpPr txBox="1"/>
          <p:nvPr/>
        </p:nvSpPr>
        <p:spPr>
          <a:xfrm>
            <a:off x="958844" y="442419"/>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US" sz="3733" dirty="0">
                <a:solidFill>
                  <a:srgbClr val="34526F"/>
                </a:solidFill>
                <a:latin typeface="Helvetica Neue"/>
                <a:ea typeface="Helvetica Neue"/>
                <a:cs typeface="Helvetica Neue"/>
                <a:sym typeface="Helvetica Neue"/>
              </a:rPr>
              <a:t>The 2 Issues Everyone Faces with Money</a:t>
            </a:r>
            <a:endParaRPr sz="1867" dirty="0">
              <a:latin typeface="Arial"/>
              <a:cs typeface="Arial"/>
              <a:sym typeface="Arial"/>
            </a:endParaRPr>
          </a:p>
        </p:txBody>
      </p:sp>
      <p:cxnSp>
        <p:nvCxnSpPr>
          <p:cNvPr id="1013" name="Google Shape;1013;p114"/>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pic>
        <p:nvPicPr>
          <p:cNvPr id="1014" name="Google Shape;1014;p114"/>
          <p:cNvPicPr preferRelativeResize="0"/>
          <p:nvPr/>
        </p:nvPicPr>
        <p:blipFill rotWithShape="1">
          <a:blip r:embed="rId3">
            <a:alphaModFix/>
          </a:blip>
          <a:srcRect/>
          <a:stretch/>
        </p:blipFill>
        <p:spPr>
          <a:xfrm>
            <a:off x="842024" y="1423473"/>
            <a:ext cx="10470939" cy="3281936"/>
          </a:xfrm>
          <a:prstGeom prst="rect">
            <a:avLst/>
          </a:prstGeom>
          <a:noFill/>
          <a:ln>
            <a:noFill/>
          </a:ln>
        </p:spPr>
      </p:pic>
      <p:grpSp>
        <p:nvGrpSpPr>
          <p:cNvPr id="1015" name="Google Shape;1015;p114"/>
          <p:cNvGrpSpPr/>
          <p:nvPr/>
        </p:nvGrpSpPr>
        <p:grpSpPr>
          <a:xfrm>
            <a:off x="5311232" y="4497854"/>
            <a:ext cx="5764624" cy="1892193"/>
            <a:chOff x="3983424" y="3433870"/>
            <a:chExt cx="4323468" cy="1419145"/>
          </a:xfrm>
        </p:grpSpPr>
        <p:sp>
          <p:nvSpPr>
            <p:cNvPr id="1016" name="Google Shape;1016;p114"/>
            <p:cNvSpPr txBox="1"/>
            <p:nvPr/>
          </p:nvSpPr>
          <p:spPr>
            <a:xfrm>
              <a:off x="4961927" y="3579333"/>
              <a:ext cx="3344965" cy="1273682"/>
            </a:xfrm>
            <a:prstGeom prst="rect">
              <a:avLst/>
            </a:prstGeom>
            <a:noFill/>
            <a:ln>
              <a:noFill/>
            </a:ln>
          </p:spPr>
          <p:txBody>
            <a:bodyPr spcFirstLastPara="1" wrap="square" lIns="121900" tIns="60933" rIns="121900" bIns="60933" anchor="ctr" anchorCtr="0">
              <a:noAutofit/>
            </a:bodyPr>
            <a:lstStyle/>
            <a:p>
              <a:pPr defTabSz="1219170" hangingPunct="1">
                <a:lnSpc>
                  <a:spcPct val="110000"/>
                </a:lnSpc>
                <a:buClr>
                  <a:srgbClr val="9AC0A4"/>
                </a:buClr>
                <a:buSzPts val="1400"/>
              </a:pPr>
              <a:r>
                <a:rPr lang="en" sz="1867" b="1">
                  <a:solidFill>
                    <a:srgbClr val="9AC0A4"/>
                  </a:solidFill>
                  <a:latin typeface="Helvetica Neue"/>
                  <a:ea typeface="Helvetica Neue"/>
                  <a:cs typeface="Helvetica Neue"/>
                  <a:sym typeface="Helvetica Neue"/>
                </a:rPr>
                <a:t>At Retirement</a:t>
              </a:r>
              <a:endParaRPr sz="1867">
                <a:solidFill>
                  <a:srgbClr val="9AC0A4"/>
                </a:solidFill>
                <a:latin typeface="Helvetica Neue"/>
                <a:ea typeface="Helvetica Neue"/>
                <a:cs typeface="Helvetica Neue"/>
                <a:sym typeface="Helvetica Neue"/>
              </a:endParaRPr>
            </a:p>
            <a:p>
              <a:pPr defTabSz="1219170" hangingPunct="1">
                <a:lnSpc>
                  <a:spcPct val="110000"/>
                </a:lnSpc>
                <a:buClr>
                  <a:srgbClr val="000000"/>
                </a:buClr>
                <a:buSzPts val="1400"/>
              </a:pPr>
              <a:r>
                <a:rPr lang="en" sz="1867">
                  <a:latin typeface="Helvetica Neue"/>
                  <a:ea typeface="Helvetica Neue"/>
                  <a:cs typeface="Helvetica Neue"/>
                  <a:sym typeface="Helvetica Neue"/>
                </a:rPr>
                <a:t>Grown children</a:t>
              </a:r>
              <a:endParaRPr sz="1867">
                <a:latin typeface="Arial"/>
                <a:cs typeface="Arial"/>
                <a:sym typeface="Arial"/>
              </a:endParaRPr>
            </a:p>
            <a:p>
              <a:pPr defTabSz="1219170" hangingPunct="1">
                <a:lnSpc>
                  <a:spcPct val="110000"/>
                </a:lnSpc>
                <a:buClr>
                  <a:srgbClr val="000000"/>
                </a:buClr>
                <a:buSzPts val="1400"/>
              </a:pPr>
              <a:r>
                <a:rPr lang="en" sz="1867">
                  <a:latin typeface="Helvetica Neue"/>
                  <a:ea typeface="Helvetica Neue"/>
                  <a:cs typeface="Helvetica Neue"/>
                  <a:sym typeface="Helvetica Neue"/>
                </a:rPr>
                <a:t>Lower debt</a:t>
              </a:r>
              <a:endParaRPr sz="1867">
                <a:latin typeface="Arial"/>
                <a:cs typeface="Arial"/>
                <a:sym typeface="Arial"/>
              </a:endParaRPr>
            </a:p>
            <a:p>
              <a:pPr defTabSz="1219170" hangingPunct="1">
                <a:lnSpc>
                  <a:spcPct val="110000"/>
                </a:lnSpc>
                <a:buClr>
                  <a:srgbClr val="000000"/>
                </a:buClr>
                <a:buSzPts val="1400"/>
              </a:pPr>
              <a:r>
                <a:rPr lang="en" sz="1867">
                  <a:latin typeface="Helvetica Neue"/>
                  <a:ea typeface="Helvetica Neue"/>
                  <a:cs typeface="Helvetica Neue"/>
                  <a:sym typeface="Helvetica Neue"/>
                </a:rPr>
                <a:t>Mortgage Paid</a:t>
              </a:r>
              <a:endParaRPr sz="1867">
                <a:latin typeface="Arial"/>
                <a:cs typeface="Arial"/>
                <a:sym typeface="Arial"/>
              </a:endParaRPr>
            </a:p>
            <a:p>
              <a:pPr defTabSz="1219170" hangingPunct="1">
                <a:lnSpc>
                  <a:spcPct val="110000"/>
                </a:lnSpc>
                <a:buClr>
                  <a:srgbClr val="000000"/>
                </a:buClr>
                <a:buSzPts val="1400"/>
              </a:pPr>
              <a:r>
                <a:rPr lang="en" sz="1867" b="1">
                  <a:latin typeface="Helvetica Neue"/>
                  <a:ea typeface="Helvetica Neue"/>
                  <a:cs typeface="Helvetica Neue"/>
                  <a:sym typeface="Helvetica Neue"/>
                </a:rPr>
                <a:t>Retirement income needed</a:t>
              </a:r>
              <a:endParaRPr sz="1867">
                <a:latin typeface="Arial"/>
                <a:cs typeface="Arial"/>
                <a:sym typeface="Arial"/>
              </a:endParaRPr>
            </a:p>
          </p:txBody>
        </p:sp>
        <p:cxnSp>
          <p:nvCxnSpPr>
            <p:cNvPr id="1017" name="Google Shape;1017;p114"/>
            <p:cNvCxnSpPr/>
            <p:nvPr/>
          </p:nvCxnSpPr>
          <p:spPr>
            <a:xfrm>
              <a:off x="3983424" y="3997512"/>
              <a:ext cx="936867" cy="0"/>
            </a:xfrm>
            <a:prstGeom prst="straightConnector1">
              <a:avLst/>
            </a:prstGeom>
            <a:noFill/>
            <a:ln w="25400" cap="rnd" cmpd="sng">
              <a:solidFill>
                <a:schemeClr val="dk1"/>
              </a:solidFill>
              <a:prstDash val="dot"/>
              <a:round/>
              <a:headEnd type="none" w="sm" len="sm"/>
              <a:tailEnd type="none" w="sm" len="sm"/>
            </a:ln>
          </p:spPr>
        </p:cxnSp>
        <p:cxnSp>
          <p:nvCxnSpPr>
            <p:cNvPr id="1018" name="Google Shape;1018;p114"/>
            <p:cNvCxnSpPr/>
            <p:nvPr/>
          </p:nvCxnSpPr>
          <p:spPr>
            <a:xfrm>
              <a:off x="3983424" y="4231163"/>
              <a:ext cx="936867" cy="0"/>
            </a:xfrm>
            <a:prstGeom prst="straightConnector1">
              <a:avLst/>
            </a:prstGeom>
            <a:noFill/>
            <a:ln w="25400" cap="rnd" cmpd="sng">
              <a:solidFill>
                <a:schemeClr val="dk1"/>
              </a:solidFill>
              <a:prstDash val="dot"/>
              <a:round/>
              <a:headEnd type="none" w="sm" len="sm"/>
              <a:tailEnd type="none" w="sm" len="sm"/>
            </a:ln>
          </p:spPr>
        </p:cxnSp>
        <p:cxnSp>
          <p:nvCxnSpPr>
            <p:cNvPr id="1019" name="Google Shape;1019;p114"/>
            <p:cNvCxnSpPr/>
            <p:nvPr/>
          </p:nvCxnSpPr>
          <p:spPr>
            <a:xfrm>
              <a:off x="3983424" y="4464814"/>
              <a:ext cx="936867" cy="0"/>
            </a:xfrm>
            <a:prstGeom prst="straightConnector1">
              <a:avLst/>
            </a:prstGeom>
            <a:noFill/>
            <a:ln w="25400" cap="rnd" cmpd="sng">
              <a:solidFill>
                <a:schemeClr val="dk1"/>
              </a:solidFill>
              <a:prstDash val="dot"/>
              <a:round/>
              <a:headEnd type="none" w="sm" len="sm"/>
              <a:tailEnd type="none" w="sm" len="sm"/>
            </a:ln>
          </p:spPr>
        </p:cxnSp>
        <p:cxnSp>
          <p:nvCxnSpPr>
            <p:cNvPr id="1020" name="Google Shape;1020;p114"/>
            <p:cNvCxnSpPr/>
            <p:nvPr/>
          </p:nvCxnSpPr>
          <p:spPr>
            <a:xfrm>
              <a:off x="3983424" y="4698464"/>
              <a:ext cx="936867" cy="0"/>
            </a:xfrm>
            <a:prstGeom prst="straightConnector1">
              <a:avLst/>
            </a:prstGeom>
            <a:noFill/>
            <a:ln w="25400" cap="rnd" cmpd="sng">
              <a:solidFill>
                <a:schemeClr val="dk1"/>
              </a:solidFill>
              <a:prstDash val="dot"/>
              <a:round/>
              <a:headEnd type="none" w="sm" len="sm"/>
              <a:tailEnd type="none" w="sm" len="sm"/>
            </a:ln>
          </p:spPr>
        </p:cxnSp>
        <p:cxnSp>
          <p:nvCxnSpPr>
            <p:cNvPr id="1021" name="Google Shape;1021;p114"/>
            <p:cNvCxnSpPr/>
            <p:nvPr/>
          </p:nvCxnSpPr>
          <p:spPr>
            <a:xfrm>
              <a:off x="6363762" y="3782368"/>
              <a:ext cx="936867" cy="0"/>
            </a:xfrm>
            <a:prstGeom prst="straightConnector1">
              <a:avLst/>
            </a:prstGeom>
            <a:noFill/>
            <a:ln w="25400" cap="rnd" cmpd="sng">
              <a:solidFill>
                <a:srgbClr val="9AC0A4"/>
              </a:solidFill>
              <a:prstDash val="dot"/>
              <a:round/>
              <a:headEnd type="none" w="sm" len="sm"/>
              <a:tailEnd type="none" w="sm" len="sm"/>
            </a:ln>
          </p:spPr>
        </p:cxnSp>
        <p:cxnSp>
          <p:nvCxnSpPr>
            <p:cNvPr id="1022" name="Google Shape;1022;p114"/>
            <p:cNvCxnSpPr/>
            <p:nvPr/>
          </p:nvCxnSpPr>
          <p:spPr>
            <a:xfrm rot="10800000" flipH="1">
              <a:off x="7384496" y="3433870"/>
              <a:ext cx="1" cy="347006"/>
            </a:xfrm>
            <a:prstGeom prst="straightConnector1">
              <a:avLst/>
            </a:prstGeom>
            <a:noFill/>
            <a:ln w="25400" cap="rnd" cmpd="sng">
              <a:solidFill>
                <a:srgbClr val="9AC0A4"/>
              </a:solidFill>
              <a:prstDash val="dot"/>
              <a:round/>
              <a:headEnd type="none" w="sm" len="sm"/>
              <a:tailEnd type="none" w="sm" len="sm"/>
            </a:ln>
          </p:spPr>
        </p:cxnSp>
      </p:grpSp>
      <p:grpSp>
        <p:nvGrpSpPr>
          <p:cNvPr id="1023" name="Google Shape;1023;p114"/>
          <p:cNvGrpSpPr/>
          <p:nvPr/>
        </p:nvGrpSpPr>
        <p:grpSpPr>
          <a:xfrm>
            <a:off x="656964" y="4497854"/>
            <a:ext cx="4589496" cy="1892193"/>
            <a:chOff x="492723" y="3433870"/>
            <a:chExt cx="3442122" cy="1419145"/>
          </a:xfrm>
        </p:grpSpPr>
        <p:sp>
          <p:nvSpPr>
            <p:cNvPr id="1024" name="Google Shape;1024;p114"/>
            <p:cNvSpPr txBox="1"/>
            <p:nvPr/>
          </p:nvSpPr>
          <p:spPr>
            <a:xfrm>
              <a:off x="492723" y="3579333"/>
              <a:ext cx="3442122" cy="1273682"/>
            </a:xfrm>
            <a:prstGeom prst="rect">
              <a:avLst/>
            </a:prstGeom>
            <a:noFill/>
            <a:ln>
              <a:noFill/>
            </a:ln>
          </p:spPr>
          <p:txBody>
            <a:bodyPr spcFirstLastPara="1" wrap="square" lIns="121900" tIns="60933" rIns="121900" bIns="60933" anchor="ctr" anchorCtr="0">
              <a:noAutofit/>
            </a:bodyPr>
            <a:lstStyle/>
            <a:p>
              <a:pPr algn="r" defTabSz="1219170" hangingPunct="1">
                <a:lnSpc>
                  <a:spcPct val="110000"/>
                </a:lnSpc>
                <a:buClr>
                  <a:srgbClr val="5B9BA9"/>
                </a:buClr>
                <a:buSzPts val="1400"/>
              </a:pPr>
              <a:r>
                <a:rPr lang="en" sz="1867" b="1">
                  <a:solidFill>
                    <a:srgbClr val="5B9BA9"/>
                  </a:solidFill>
                  <a:latin typeface="Helvetica Neue"/>
                  <a:ea typeface="Helvetica Neue"/>
                  <a:cs typeface="Helvetica Neue"/>
                  <a:sym typeface="Helvetica Neue"/>
                </a:rPr>
                <a:t>Today</a:t>
              </a:r>
              <a:endParaRPr sz="1867">
                <a:solidFill>
                  <a:srgbClr val="5B9BA9"/>
                </a:solidFill>
                <a:latin typeface="Helvetica Neue"/>
                <a:ea typeface="Helvetica Neue"/>
                <a:cs typeface="Helvetica Neue"/>
                <a:sym typeface="Helvetica Neue"/>
              </a:endParaRPr>
            </a:p>
            <a:p>
              <a:pPr algn="r" defTabSz="1219170" hangingPunct="1">
                <a:lnSpc>
                  <a:spcPct val="110000"/>
                </a:lnSpc>
                <a:buClr>
                  <a:srgbClr val="000000"/>
                </a:buClr>
                <a:buSzPts val="1400"/>
              </a:pPr>
              <a:r>
                <a:rPr lang="en" sz="1867">
                  <a:latin typeface="Helvetica Neue"/>
                  <a:ea typeface="Helvetica Neue"/>
                  <a:cs typeface="Helvetica Neue"/>
                  <a:sym typeface="Helvetica Neue"/>
                </a:rPr>
                <a:t>Young children</a:t>
              </a:r>
              <a:endParaRPr sz="1867">
                <a:latin typeface="Arial"/>
                <a:cs typeface="Arial"/>
                <a:sym typeface="Arial"/>
              </a:endParaRPr>
            </a:p>
            <a:p>
              <a:pPr algn="r" defTabSz="1219170" hangingPunct="1">
                <a:lnSpc>
                  <a:spcPct val="110000"/>
                </a:lnSpc>
                <a:buClr>
                  <a:srgbClr val="000000"/>
                </a:buClr>
                <a:buSzPts val="1400"/>
              </a:pPr>
              <a:r>
                <a:rPr lang="en" sz="1867">
                  <a:latin typeface="Helvetica Neue"/>
                  <a:ea typeface="Helvetica Neue"/>
                  <a:cs typeface="Helvetica Neue"/>
                  <a:sym typeface="Helvetica Neue"/>
                </a:rPr>
                <a:t>High debt</a:t>
              </a:r>
              <a:endParaRPr sz="1867">
                <a:latin typeface="Arial"/>
                <a:cs typeface="Arial"/>
                <a:sym typeface="Arial"/>
              </a:endParaRPr>
            </a:p>
            <a:p>
              <a:pPr algn="r" defTabSz="1219170" hangingPunct="1">
                <a:lnSpc>
                  <a:spcPct val="110000"/>
                </a:lnSpc>
                <a:buClr>
                  <a:srgbClr val="000000"/>
                </a:buClr>
                <a:buSzPts val="1400"/>
              </a:pPr>
              <a:r>
                <a:rPr lang="en" sz="1867">
                  <a:latin typeface="Helvetica Neue"/>
                  <a:ea typeface="Helvetica Neue"/>
                  <a:cs typeface="Helvetica Neue"/>
                  <a:sym typeface="Helvetica Neue"/>
                </a:rPr>
                <a:t>House mortgage</a:t>
              </a:r>
              <a:endParaRPr sz="1867">
                <a:latin typeface="Arial"/>
                <a:cs typeface="Arial"/>
                <a:sym typeface="Arial"/>
              </a:endParaRPr>
            </a:p>
            <a:p>
              <a:pPr algn="r" defTabSz="1219170" hangingPunct="1">
                <a:lnSpc>
                  <a:spcPct val="110000"/>
                </a:lnSpc>
                <a:buClr>
                  <a:srgbClr val="000000"/>
                </a:buClr>
                <a:buSzPts val="1400"/>
              </a:pPr>
              <a:r>
                <a:rPr lang="en" sz="1867" b="1">
                  <a:latin typeface="Helvetica Neue"/>
                  <a:ea typeface="Helvetica Neue"/>
                  <a:cs typeface="Helvetica Neue"/>
                  <a:sym typeface="Helvetica Neue"/>
                </a:rPr>
                <a:t>Loss of income would be devastating</a:t>
              </a:r>
              <a:endParaRPr sz="1867">
                <a:latin typeface="Arial"/>
                <a:cs typeface="Arial"/>
                <a:sym typeface="Arial"/>
              </a:endParaRPr>
            </a:p>
          </p:txBody>
        </p:sp>
        <p:cxnSp>
          <p:nvCxnSpPr>
            <p:cNvPr id="1025" name="Google Shape;1025;p114"/>
            <p:cNvCxnSpPr/>
            <p:nvPr/>
          </p:nvCxnSpPr>
          <p:spPr>
            <a:xfrm>
              <a:off x="2297063" y="3782368"/>
              <a:ext cx="936867" cy="0"/>
            </a:xfrm>
            <a:prstGeom prst="straightConnector1">
              <a:avLst/>
            </a:prstGeom>
            <a:noFill/>
            <a:ln w="25400" cap="rnd" cmpd="sng">
              <a:solidFill>
                <a:srgbClr val="5B9BA9"/>
              </a:solidFill>
              <a:prstDash val="dot"/>
              <a:round/>
              <a:headEnd type="none" w="sm" len="sm"/>
              <a:tailEnd type="none" w="sm" len="sm"/>
            </a:ln>
          </p:spPr>
        </p:cxnSp>
        <p:cxnSp>
          <p:nvCxnSpPr>
            <p:cNvPr id="1026" name="Google Shape;1026;p114"/>
            <p:cNvCxnSpPr/>
            <p:nvPr/>
          </p:nvCxnSpPr>
          <p:spPr>
            <a:xfrm rot="10800000" flipH="1">
              <a:off x="2189593" y="3433870"/>
              <a:ext cx="1" cy="347006"/>
            </a:xfrm>
            <a:prstGeom prst="straightConnector1">
              <a:avLst/>
            </a:prstGeom>
            <a:noFill/>
            <a:ln w="25400" cap="rnd" cmpd="sng">
              <a:solidFill>
                <a:srgbClr val="5B9BA9"/>
              </a:solidFill>
              <a:prstDash val="dot"/>
              <a:round/>
              <a:headEnd type="none" w="sm" len="sm"/>
              <a:tailEnd type="none" w="sm" len="sm"/>
            </a:ln>
          </p:spPr>
        </p:cxnSp>
      </p:grpSp>
      <p:sp>
        <p:nvSpPr>
          <p:cNvPr id="1027" name="Google Shape;1027;p114"/>
          <p:cNvSpPr/>
          <p:nvPr/>
        </p:nvSpPr>
        <p:spPr>
          <a:xfrm>
            <a:off x="1782032" y="5306829"/>
            <a:ext cx="8627936" cy="840316"/>
          </a:xfrm>
          <a:prstGeom prst="rect">
            <a:avLst/>
          </a:prstGeom>
          <a:noFill/>
          <a:ln>
            <a:noFill/>
          </a:ln>
        </p:spPr>
        <p:txBody>
          <a:bodyPr spcFirstLastPara="1" wrap="square" lIns="121900" tIns="60933" rIns="121900" bIns="60933" anchor="ctr" anchorCtr="0">
            <a:noAutofit/>
          </a:bodyPr>
          <a:lstStyle/>
          <a:p>
            <a:pPr algn="ctr" defTabSz="1219170" hangingPunct="1">
              <a:buClr>
                <a:srgbClr val="E4021D"/>
              </a:buClr>
              <a:buSzPts val="1800"/>
            </a:pPr>
            <a:r>
              <a:rPr lang="en" sz="2400">
                <a:solidFill>
                  <a:srgbClr val="E4021D"/>
                </a:solidFill>
                <a:latin typeface="Helvetica Neue"/>
                <a:ea typeface="Helvetica Neue"/>
                <a:cs typeface="Helvetica Neue"/>
                <a:sym typeface="Helvetica Neue"/>
              </a:rPr>
              <a:t>What </a:t>
            </a:r>
            <a:r>
              <a:rPr lang="en" sz="2400" b="1">
                <a:solidFill>
                  <a:srgbClr val="E4021D"/>
                </a:solidFill>
                <a:latin typeface="Helvetica Neue"/>
                <a:ea typeface="Helvetica Neue"/>
                <a:cs typeface="Helvetica Neue"/>
                <a:sym typeface="Helvetica Neue"/>
              </a:rPr>
              <a:t>life insurance company</a:t>
            </a:r>
            <a:r>
              <a:rPr lang="en" sz="2400">
                <a:solidFill>
                  <a:srgbClr val="E4021D"/>
                </a:solidFill>
                <a:latin typeface="Helvetica Neue"/>
                <a:ea typeface="Helvetica Neue"/>
                <a:cs typeface="Helvetica Neue"/>
                <a:sym typeface="Helvetica Neue"/>
              </a:rPr>
              <a:t> do you know of that </a:t>
            </a:r>
            <a:endParaRPr sz="1867">
              <a:latin typeface="Arial"/>
              <a:cs typeface="Arial"/>
              <a:sym typeface="Arial"/>
            </a:endParaRPr>
          </a:p>
          <a:p>
            <a:pPr algn="ctr" defTabSz="1219170" hangingPunct="1">
              <a:buClr>
                <a:srgbClr val="E4021D"/>
              </a:buClr>
              <a:buSzPts val="1800"/>
            </a:pPr>
            <a:r>
              <a:rPr lang="en" sz="2400" b="1">
                <a:solidFill>
                  <a:srgbClr val="E4021D"/>
                </a:solidFill>
                <a:latin typeface="Helvetica Neue"/>
                <a:ea typeface="Helvetica Neue"/>
                <a:cs typeface="Helvetica Neue"/>
                <a:sym typeface="Helvetica Neue"/>
              </a:rPr>
              <a:t>teaches people</a:t>
            </a:r>
            <a:r>
              <a:rPr lang="en" sz="2400">
                <a:solidFill>
                  <a:srgbClr val="E4021D"/>
                </a:solidFill>
                <a:latin typeface="Helvetica Neue"/>
                <a:ea typeface="Helvetica Neue"/>
                <a:cs typeface="Helvetica Neue"/>
                <a:sym typeface="Helvetica Neue"/>
              </a:rPr>
              <a:t> how to eliminate the need for life insurance?</a:t>
            </a:r>
            <a:endParaRPr sz="1867">
              <a:latin typeface="Arial"/>
              <a:cs typeface="Arial"/>
              <a:sym typeface="Arial"/>
            </a:endParaRPr>
          </a:p>
        </p:txBody>
      </p:sp>
      <p:sp>
        <p:nvSpPr>
          <p:cNvPr id="1028" name="Google Shape;1028;p114"/>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33</a:t>
            </a:fld>
            <a:endParaRPr/>
          </a:p>
        </p:txBody>
      </p:sp>
      <p:pic>
        <p:nvPicPr>
          <p:cNvPr id="1029" name="Google Shape;1029;p114" descr="DecreasingResponsibility_youngfamily.eps"/>
          <p:cNvPicPr preferRelativeResize="0"/>
          <p:nvPr/>
        </p:nvPicPr>
        <p:blipFill rotWithShape="1">
          <a:blip r:embed="rId4">
            <a:alphaModFix/>
          </a:blip>
          <a:srcRect/>
          <a:stretch/>
        </p:blipFill>
        <p:spPr>
          <a:xfrm>
            <a:off x="1959017" y="2398355"/>
            <a:ext cx="1430600" cy="1382219"/>
          </a:xfrm>
          <a:prstGeom prst="rect">
            <a:avLst/>
          </a:prstGeom>
          <a:noFill/>
          <a:ln>
            <a:noFill/>
          </a:ln>
        </p:spPr>
      </p:pic>
      <p:pic>
        <p:nvPicPr>
          <p:cNvPr id="1030" name="Google Shape;1030;p114" descr="DecreasingResponsibility_oldercouple.eps"/>
          <p:cNvPicPr preferRelativeResize="0"/>
          <p:nvPr/>
        </p:nvPicPr>
        <p:blipFill rotWithShape="1">
          <a:blip r:embed="rId5">
            <a:alphaModFix/>
          </a:blip>
          <a:srcRect/>
          <a:stretch/>
        </p:blipFill>
        <p:spPr>
          <a:xfrm>
            <a:off x="9062020" y="2398127"/>
            <a:ext cx="1445563" cy="1377899"/>
          </a:xfrm>
          <a:prstGeom prst="rect">
            <a:avLst/>
          </a:prstGeom>
          <a:noFill/>
          <a:ln>
            <a:noFill/>
          </a:ln>
        </p:spPr>
      </p:pic>
      <p:sp>
        <p:nvSpPr>
          <p:cNvPr id="1031" name="Google Shape;1031;p114"/>
          <p:cNvSpPr txBox="1"/>
          <p:nvPr/>
        </p:nvSpPr>
        <p:spPr>
          <a:xfrm>
            <a:off x="2074209" y="2617801"/>
            <a:ext cx="1977083" cy="861775"/>
          </a:xfrm>
          <a:prstGeom prst="rect">
            <a:avLst/>
          </a:prstGeom>
          <a:noFill/>
          <a:ln>
            <a:noFill/>
          </a:ln>
        </p:spPr>
        <p:txBody>
          <a:bodyPr spcFirstLastPara="1" wrap="square" lIns="121900" tIns="60933" rIns="121900" bIns="60933" anchor="t" anchorCtr="0">
            <a:noAutofit/>
          </a:bodyPr>
          <a:lstStyle/>
          <a:p>
            <a:pPr algn="ctr" defTabSz="1219170" hangingPunct="1">
              <a:buClr>
                <a:srgbClr val="5B9BA9"/>
              </a:buClr>
              <a:buSzPts val="1800"/>
            </a:pPr>
            <a:r>
              <a:rPr lang="en" sz="2400" b="1">
                <a:solidFill>
                  <a:srgbClr val="5B9BA9"/>
                </a:solidFill>
                <a:latin typeface="Helvetica Neue"/>
                <a:ea typeface="Helvetica Neue"/>
                <a:cs typeface="Helvetica Neue"/>
                <a:sym typeface="Helvetica Neue"/>
              </a:rPr>
              <a:t>DYING</a:t>
            </a:r>
            <a:br>
              <a:rPr lang="en" sz="2400" b="1">
                <a:solidFill>
                  <a:srgbClr val="5B9BA9"/>
                </a:solidFill>
                <a:latin typeface="Helvetica Neue"/>
                <a:ea typeface="Helvetica Neue"/>
                <a:cs typeface="Helvetica Neue"/>
                <a:sym typeface="Helvetica Neue"/>
              </a:rPr>
            </a:br>
            <a:r>
              <a:rPr lang="en" sz="2400" b="1">
                <a:solidFill>
                  <a:srgbClr val="5B9BA9"/>
                </a:solidFill>
                <a:latin typeface="Helvetica Neue"/>
                <a:ea typeface="Helvetica Neue"/>
                <a:cs typeface="Helvetica Neue"/>
                <a:sym typeface="Helvetica Neue"/>
              </a:rPr>
              <a:t>TOO SOON</a:t>
            </a:r>
            <a:endParaRPr sz="1867">
              <a:latin typeface="Arial"/>
              <a:cs typeface="Arial"/>
              <a:sym typeface="Arial"/>
            </a:endParaRPr>
          </a:p>
        </p:txBody>
      </p:sp>
      <p:sp>
        <p:nvSpPr>
          <p:cNvPr id="1032" name="Google Shape;1032;p114"/>
          <p:cNvSpPr txBox="1"/>
          <p:nvPr/>
        </p:nvSpPr>
        <p:spPr>
          <a:xfrm>
            <a:off x="8530500" y="2617801"/>
            <a:ext cx="1977083" cy="861775"/>
          </a:xfrm>
          <a:prstGeom prst="rect">
            <a:avLst/>
          </a:prstGeom>
          <a:noFill/>
          <a:ln>
            <a:noFill/>
          </a:ln>
        </p:spPr>
        <p:txBody>
          <a:bodyPr spcFirstLastPara="1" wrap="square" lIns="121900" tIns="60933" rIns="121900" bIns="60933" anchor="t" anchorCtr="0">
            <a:noAutofit/>
          </a:bodyPr>
          <a:lstStyle/>
          <a:p>
            <a:pPr algn="ctr" defTabSz="1219170" hangingPunct="1">
              <a:buClr>
                <a:srgbClr val="9AC0A4"/>
              </a:buClr>
              <a:buSzPts val="1800"/>
            </a:pPr>
            <a:r>
              <a:rPr lang="en" sz="2400" b="1">
                <a:solidFill>
                  <a:srgbClr val="9AC0A4"/>
                </a:solidFill>
                <a:latin typeface="Helvetica Neue"/>
                <a:ea typeface="Helvetica Neue"/>
                <a:cs typeface="Helvetica Neue"/>
                <a:sym typeface="Helvetica Neue"/>
              </a:rPr>
              <a:t>LIVING TOO LONG</a:t>
            </a:r>
            <a:endParaRPr sz="1867">
              <a:latin typeface="Arial"/>
              <a:cs typeface="Arial"/>
              <a:sym typeface="Arial"/>
            </a:endParaRPr>
          </a:p>
        </p:txBody>
      </p:sp>
    </p:spTree>
    <p:extLst>
      <p:ext uri="{BB962C8B-B14F-4D97-AF65-F5344CB8AC3E}">
        <p14:creationId xmlns:p14="http://schemas.microsoft.com/office/powerpoint/2010/main" val="3955836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fade">
                                      <p:cBhvr>
                                        <p:cTn id="7" dur="400"/>
                                        <p:tgtEl>
                                          <p:spTgt spid="1012"/>
                                        </p:tgtEl>
                                      </p:cBhvr>
                                    </p:animEffect>
                                  </p:childTnLst>
                                </p:cTn>
                              </p:par>
                              <p:par>
                                <p:cTn id="8" presetID="10" presetClass="entr" presetSubtype="0" fill="hold" nodeType="withEffect">
                                  <p:stCondLst>
                                    <p:cond delay="0"/>
                                  </p:stCondLst>
                                  <p:childTnLst>
                                    <p:set>
                                      <p:cBhvr>
                                        <p:cTn id="9" dur="1" fill="hold">
                                          <p:stCondLst>
                                            <p:cond delay="0"/>
                                          </p:stCondLst>
                                        </p:cTn>
                                        <p:tgtEl>
                                          <p:spTgt spid="1013"/>
                                        </p:tgtEl>
                                        <p:attrNameLst>
                                          <p:attrName>style.visibility</p:attrName>
                                        </p:attrNameLst>
                                      </p:cBhvr>
                                      <p:to>
                                        <p:strVal val="visible"/>
                                      </p:to>
                                    </p:set>
                                    <p:animEffect transition="in" filter="fade">
                                      <p:cBhvr>
                                        <p:cTn id="10" dur="700"/>
                                        <p:tgtEl>
                                          <p:spTgt spid="10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4"/>
                                        </p:tgtEl>
                                        <p:attrNameLst>
                                          <p:attrName>style.visibility</p:attrName>
                                        </p:attrNameLst>
                                      </p:cBhvr>
                                      <p:to>
                                        <p:strVal val="visible"/>
                                      </p:to>
                                    </p:set>
                                    <p:animEffect transition="in" filter="fade">
                                      <p:cBhvr>
                                        <p:cTn id="15" dur="900"/>
                                        <p:tgtEl>
                                          <p:spTgt spid="1014"/>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300"/>
                                        <p:tgtEl>
                                          <p:spTgt spid="1029"/>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3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3"/>
                                        </p:tgtEl>
                                        <p:attrNameLst>
                                          <p:attrName>style.visibility</p:attrName>
                                        </p:attrNameLst>
                                      </p:cBhvr>
                                      <p:to>
                                        <p:strVal val="visible"/>
                                      </p:to>
                                    </p:set>
                                    <p:animEffect transition="in" filter="fade">
                                      <p:cBhvr>
                                        <p:cTn id="27" dur="300"/>
                                        <p:tgtEl>
                                          <p:spTgt spid="10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15"/>
                                        </p:tgtEl>
                                        <p:attrNameLst>
                                          <p:attrName>style.visibility</p:attrName>
                                        </p:attrNameLst>
                                      </p:cBhvr>
                                      <p:to>
                                        <p:strVal val="visible"/>
                                      </p:to>
                                    </p:set>
                                    <p:animEffect transition="in" filter="fade">
                                      <p:cBhvr>
                                        <p:cTn id="32" dur="300"/>
                                        <p:tgtEl>
                                          <p:spTgt spid="10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300"/>
                                        <p:tgtEl>
                                          <p:spTgt spid="1029"/>
                                        </p:tgtEl>
                                      </p:cBhvr>
                                    </p:animEffect>
                                    <p:set>
                                      <p:cBhvr>
                                        <p:cTn id="37" dur="1" fill="hold">
                                          <p:stCondLst>
                                            <p:cond delay="300"/>
                                          </p:stCondLst>
                                        </p:cTn>
                                        <p:tgtEl>
                                          <p:spTgt spid="1029"/>
                                        </p:tgtEl>
                                        <p:attrNameLst>
                                          <p:attrName>style.visibility</p:attrName>
                                        </p:attrNameLst>
                                      </p:cBhvr>
                                      <p:to>
                                        <p:strVal val="hidden"/>
                                      </p:to>
                                    </p:set>
                                  </p:childTnLst>
                                </p:cTn>
                              </p:par>
                            </p:childTnLst>
                          </p:cTn>
                        </p:par>
                        <p:par>
                          <p:cTn id="38" fill="hold">
                            <p:stCondLst>
                              <p:cond delay="300"/>
                            </p:stCondLst>
                            <p:childTnLst>
                              <p:par>
                                <p:cTn id="39" presetID="10" presetClass="entr" presetSubtype="0" fill="hold" nodeType="afterEffect">
                                  <p:stCondLst>
                                    <p:cond delay="0"/>
                                  </p:stCondLst>
                                  <p:childTnLst>
                                    <p:set>
                                      <p:cBhvr>
                                        <p:cTn id="40" dur="1" fill="hold">
                                          <p:stCondLst>
                                            <p:cond delay="0"/>
                                          </p:stCondLst>
                                        </p:cTn>
                                        <p:tgtEl>
                                          <p:spTgt spid="1031"/>
                                        </p:tgtEl>
                                        <p:attrNameLst>
                                          <p:attrName>style.visibility</p:attrName>
                                        </p:attrNameLst>
                                      </p:cBhvr>
                                      <p:to>
                                        <p:strVal val="visible"/>
                                      </p:to>
                                    </p:set>
                                    <p:animEffect transition="in" filter="fade">
                                      <p:cBhvr>
                                        <p:cTn id="41" dur="300"/>
                                        <p:tgtEl>
                                          <p:spTgt spid="10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300"/>
                                        <p:tgtEl>
                                          <p:spTgt spid="1030"/>
                                        </p:tgtEl>
                                      </p:cBhvr>
                                    </p:animEffect>
                                    <p:set>
                                      <p:cBhvr>
                                        <p:cTn id="46" dur="1" fill="hold">
                                          <p:stCondLst>
                                            <p:cond delay="300"/>
                                          </p:stCondLst>
                                        </p:cTn>
                                        <p:tgtEl>
                                          <p:spTgt spid="1030"/>
                                        </p:tgtEl>
                                        <p:attrNameLst>
                                          <p:attrName>style.visibility</p:attrName>
                                        </p:attrNameLst>
                                      </p:cBhvr>
                                      <p:to>
                                        <p:strVal val="hidden"/>
                                      </p:to>
                                    </p:set>
                                  </p:childTnLst>
                                </p:cTn>
                              </p:par>
                            </p:childTnLst>
                          </p:cTn>
                        </p:par>
                        <p:par>
                          <p:cTn id="47" fill="hold">
                            <p:stCondLst>
                              <p:cond delay="300"/>
                            </p:stCondLst>
                            <p:childTnLst>
                              <p:par>
                                <p:cTn id="48" presetID="10" presetClass="entr" presetSubtype="0" fill="hold" nodeType="afterEffect">
                                  <p:stCondLst>
                                    <p:cond delay="0"/>
                                  </p:stCondLst>
                                  <p:childTnLst>
                                    <p:set>
                                      <p:cBhvr>
                                        <p:cTn id="49" dur="1" fill="hold">
                                          <p:stCondLst>
                                            <p:cond delay="0"/>
                                          </p:stCondLst>
                                        </p:cTn>
                                        <p:tgtEl>
                                          <p:spTgt spid="1032"/>
                                        </p:tgtEl>
                                        <p:attrNameLst>
                                          <p:attrName>style.visibility</p:attrName>
                                        </p:attrNameLst>
                                      </p:cBhvr>
                                      <p:to>
                                        <p:strVal val="visible"/>
                                      </p:to>
                                    </p:set>
                                    <p:animEffect transition="in" filter="fade">
                                      <p:cBhvr>
                                        <p:cTn id="50" dur="300"/>
                                        <p:tgtEl>
                                          <p:spTgt spid="10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300"/>
                                        <p:tgtEl>
                                          <p:spTgt spid="1015"/>
                                        </p:tgtEl>
                                      </p:cBhvr>
                                    </p:animEffect>
                                    <p:set>
                                      <p:cBhvr>
                                        <p:cTn id="55" dur="1" fill="hold">
                                          <p:stCondLst>
                                            <p:cond delay="300"/>
                                          </p:stCondLst>
                                        </p:cTn>
                                        <p:tgtEl>
                                          <p:spTgt spid="101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300"/>
                                        <p:tgtEl>
                                          <p:spTgt spid="1023"/>
                                        </p:tgtEl>
                                      </p:cBhvr>
                                    </p:animEffect>
                                    <p:set>
                                      <p:cBhvr>
                                        <p:cTn id="58" dur="1" fill="hold">
                                          <p:stCondLst>
                                            <p:cond delay="300"/>
                                          </p:stCondLst>
                                        </p:cTn>
                                        <p:tgtEl>
                                          <p:spTgt spid="1023"/>
                                        </p:tgtEl>
                                        <p:attrNameLst>
                                          <p:attrName>style.visibility</p:attrName>
                                        </p:attrNameLst>
                                      </p:cBhvr>
                                      <p:to>
                                        <p:strVal val="hidden"/>
                                      </p:to>
                                    </p:set>
                                  </p:childTnLst>
                                </p:cTn>
                              </p:par>
                            </p:childTnLst>
                          </p:cTn>
                        </p:par>
                        <p:par>
                          <p:cTn id="59" fill="hold">
                            <p:stCondLst>
                              <p:cond delay="300"/>
                            </p:stCondLst>
                            <p:childTnLst>
                              <p:par>
                                <p:cTn id="60" presetID="10" presetClass="entr" presetSubtype="0" fill="hold" nodeType="after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fade">
                                      <p:cBhvr>
                                        <p:cTn id="62" dur="3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200"/>
        <p:cNvGrpSpPr/>
        <p:nvPr/>
      </p:nvGrpSpPr>
      <p:grpSpPr>
        <a:xfrm>
          <a:off x="0" y="0"/>
          <a:ext cx="0" cy="0"/>
          <a:chOff x="0" y="0"/>
          <a:chExt cx="0" cy="0"/>
        </a:xfrm>
      </p:grpSpPr>
      <p:sp>
        <p:nvSpPr>
          <p:cNvPr id="1201" name="Google Shape;1201;p119"/>
          <p:cNvSpPr txBox="1"/>
          <p:nvPr/>
        </p:nvSpPr>
        <p:spPr>
          <a:xfrm>
            <a:off x="1437933" y="1370933"/>
            <a:ext cx="9316139" cy="730191"/>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Divide your interest rate into 72 to find the approximate number of years it takes for money to double.</a:t>
            </a:r>
            <a:endParaRPr sz="1867">
              <a:latin typeface="Arial"/>
              <a:cs typeface="Arial"/>
              <a:sym typeface="Arial"/>
            </a:endParaRPr>
          </a:p>
        </p:txBody>
      </p:sp>
      <p:sp>
        <p:nvSpPr>
          <p:cNvPr id="1202" name="Google Shape;1202;p119"/>
          <p:cNvSpPr txBox="1"/>
          <p:nvPr/>
        </p:nvSpPr>
        <p:spPr>
          <a:xfrm>
            <a:off x="886564" y="6168290"/>
            <a:ext cx="10346592" cy="704284"/>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595959"/>
              </a:buClr>
              <a:buSzPts val="1100"/>
            </a:pPr>
            <a:r>
              <a:rPr lang="en" sz="1467">
                <a:solidFill>
                  <a:srgbClr val="595959"/>
                </a:solidFill>
                <a:latin typeface="Arial Narrow"/>
                <a:ea typeface="Arial Narrow"/>
                <a:cs typeface="Arial Narrow"/>
                <a:sym typeface="Arial Narrow"/>
              </a:rPr>
              <a:t>This table serves as a demonstration of how the Rule of 72 concept works from a mathematical standpoint. It is not intended to represent an investment. The chart uses constant rates of return, unlike actual investments which will fluctuate in value. It does not include fees or taxes, which would lower performance. It is unlikely that an investment would grow 10% or greater on a consistent basis, given current market conditions.</a:t>
            </a:r>
            <a:endParaRPr sz="1867">
              <a:latin typeface="Arial"/>
              <a:cs typeface="Arial"/>
              <a:sym typeface="Arial"/>
            </a:endParaRPr>
          </a:p>
        </p:txBody>
      </p:sp>
      <p:grpSp>
        <p:nvGrpSpPr>
          <p:cNvPr id="1203" name="Google Shape;1203;p119"/>
          <p:cNvGrpSpPr/>
          <p:nvPr/>
        </p:nvGrpSpPr>
        <p:grpSpPr>
          <a:xfrm>
            <a:off x="7265118" y="2990320"/>
            <a:ext cx="1870729" cy="2826784"/>
            <a:chOff x="3924903" y="2304947"/>
            <a:chExt cx="1403047" cy="2120087"/>
          </a:xfrm>
        </p:grpSpPr>
        <p:sp>
          <p:nvSpPr>
            <p:cNvPr id="1204" name="Google Shape;1204;p119"/>
            <p:cNvSpPr txBox="1"/>
            <p:nvPr/>
          </p:nvSpPr>
          <p:spPr>
            <a:xfrm>
              <a:off x="3924903" y="230494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$20,000</a:t>
              </a:r>
              <a:endParaRPr sz="1867">
                <a:latin typeface="Arial"/>
                <a:cs typeface="Arial"/>
                <a:sym typeface="Arial"/>
              </a:endParaRPr>
            </a:p>
          </p:txBody>
        </p:sp>
        <p:sp>
          <p:nvSpPr>
            <p:cNvPr id="1205" name="Google Shape;1205;p119"/>
            <p:cNvSpPr txBox="1"/>
            <p:nvPr/>
          </p:nvSpPr>
          <p:spPr>
            <a:xfrm>
              <a:off x="3924903" y="257045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$40,000</a:t>
              </a:r>
              <a:endParaRPr sz="1867">
                <a:latin typeface="Arial"/>
                <a:cs typeface="Arial"/>
                <a:sym typeface="Arial"/>
              </a:endParaRPr>
            </a:p>
          </p:txBody>
        </p:sp>
        <p:sp>
          <p:nvSpPr>
            <p:cNvPr id="1206" name="Google Shape;1206;p119"/>
            <p:cNvSpPr txBox="1"/>
            <p:nvPr/>
          </p:nvSpPr>
          <p:spPr>
            <a:xfrm>
              <a:off x="3924903" y="2835966"/>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$80,000</a:t>
              </a:r>
              <a:endParaRPr sz="1867">
                <a:latin typeface="Arial"/>
                <a:cs typeface="Arial"/>
                <a:sym typeface="Arial"/>
              </a:endParaRPr>
            </a:p>
          </p:txBody>
        </p:sp>
        <p:sp>
          <p:nvSpPr>
            <p:cNvPr id="1207" name="Google Shape;1207;p119"/>
            <p:cNvSpPr txBox="1"/>
            <p:nvPr/>
          </p:nvSpPr>
          <p:spPr>
            <a:xfrm>
              <a:off x="3924903" y="3102666"/>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$160,000</a:t>
              </a:r>
              <a:endParaRPr sz="1867">
                <a:latin typeface="Arial"/>
                <a:cs typeface="Arial"/>
                <a:sym typeface="Arial"/>
              </a:endParaRPr>
            </a:p>
          </p:txBody>
        </p:sp>
        <p:sp>
          <p:nvSpPr>
            <p:cNvPr id="1208" name="Google Shape;1208;p119"/>
            <p:cNvSpPr txBox="1"/>
            <p:nvPr/>
          </p:nvSpPr>
          <p:spPr>
            <a:xfrm>
              <a:off x="3924903" y="337055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$320,000</a:t>
              </a:r>
              <a:endParaRPr sz="1867">
                <a:latin typeface="Arial"/>
                <a:cs typeface="Arial"/>
                <a:sym typeface="Arial"/>
              </a:endParaRPr>
            </a:p>
          </p:txBody>
        </p:sp>
        <p:sp>
          <p:nvSpPr>
            <p:cNvPr id="1209" name="Google Shape;1209;p119"/>
            <p:cNvSpPr txBox="1"/>
            <p:nvPr/>
          </p:nvSpPr>
          <p:spPr>
            <a:xfrm>
              <a:off x="3924903" y="363725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$640,000</a:t>
              </a:r>
              <a:endParaRPr sz="1867">
                <a:latin typeface="Arial"/>
                <a:cs typeface="Arial"/>
                <a:sym typeface="Arial"/>
              </a:endParaRPr>
            </a:p>
          </p:txBody>
        </p:sp>
        <p:sp>
          <p:nvSpPr>
            <p:cNvPr id="1210" name="Google Shape;1210;p119"/>
            <p:cNvSpPr txBox="1"/>
            <p:nvPr/>
          </p:nvSpPr>
          <p:spPr>
            <a:xfrm>
              <a:off x="3924903" y="3896813"/>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$1,280,000</a:t>
              </a:r>
              <a:endParaRPr sz="1867">
                <a:latin typeface="Arial"/>
                <a:cs typeface="Arial"/>
                <a:sym typeface="Arial"/>
              </a:endParaRPr>
            </a:p>
          </p:txBody>
        </p:sp>
        <p:sp>
          <p:nvSpPr>
            <p:cNvPr id="1211" name="Google Shape;1211;p119"/>
            <p:cNvSpPr txBox="1"/>
            <p:nvPr/>
          </p:nvSpPr>
          <p:spPr>
            <a:xfrm>
              <a:off x="3924903" y="4148035"/>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$2,560,000</a:t>
              </a:r>
              <a:endParaRPr sz="1867">
                <a:latin typeface="Arial"/>
                <a:cs typeface="Arial"/>
                <a:sym typeface="Arial"/>
              </a:endParaRPr>
            </a:p>
          </p:txBody>
        </p:sp>
      </p:grpSp>
      <p:sp>
        <p:nvSpPr>
          <p:cNvPr id="1212" name="Google Shape;1212;p119"/>
          <p:cNvSpPr txBox="1"/>
          <p:nvPr/>
        </p:nvSpPr>
        <p:spPr>
          <a:xfrm>
            <a:off x="3852033" y="4053950"/>
            <a:ext cx="1647824" cy="369321"/>
          </a:xfrm>
          <a:prstGeom prst="rect">
            <a:avLst/>
          </a:prstGeom>
          <a:solidFill>
            <a:srgbClr val="A5A5A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$20,000</a:t>
            </a:r>
            <a:endParaRPr sz="1867">
              <a:latin typeface="Arial"/>
              <a:cs typeface="Arial"/>
              <a:sym typeface="Arial"/>
            </a:endParaRPr>
          </a:p>
        </p:txBody>
      </p:sp>
      <p:sp>
        <p:nvSpPr>
          <p:cNvPr id="1213" name="Google Shape;1213;p119"/>
          <p:cNvSpPr txBox="1"/>
          <p:nvPr/>
        </p:nvSpPr>
        <p:spPr>
          <a:xfrm>
            <a:off x="3852033" y="5448582"/>
            <a:ext cx="1647824" cy="369321"/>
          </a:xfrm>
          <a:prstGeom prst="rect">
            <a:avLst/>
          </a:prstGeom>
          <a:solidFill>
            <a:srgbClr val="A5A5A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$40,000</a:t>
            </a:r>
            <a:endParaRPr sz="1867">
              <a:latin typeface="Arial"/>
              <a:cs typeface="Arial"/>
              <a:sym typeface="Arial"/>
            </a:endParaRPr>
          </a:p>
        </p:txBody>
      </p:sp>
      <p:grpSp>
        <p:nvGrpSpPr>
          <p:cNvPr id="1214" name="Google Shape;1214;p119"/>
          <p:cNvGrpSpPr/>
          <p:nvPr/>
        </p:nvGrpSpPr>
        <p:grpSpPr>
          <a:xfrm>
            <a:off x="5504629" y="3344335"/>
            <a:ext cx="1751012" cy="2473580"/>
            <a:chOff x="2604540" y="2570457"/>
            <a:chExt cx="1313259" cy="1855184"/>
          </a:xfrm>
        </p:grpSpPr>
        <p:sp>
          <p:nvSpPr>
            <p:cNvPr id="1215" name="Google Shape;1215;p119"/>
            <p:cNvSpPr txBox="1"/>
            <p:nvPr/>
          </p:nvSpPr>
          <p:spPr>
            <a:xfrm>
              <a:off x="2604540" y="2570457"/>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$20,000</a:t>
              </a:r>
              <a:endParaRPr sz="1867">
                <a:latin typeface="Arial"/>
                <a:cs typeface="Arial"/>
                <a:sym typeface="Arial"/>
              </a:endParaRPr>
            </a:p>
          </p:txBody>
        </p:sp>
        <p:sp>
          <p:nvSpPr>
            <p:cNvPr id="1216" name="Google Shape;1216;p119"/>
            <p:cNvSpPr txBox="1"/>
            <p:nvPr/>
          </p:nvSpPr>
          <p:spPr>
            <a:xfrm>
              <a:off x="2604540" y="3102667"/>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$40,000</a:t>
              </a:r>
              <a:endParaRPr sz="1867">
                <a:latin typeface="Arial"/>
                <a:cs typeface="Arial"/>
                <a:sym typeface="Arial"/>
              </a:endParaRPr>
            </a:p>
          </p:txBody>
        </p:sp>
        <p:sp>
          <p:nvSpPr>
            <p:cNvPr id="1217" name="Google Shape;1217;p119"/>
            <p:cNvSpPr txBox="1"/>
            <p:nvPr/>
          </p:nvSpPr>
          <p:spPr>
            <a:xfrm>
              <a:off x="2604540" y="3637257"/>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$80,000</a:t>
              </a:r>
              <a:endParaRPr sz="1867">
                <a:latin typeface="Arial"/>
                <a:cs typeface="Arial"/>
                <a:sym typeface="Arial"/>
              </a:endParaRPr>
            </a:p>
          </p:txBody>
        </p:sp>
        <p:sp>
          <p:nvSpPr>
            <p:cNvPr id="1218" name="Google Shape;1218;p119"/>
            <p:cNvSpPr txBox="1"/>
            <p:nvPr/>
          </p:nvSpPr>
          <p:spPr>
            <a:xfrm>
              <a:off x="2604540" y="4148642"/>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$160,000</a:t>
              </a:r>
              <a:endParaRPr sz="1867">
                <a:latin typeface="Arial"/>
                <a:cs typeface="Arial"/>
                <a:sym typeface="Arial"/>
              </a:endParaRPr>
            </a:p>
          </p:txBody>
        </p:sp>
      </p:grpSp>
      <p:sp>
        <p:nvSpPr>
          <p:cNvPr id="1219" name="Google Shape;1219;p119"/>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dirty="0">
                <a:solidFill>
                  <a:srgbClr val="34526F"/>
                </a:solidFill>
                <a:latin typeface="Helvetica Neue"/>
                <a:ea typeface="Helvetica Neue"/>
                <a:cs typeface="Helvetica Neue"/>
                <a:sym typeface="Helvetica Neue"/>
              </a:rPr>
              <a:t>Investing Education  -The Rule of 72</a:t>
            </a:r>
            <a:endParaRPr sz="1867" dirty="0">
              <a:latin typeface="Arial"/>
              <a:cs typeface="Arial"/>
              <a:sym typeface="Arial"/>
            </a:endParaRPr>
          </a:p>
        </p:txBody>
      </p:sp>
      <p:cxnSp>
        <p:nvCxnSpPr>
          <p:cNvPr id="1220" name="Google Shape;1220;p119"/>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grpSp>
        <p:nvGrpSpPr>
          <p:cNvPr id="1221" name="Google Shape;1221;p119"/>
          <p:cNvGrpSpPr/>
          <p:nvPr/>
        </p:nvGrpSpPr>
        <p:grpSpPr>
          <a:xfrm>
            <a:off x="3051935" y="2269900"/>
            <a:ext cx="6086496" cy="3574245"/>
            <a:chOff x="2288951" y="1764632"/>
            <a:chExt cx="4564872" cy="2680684"/>
          </a:xfrm>
        </p:grpSpPr>
        <p:grpSp>
          <p:nvGrpSpPr>
            <p:cNvPr id="1222" name="Google Shape;1222;p119"/>
            <p:cNvGrpSpPr/>
            <p:nvPr/>
          </p:nvGrpSpPr>
          <p:grpSpPr>
            <a:xfrm>
              <a:off x="2889034" y="2041823"/>
              <a:ext cx="3960019" cy="276999"/>
              <a:chOff x="1365107" y="2041823"/>
              <a:chExt cx="3960019" cy="276999"/>
            </a:xfrm>
          </p:grpSpPr>
          <p:sp>
            <p:nvSpPr>
              <p:cNvPr id="1223" name="Google Shape;1223;p119"/>
              <p:cNvSpPr txBox="1"/>
              <p:nvPr/>
            </p:nvSpPr>
            <p:spPr>
              <a:xfrm>
                <a:off x="1365107" y="2041823"/>
                <a:ext cx="1235869" cy="276999"/>
              </a:xfrm>
              <a:prstGeom prst="rect">
                <a:avLst/>
              </a:prstGeom>
              <a:solidFill>
                <a:srgbClr val="A5A5A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$10,000</a:t>
                </a:r>
                <a:endParaRPr sz="1867">
                  <a:latin typeface="Arial"/>
                  <a:cs typeface="Arial"/>
                  <a:sym typeface="Arial"/>
                </a:endParaRPr>
              </a:p>
            </p:txBody>
          </p:sp>
          <p:sp>
            <p:nvSpPr>
              <p:cNvPr id="1224" name="Google Shape;1224;p119"/>
              <p:cNvSpPr txBox="1"/>
              <p:nvPr/>
            </p:nvSpPr>
            <p:spPr>
              <a:xfrm>
                <a:off x="2604548" y="2041823"/>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$10,000</a:t>
                </a:r>
                <a:endParaRPr sz="1867">
                  <a:latin typeface="Arial"/>
                  <a:cs typeface="Arial"/>
                  <a:sym typeface="Arial"/>
                </a:endParaRPr>
              </a:p>
            </p:txBody>
          </p:sp>
          <p:sp>
            <p:nvSpPr>
              <p:cNvPr id="1225" name="Google Shape;1225;p119"/>
              <p:cNvSpPr txBox="1"/>
              <p:nvPr/>
            </p:nvSpPr>
            <p:spPr>
              <a:xfrm>
                <a:off x="3923760" y="2041823"/>
                <a:ext cx="1401366"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$10,000</a:t>
                </a:r>
                <a:endParaRPr sz="1867">
                  <a:latin typeface="Arial"/>
                  <a:cs typeface="Arial"/>
                  <a:sym typeface="Arial"/>
                </a:endParaRPr>
              </a:p>
            </p:txBody>
          </p:sp>
        </p:grpSp>
        <p:grpSp>
          <p:nvGrpSpPr>
            <p:cNvPr id="1226" name="Google Shape;1226;p119"/>
            <p:cNvGrpSpPr/>
            <p:nvPr/>
          </p:nvGrpSpPr>
          <p:grpSpPr>
            <a:xfrm>
              <a:off x="2288951" y="1764632"/>
              <a:ext cx="4564872" cy="2680684"/>
              <a:chOff x="765024" y="1764632"/>
              <a:chExt cx="4564872" cy="2680684"/>
            </a:xfrm>
          </p:grpSpPr>
          <p:sp>
            <p:nvSpPr>
              <p:cNvPr id="1227" name="Google Shape;1227;p119"/>
              <p:cNvSpPr/>
              <p:nvPr/>
            </p:nvSpPr>
            <p:spPr>
              <a:xfrm>
                <a:off x="767421" y="1773039"/>
                <a:ext cx="4562475" cy="261862"/>
              </a:xfrm>
              <a:prstGeom prst="rect">
                <a:avLst/>
              </a:prstGeom>
              <a:solidFill>
                <a:srgbClr val="34526F"/>
              </a:solidFill>
              <a:ln>
                <a:noFill/>
              </a:ln>
            </p:spPr>
            <p:txBody>
              <a:bodyPr spcFirstLastPara="1" wrap="square" lIns="121900" tIns="60933" rIns="121900" bIns="60933" anchor="ctr" anchorCtr="0">
                <a:noAutofit/>
              </a:bodyPr>
              <a:lstStyle/>
              <a:p>
                <a:pPr defTabSz="1219170" hangingPunct="1">
                  <a:buClr>
                    <a:srgbClr val="000000"/>
                  </a:buClr>
                  <a:buSzPts val="1200"/>
                </a:pPr>
                <a:endParaRPr sz="1600">
                  <a:latin typeface="Helvetica Neue"/>
                  <a:ea typeface="Helvetica Neue"/>
                  <a:cs typeface="Helvetica Neue"/>
                  <a:sym typeface="Helvetica Neue"/>
                </a:endParaRPr>
              </a:p>
            </p:txBody>
          </p:sp>
          <p:sp>
            <p:nvSpPr>
              <p:cNvPr id="1228" name="Google Shape;1228;p119"/>
              <p:cNvSpPr txBox="1"/>
              <p:nvPr/>
            </p:nvSpPr>
            <p:spPr>
              <a:xfrm>
                <a:off x="772808" y="2056110"/>
                <a:ext cx="594679" cy="276999"/>
              </a:xfrm>
              <a:prstGeom prst="rect">
                <a:avLst/>
              </a:prstGeom>
              <a:no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0</a:t>
                </a:r>
                <a:endParaRPr sz="1867">
                  <a:latin typeface="Arial"/>
                  <a:cs typeface="Arial"/>
                  <a:sym typeface="Arial"/>
                </a:endParaRPr>
              </a:p>
            </p:txBody>
          </p:sp>
          <p:cxnSp>
            <p:nvCxnSpPr>
              <p:cNvPr id="1229" name="Google Shape;1229;p119"/>
              <p:cNvCxnSpPr/>
              <p:nvPr/>
            </p:nvCxnSpPr>
            <p:spPr>
              <a:xfrm>
                <a:off x="2602159" y="2041785"/>
                <a:ext cx="0" cy="2381439"/>
              </a:xfrm>
              <a:prstGeom prst="straightConnector1">
                <a:avLst/>
              </a:prstGeom>
              <a:noFill/>
              <a:ln w="9525" cap="flat" cmpd="sng">
                <a:solidFill>
                  <a:srgbClr val="7F7F7F"/>
                </a:solidFill>
                <a:prstDash val="solid"/>
                <a:round/>
                <a:headEnd type="none" w="med" len="med"/>
                <a:tailEnd type="none" w="med" len="med"/>
              </a:ln>
            </p:spPr>
          </p:cxnSp>
          <p:cxnSp>
            <p:nvCxnSpPr>
              <p:cNvPr id="1230" name="Google Shape;1230;p119"/>
              <p:cNvCxnSpPr/>
              <p:nvPr/>
            </p:nvCxnSpPr>
            <p:spPr>
              <a:xfrm>
                <a:off x="1363909" y="1769914"/>
                <a:ext cx="0" cy="2652239"/>
              </a:xfrm>
              <a:prstGeom prst="straightConnector1">
                <a:avLst/>
              </a:prstGeom>
              <a:noFill/>
              <a:ln w="9525" cap="flat" cmpd="sng">
                <a:solidFill>
                  <a:srgbClr val="7F7F7F"/>
                </a:solidFill>
                <a:prstDash val="solid"/>
                <a:round/>
                <a:headEnd type="none" w="med" len="med"/>
                <a:tailEnd type="none" w="med" len="med"/>
              </a:ln>
            </p:spPr>
          </p:cxnSp>
          <p:sp>
            <p:nvSpPr>
              <p:cNvPr id="1231" name="Google Shape;1231;p119"/>
              <p:cNvSpPr/>
              <p:nvPr/>
            </p:nvSpPr>
            <p:spPr>
              <a:xfrm>
                <a:off x="765025" y="1770631"/>
                <a:ext cx="4562475" cy="2651521"/>
              </a:xfrm>
              <a:prstGeom prst="rect">
                <a:avLst/>
              </a:prstGeom>
              <a:noFill/>
              <a:ln w="9525" cap="flat" cmpd="sng">
                <a:solidFill>
                  <a:srgbClr val="7F7F7F"/>
                </a:solidFill>
                <a:prstDash val="solid"/>
                <a:miter lim="800000"/>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1200"/>
                </a:pPr>
                <a:endParaRPr sz="1600">
                  <a:latin typeface="Helvetica Neue"/>
                  <a:ea typeface="Helvetica Neue"/>
                  <a:cs typeface="Helvetica Neue"/>
                  <a:sym typeface="Helvetica Neue"/>
                </a:endParaRPr>
              </a:p>
            </p:txBody>
          </p:sp>
          <p:sp>
            <p:nvSpPr>
              <p:cNvPr id="1232" name="Google Shape;1232;p119"/>
              <p:cNvSpPr txBox="1"/>
              <p:nvPr/>
            </p:nvSpPr>
            <p:spPr>
              <a:xfrm>
                <a:off x="1363912" y="1764633"/>
                <a:ext cx="1237654"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latin typeface="Helvetica Neue"/>
                    <a:ea typeface="Helvetica Neue"/>
                    <a:cs typeface="Helvetica Neue"/>
                    <a:sym typeface="Helvetica Neue"/>
                  </a:rPr>
                  <a:t>3%</a:t>
                </a:r>
                <a:endParaRPr sz="1867">
                  <a:latin typeface="Arial"/>
                  <a:cs typeface="Arial"/>
                  <a:sym typeface="Arial"/>
                </a:endParaRPr>
              </a:p>
            </p:txBody>
          </p:sp>
          <p:sp>
            <p:nvSpPr>
              <p:cNvPr id="1233" name="Google Shape;1233;p119"/>
              <p:cNvSpPr txBox="1"/>
              <p:nvPr/>
            </p:nvSpPr>
            <p:spPr>
              <a:xfrm>
                <a:off x="2601565" y="1764634"/>
                <a:ext cx="1319808"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latin typeface="Helvetica Neue"/>
                    <a:ea typeface="Helvetica Neue"/>
                    <a:cs typeface="Helvetica Neue"/>
                    <a:sym typeface="Helvetica Neue"/>
                  </a:rPr>
                  <a:t>6%</a:t>
                </a:r>
                <a:endParaRPr sz="1867">
                  <a:latin typeface="Arial"/>
                  <a:cs typeface="Arial"/>
                  <a:sym typeface="Arial"/>
                </a:endParaRPr>
              </a:p>
            </p:txBody>
          </p:sp>
          <p:sp>
            <p:nvSpPr>
              <p:cNvPr id="1234" name="Google Shape;1234;p119"/>
              <p:cNvSpPr txBox="1"/>
              <p:nvPr/>
            </p:nvSpPr>
            <p:spPr>
              <a:xfrm>
                <a:off x="4201284" y="1764635"/>
                <a:ext cx="843922"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latin typeface="Helvetica Neue"/>
                    <a:ea typeface="Helvetica Neue"/>
                    <a:cs typeface="Helvetica Neue"/>
                    <a:sym typeface="Helvetica Neue"/>
                  </a:rPr>
                  <a:t>12%</a:t>
                </a:r>
                <a:endParaRPr sz="1867">
                  <a:latin typeface="Arial"/>
                  <a:cs typeface="Arial"/>
                  <a:sym typeface="Arial"/>
                </a:endParaRPr>
              </a:p>
            </p:txBody>
          </p:sp>
          <p:sp>
            <p:nvSpPr>
              <p:cNvPr id="1235" name="Google Shape;1235;p119"/>
              <p:cNvSpPr txBox="1"/>
              <p:nvPr/>
            </p:nvSpPr>
            <p:spPr>
              <a:xfrm>
                <a:off x="765024" y="1764632"/>
                <a:ext cx="598887"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latin typeface="Helvetica Neue"/>
                    <a:ea typeface="Helvetica Neue"/>
                    <a:cs typeface="Helvetica Neue"/>
                    <a:sym typeface="Helvetica Neue"/>
                  </a:rPr>
                  <a:t>Years</a:t>
                </a:r>
                <a:endParaRPr sz="1867">
                  <a:latin typeface="Arial"/>
                  <a:cs typeface="Arial"/>
                  <a:sym typeface="Arial"/>
                </a:endParaRPr>
              </a:p>
            </p:txBody>
          </p:sp>
          <p:cxnSp>
            <p:nvCxnSpPr>
              <p:cNvPr id="1236" name="Google Shape;1236;p119"/>
              <p:cNvCxnSpPr/>
              <p:nvPr/>
            </p:nvCxnSpPr>
            <p:spPr>
              <a:xfrm rot="10800000">
                <a:off x="767407" y="2039942"/>
                <a:ext cx="4560544" cy="0"/>
              </a:xfrm>
              <a:prstGeom prst="straightConnector1">
                <a:avLst/>
              </a:prstGeom>
              <a:noFill/>
              <a:ln w="9525" cap="flat" cmpd="sng">
                <a:solidFill>
                  <a:srgbClr val="7F7F7F"/>
                </a:solidFill>
                <a:prstDash val="solid"/>
                <a:round/>
                <a:headEnd type="none" w="sm" len="sm"/>
                <a:tailEnd type="none" w="sm" len="sm"/>
              </a:ln>
            </p:spPr>
          </p:cxnSp>
          <p:sp>
            <p:nvSpPr>
              <p:cNvPr id="1237" name="Google Shape;1237;p119"/>
              <p:cNvSpPr txBox="1"/>
              <p:nvPr/>
            </p:nvSpPr>
            <p:spPr>
              <a:xfrm>
                <a:off x="772809" y="2293958"/>
                <a:ext cx="583659" cy="2151358"/>
              </a:xfrm>
              <a:prstGeom prst="rect">
                <a:avLst/>
              </a:prstGeom>
              <a:no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latin typeface="Helvetica Neue"/>
                    <a:ea typeface="Helvetica Neue"/>
                    <a:cs typeface="Helvetica Neue"/>
                    <a:sym typeface="Helvetica Neue"/>
                  </a:rPr>
                  <a:t>6</a:t>
                </a:r>
                <a:endParaRPr sz="1867">
                  <a:latin typeface="Arial"/>
                  <a:cs typeface="Arial"/>
                  <a:sym typeface="Arial"/>
                </a:endParaRPr>
              </a:p>
              <a:p>
                <a:pPr algn="r" defTabSz="1219170" hangingPunct="1">
                  <a:spcBef>
                    <a:spcPts val="720"/>
                  </a:spcBef>
                  <a:buClr>
                    <a:srgbClr val="000000"/>
                  </a:buClr>
                  <a:buSzPts val="1200"/>
                </a:pPr>
                <a:r>
                  <a:rPr lang="en" sz="1600" b="1">
                    <a:latin typeface="Helvetica Neue"/>
                    <a:ea typeface="Helvetica Neue"/>
                    <a:cs typeface="Helvetica Neue"/>
                    <a:sym typeface="Helvetica Neue"/>
                  </a:rPr>
                  <a:t>12</a:t>
                </a:r>
                <a:endParaRPr sz="1867">
                  <a:latin typeface="Arial"/>
                  <a:cs typeface="Arial"/>
                  <a:sym typeface="Arial"/>
                </a:endParaRPr>
              </a:p>
              <a:p>
                <a:pPr algn="r" defTabSz="1219170" hangingPunct="1">
                  <a:spcBef>
                    <a:spcPts val="720"/>
                  </a:spcBef>
                  <a:buClr>
                    <a:srgbClr val="000000"/>
                  </a:buClr>
                  <a:buSzPts val="1200"/>
                </a:pPr>
                <a:r>
                  <a:rPr lang="en" sz="1600" b="1">
                    <a:latin typeface="Helvetica Neue"/>
                    <a:ea typeface="Helvetica Neue"/>
                    <a:cs typeface="Helvetica Neue"/>
                    <a:sym typeface="Helvetica Neue"/>
                  </a:rPr>
                  <a:t>18</a:t>
                </a:r>
                <a:endParaRPr sz="1867">
                  <a:latin typeface="Arial"/>
                  <a:cs typeface="Arial"/>
                  <a:sym typeface="Arial"/>
                </a:endParaRPr>
              </a:p>
              <a:p>
                <a:pPr algn="r" defTabSz="1219170" hangingPunct="1">
                  <a:spcBef>
                    <a:spcPts val="720"/>
                  </a:spcBef>
                  <a:buClr>
                    <a:srgbClr val="000000"/>
                  </a:buClr>
                  <a:buSzPts val="1200"/>
                </a:pPr>
                <a:r>
                  <a:rPr lang="en" sz="1600" b="1">
                    <a:latin typeface="Helvetica Neue"/>
                    <a:ea typeface="Helvetica Neue"/>
                    <a:cs typeface="Helvetica Neue"/>
                    <a:sym typeface="Helvetica Neue"/>
                  </a:rPr>
                  <a:t>24</a:t>
                </a:r>
                <a:endParaRPr sz="1867">
                  <a:latin typeface="Arial"/>
                  <a:cs typeface="Arial"/>
                  <a:sym typeface="Arial"/>
                </a:endParaRPr>
              </a:p>
              <a:p>
                <a:pPr algn="r" defTabSz="1219170" hangingPunct="1">
                  <a:spcBef>
                    <a:spcPts val="720"/>
                  </a:spcBef>
                  <a:buClr>
                    <a:srgbClr val="000000"/>
                  </a:buClr>
                  <a:buSzPts val="1200"/>
                </a:pPr>
                <a:r>
                  <a:rPr lang="en" sz="1600" b="1">
                    <a:latin typeface="Helvetica Neue"/>
                    <a:ea typeface="Helvetica Neue"/>
                    <a:cs typeface="Helvetica Neue"/>
                    <a:sym typeface="Helvetica Neue"/>
                  </a:rPr>
                  <a:t>30</a:t>
                </a:r>
                <a:endParaRPr sz="1867">
                  <a:latin typeface="Arial"/>
                  <a:cs typeface="Arial"/>
                  <a:sym typeface="Arial"/>
                </a:endParaRPr>
              </a:p>
              <a:p>
                <a:pPr algn="r" defTabSz="1219170" hangingPunct="1">
                  <a:spcBef>
                    <a:spcPts val="720"/>
                  </a:spcBef>
                  <a:buClr>
                    <a:srgbClr val="000000"/>
                  </a:buClr>
                  <a:buSzPts val="1200"/>
                </a:pPr>
                <a:r>
                  <a:rPr lang="en" sz="1600" b="1">
                    <a:latin typeface="Helvetica Neue"/>
                    <a:ea typeface="Helvetica Neue"/>
                    <a:cs typeface="Helvetica Neue"/>
                    <a:sym typeface="Helvetica Neue"/>
                  </a:rPr>
                  <a:t>36</a:t>
                </a:r>
                <a:endParaRPr sz="1867">
                  <a:latin typeface="Arial"/>
                  <a:cs typeface="Arial"/>
                  <a:sym typeface="Arial"/>
                </a:endParaRPr>
              </a:p>
              <a:p>
                <a:pPr algn="r" defTabSz="1219170" hangingPunct="1">
                  <a:spcBef>
                    <a:spcPts val="720"/>
                  </a:spcBef>
                  <a:buClr>
                    <a:srgbClr val="000000"/>
                  </a:buClr>
                  <a:buSzPts val="1200"/>
                </a:pPr>
                <a:r>
                  <a:rPr lang="en" sz="1600" b="1">
                    <a:latin typeface="Helvetica Neue"/>
                    <a:ea typeface="Helvetica Neue"/>
                    <a:cs typeface="Helvetica Neue"/>
                    <a:sym typeface="Helvetica Neue"/>
                  </a:rPr>
                  <a:t>42</a:t>
                </a:r>
                <a:endParaRPr sz="1867">
                  <a:latin typeface="Arial"/>
                  <a:cs typeface="Arial"/>
                  <a:sym typeface="Arial"/>
                </a:endParaRPr>
              </a:p>
              <a:p>
                <a:pPr algn="r" defTabSz="1219170" hangingPunct="1">
                  <a:spcBef>
                    <a:spcPts val="720"/>
                  </a:spcBef>
                  <a:buClr>
                    <a:srgbClr val="000000"/>
                  </a:buClr>
                  <a:buSzPts val="1200"/>
                </a:pPr>
                <a:r>
                  <a:rPr lang="en" sz="1600" b="1">
                    <a:latin typeface="Helvetica Neue"/>
                    <a:ea typeface="Helvetica Neue"/>
                    <a:cs typeface="Helvetica Neue"/>
                    <a:sym typeface="Helvetica Neue"/>
                  </a:rPr>
                  <a:t>48</a:t>
                </a:r>
                <a:endParaRPr sz="1867">
                  <a:latin typeface="Arial"/>
                  <a:cs typeface="Arial"/>
                  <a:sym typeface="Arial"/>
                </a:endParaRPr>
              </a:p>
            </p:txBody>
          </p:sp>
          <p:cxnSp>
            <p:nvCxnSpPr>
              <p:cNvPr id="1238" name="Google Shape;1238;p119"/>
              <p:cNvCxnSpPr/>
              <p:nvPr/>
            </p:nvCxnSpPr>
            <p:spPr>
              <a:xfrm>
                <a:off x="3919784" y="2041785"/>
                <a:ext cx="0" cy="2381439"/>
              </a:xfrm>
              <a:prstGeom prst="straightConnector1">
                <a:avLst/>
              </a:prstGeom>
              <a:noFill/>
              <a:ln w="9525" cap="flat" cmpd="sng">
                <a:solidFill>
                  <a:srgbClr val="7F7F7F"/>
                </a:solidFill>
                <a:prstDash val="solid"/>
                <a:round/>
                <a:headEnd type="none" w="med" len="med"/>
                <a:tailEnd type="none" w="med" len="med"/>
              </a:ln>
            </p:spPr>
          </p:cxnSp>
        </p:grpSp>
      </p:grpSp>
      <p:sp>
        <p:nvSpPr>
          <p:cNvPr id="1239" name="Google Shape;1239;p119"/>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34</a:t>
            </a:fld>
            <a:endParaRPr/>
          </a:p>
        </p:txBody>
      </p:sp>
    </p:spTree>
    <p:extLst>
      <p:ext uri="{BB962C8B-B14F-4D97-AF65-F5344CB8AC3E}">
        <p14:creationId xmlns:p14="http://schemas.microsoft.com/office/powerpoint/2010/main" val="111550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19"/>
                                        </p:tgtEl>
                                        <p:attrNameLst>
                                          <p:attrName>style.visibility</p:attrName>
                                        </p:attrNameLst>
                                      </p:cBhvr>
                                      <p:to>
                                        <p:strVal val="visible"/>
                                      </p:to>
                                    </p:set>
                                    <p:animEffect transition="in" filter="fade">
                                      <p:cBhvr>
                                        <p:cTn id="7" dur="400"/>
                                        <p:tgtEl>
                                          <p:spTgt spid="1219"/>
                                        </p:tgtEl>
                                      </p:cBhvr>
                                    </p:animEffect>
                                  </p:childTnLst>
                                </p:cTn>
                              </p:par>
                              <p:par>
                                <p:cTn id="8" presetID="10" presetClass="entr" presetSubtype="0" fill="hold" nodeType="withEffect">
                                  <p:stCondLst>
                                    <p:cond delay="0"/>
                                  </p:stCondLst>
                                  <p:childTnLst>
                                    <p:set>
                                      <p:cBhvr>
                                        <p:cTn id="9" dur="1" fill="hold">
                                          <p:stCondLst>
                                            <p:cond delay="0"/>
                                          </p:stCondLst>
                                        </p:cTn>
                                        <p:tgtEl>
                                          <p:spTgt spid="1220"/>
                                        </p:tgtEl>
                                        <p:attrNameLst>
                                          <p:attrName>style.visibility</p:attrName>
                                        </p:attrNameLst>
                                      </p:cBhvr>
                                      <p:to>
                                        <p:strVal val="visible"/>
                                      </p:to>
                                    </p:set>
                                    <p:animEffect transition="in" filter="fade">
                                      <p:cBhvr>
                                        <p:cTn id="10" dur="700"/>
                                        <p:tgtEl>
                                          <p:spTgt spid="12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1"/>
                                        </p:tgtEl>
                                        <p:attrNameLst>
                                          <p:attrName>style.visibility</p:attrName>
                                        </p:attrNameLst>
                                      </p:cBhvr>
                                      <p:to>
                                        <p:strVal val="visible"/>
                                      </p:to>
                                    </p:set>
                                    <p:animEffect transition="in" filter="fade">
                                      <p:cBhvr>
                                        <p:cTn id="15" dur="700"/>
                                        <p:tgtEl>
                                          <p:spTgt spid="12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1"/>
                                        </p:tgtEl>
                                        <p:attrNameLst>
                                          <p:attrName>style.visibility</p:attrName>
                                        </p:attrNameLst>
                                      </p:cBhvr>
                                      <p:to>
                                        <p:strVal val="visible"/>
                                      </p:to>
                                    </p:set>
                                    <p:animEffect transition="in" filter="fade">
                                      <p:cBhvr>
                                        <p:cTn id="20" dur="300"/>
                                        <p:tgtEl>
                                          <p:spTgt spid="120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12"/>
                                        </p:tgtEl>
                                        <p:attrNameLst>
                                          <p:attrName>style.visibility</p:attrName>
                                        </p:attrNameLst>
                                      </p:cBhvr>
                                      <p:to>
                                        <p:strVal val="visible"/>
                                      </p:to>
                                    </p:set>
                                    <p:animEffect transition="in" filter="fade">
                                      <p:cBhvr>
                                        <p:cTn id="25" dur="300"/>
                                        <p:tgtEl>
                                          <p:spTgt spid="12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13"/>
                                        </p:tgtEl>
                                        <p:attrNameLst>
                                          <p:attrName>style.visibility</p:attrName>
                                        </p:attrNameLst>
                                      </p:cBhvr>
                                      <p:to>
                                        <p:strVal val="visible"/>
                                      </p:to>
                                    </p:set>
                                    <p:animEffect transition="in" filter="fade">
                                      <p:cBhvr>
                                        <p:cTn id="30" dur="300"/>
                                        <p:tgtEl>
                                          <p:spTgt spid="12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14"/>
                                        </p:tgtEl>
                                        <p:attrNameLst>
                                          <p:attrName>style.visibility</p:attrName>
                                        </p:attrNameLst>
                                      </p:cBhvr>
                                      <p:to>
                                        <p:strVal val="visible"/>
                                      </p:to>
                                    </p:set>
                                    <p:animEffect transition="in" filter="fade">
                                      <p:cBhvr>
                                        <p:cTn id="35" dur="300"/>
                                        <p:tgtEl>
                                          <p:spTgt spid="12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03"/>
                                        </p:tgtEl>
                                        <p:attrNameLst>
                                          <p:attrName>style.visibility</p:attrName>
                                        </p:attrNameLst>
                                      </p:cBhvr>
                                      <p:to>
                                        <p:strVal val="visible"/>
                                      </p:to>
                                    </p:set>
                                    <p:animEffect transition="in" filter="fade">
                                      <p:cBhvr>
                                        <p:cTn id="40" dur="300"/>
                                        <p:tgtEl>
                                          <p:spTgt spid="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243"/>
        <p:cNvGrpSpPr/>
        <p:nvPr/>
      </p:nvGrpSpPr>
      <p:grpSpPr>
        <a:xfrm>
          <a:off x="0" y="0"/>
          <a:ext cx="0" cy="0"/>
          <a:chOff x="0" y="0"/>
          <a:chExt cx="0" cy="0"/>
        </a:xfrm>
      </p:grpSpPr>
      <p:grpSp>
        <p:nvGrpSpPr>
          <p:cNvPr id="1244" name="Google Shape;1244;p120"/>
          <p:cNvGrpSpPr/>
          <p:nvPr/>
        </p:nvGrpSpPr>
        <p:grpSpPr>
          <a:xfrm>
            <a:off x="996442" y="4116934"/>
            <a:ext cx="2538705" cy="690916"/>
            <a:chOff x="747330" y="2963408"/>
            <a:chExt cx="1904029" cy="518187"/>
          </a:xfrm>
        </p:grpSpPr>
        <p:grpSp>
          <p:nvGrpSpPr>
            <p:cNvPr id="1245" name="Google Shape;1245;p120"/>
            <p:cNvGrpSpPr/>
            <p:nvPr/>
          </p:nvGrpSpPr>
          <p:grpSpPr>
            <a:xfrm>
              <a:off x="747330" y="2963408"/>
              <a:ext cx="1904029" cy="518187"/>
              <a:chOff x="1375837" y="2226117"/>
              <a:chExt cx="1904029" cy="518187"/>
            </a:xfrm>
          </p:grpSpPr>
          <p:sp>
            <p:nvSpPr>
              <p:cNvPr id="1246" name="Google Shape;1246;p120"/>
              <p:cNvSpPr/>
              <p:nvPr/>
            </p:nvSpPr>
            <p:spPr>
              <a:xfrm rot="-5400000">
                <a:off x="2065987" y="1535970"/>
                <a:ext cx="518183" cy="1898484"/>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47" name="Google Shape;1247;p120"/>
              <p:cNvSpPr/>
              <p:nvPr/>
            </p:nvSpPr>
            <p:spPr>
              <a:xfrm rot="-5400000">
                <a:off x="2704247" y="2168681"/>
                <a:ext cx="518183" cy="633055"/>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48" name="Google Shape;1248;p120"/>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Helvetica Neue"/>
                  <a:ea typeface="Helvetica Neue"/>
                  <a:cs typeface="Helvetica Neue"/>
                  <a:sym typeface="Helvetica Neue"/>
                </a:endParaRPr>
              </a:p>
            </p:txBody>
          </p:sp>
        </p:grpSp>
        <p:sp>
          <p:nvSpPr>
            <p:cNvPr id="1249" name="Google Shape;1249;p120"/>
            <p:cNvSpPr txBox="1"/>
            <p:nvPr/>
          </p:nvSpPr>
          <p:spPr>
            <a:xfrm>
              <a:off x="2076254" y="3028257"/>
              <a:ext cx="526302" cy="388486"/>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latin typeface="Helvetica Neue"/>
                  <a:ea typeface="Helvetica Neue"/>
                  <a:cs typeface="Helvetica Neue"/>
                  <a:sym typeface="Helvetica Neue"/>
                </a:rPr>
                <a:t>30</a:t>
              </a:r>
              <a:endParaRPr sz="2400">
                <a:latin typeface="Helvetica Neue"/>
                <a:ea typeface="Helvetica Neue"/>
                <a:cs typeface="Helvetica Neue"/>
                <a:sym typeface="Helvetica Neue"/>
              </a:endParaRPr>
            </a:p>
          </p:txBody>
        </p:sp>
        <p:sp>
          <p:nvSpPr>
            <p:cNvPr id="1250" name="Google Shape;1250;p120"/>
            <p:cNvSpPr txBox="1"/>
            <p:nvPr/>
          </p:nvSpPr>
          <p:spPr>
            <a:xfrm>
              <a:off x="763966" y="3026845"/>
              <a:ext cx="1276521" cy="389898"/>
            </a:xfrm>
            <a:prstGeom prst="rect">
              <a:avLst/>
            </a:prstGeom>
            <a:noFill/>
            <a:ln>
              <a:noFill/>
            </a:ln>
          </p:spPr>
          <p:txBody>
            <a:bodyPr spcFirstLastPara="1" wrap="square" lIns="121900" tIns="60933" rIns="121900" bIns="60933" anchor="ctr" anchorCtr="0">
              <a:noAutofit/>
            </a:bodyPr>
            <a:lstStyle/>
            <a:p>
              <a:pPr defTabSz="1219170" hangingPunct="1">
                <a:buClr>
                  <a:srgbClr val="003399"/>
                </a:buClr>
                <a:buSzPts val="1400"/>
              </a:pPr>
              <a:r>
                <a:rPr lang="en" sz="1867" b="1">
                  <a:latin typeface="Helvetica Neue"/>
                  <a:ea typeface="Helvetica Neue"/>
                  <a:cs typeface="Helvetica Neue"/>
                  <a:sym typeface="Helvetica Neue"/>
                </a:rPr>
                <a:t>Wait 5 Years</a:t>
              </a:r>
              <a:endParaRPr sz="1867">
                <a:latin typeface="Arial"/>
                <a:cs typeface="Arial"/>
                <a:sym typeface="Arial"/>
              </a:endParaRPr>
            </a:p>
            <a:p>
              <a:pPr defTabSz="1219170" hangingPunct="1">
                <a:buClr>
                  <a:srgbClr val="003399"/>
                </a:buClr>
                <a:buSzPts val="1200"/>
              </a:pPr>
              <a:r>
                <a:rPr lang="en" sz="1600">
                  <a:latin typeface="Helvetica Neue"/>
                  <a:ea typeface="Helvetica Neue"/>
                  <a:cs typeface="Helvetica Neue"/>
                  <a:sym typeface="Helvetica Neue"/>
                </a:rPr>
                <a:t>($60,000)</a:t>
              </a:r>
              <a:endParaRPr sz="1867">
                <a:latin typeface="Arial"/>
                <a:cs typeface="Arial"/>
                <a:sym typeface="Arial"/>
              </a:endParaRPr>
            </a:p>
          </p:txBody>
        </p:sp>
      </p:grpSp>
      <p:grpSp>
        <p:nvGrpSpPr>
          <p:cNvPr id="1251" name="Google Shape;1251;p120"/>
          <p:cNvGrpSpPr/>
          <p:nvPr/>
        </p:nvGrpSpPr>
        <p:grpSpPr>
          <a:xfrm>
            <a:off x="996436" y="5003849"/>
            <a:ext cx="2538709" cy="690916"/>
            <a:chOff x="747326" y="3628593"/>
            <a:chExt cx="1904032" cy="518187"/>
          </a:xfrm>
        </p:grpSpPr>
        <p:grpSp>
          <p:nvGrpSpPr>
            <p:cNvPr id="1252" name="Google Shape;1252;p120"/>
            <p:cNvGrpSpPr/>
            <p:nvPr/>
          </p:nvGrpSpPr>
          <p:grpSpPr>
            <a:xfrm>
              <a:off x="747326" y="3628593"/>
              <a:ext cx="1904032" cy="518187"/>
              <a:chOff x="1264917" y="2226117"/>
              <a:chExt cx="2015273" cy="518187"/>
            </a:xfrm>
          </p:grpSpPr>
          <p:sp>
            <p:nvSpPr>
              <p:cNvPr id="1253" name="Google Shape;1253;p120"/>
              <p:cNvSpPr/>
              <p:nvPr/>
            </p:nvSpPr>
            <p:spPr>
              <a:xfrm rot="-5400000">
                <a:off x="2010527" y="1480510"/>
                <a:ext cx="518183" cy="2009404"/>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54" name="Google Shape;1254;p120"/>
              <p:cNvSpPr/>
              <p:nvPr/>
            </p:nvSpPr>
            <p:spPr>
              <a:xfrm rot="-5400000">
                <a:off x="2704571" y="2168681"/>
                <a:ext cx="518183" cy="633055"/>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55" name="Google Shape;1255;p120"/>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Helvetica Neue"/>
                  <a:ea typeface="Helvetica Neue"/>
                  <a:cs typeface="Helvetica Neue"/>
                  <a:sym typeface="Helvetica Neue"/>
                </a:endParaRPr>
              </a:p>
            </p:txBody>
          </p:sp>
        </p:grpSp>
        <p:sp>
          <p:nvSpPr>
            <p:cNvPr id="1256" name="Google Shape;1256;p120"/>
            <p:cNvSpPr txBox="1"/>
            <p:nvPr/>
          </p:nvSpPr>
          <p:spPr>
            <a:xfrm>
              <a:off x="2076254" y="3699409"/>
              <a:ext cx="526302" cy="376552"/>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latin typeface="Helvetica Neue"/>
                  <a:ea typeface="Helvetica Neue"/>
                  <a:cs typeface="Helvetica Neue"/>
                  <a:sym typeface="Helvetica Neue"/>
                </a:rPr>
                <a:t>40</a:t>
              </a:r>
              <a:endParaRPr sz="1867">
                <a:latin typeface="Arial"/>
                <a:cs typeface="Arial"/>
                <a:sym typeface="Arial"/>
              </a:endParaRPr>
            </a:p>
          </p:txBody>
        </p:sp>
        <p:sp>
          <p:nvSpPr>
            <p:cNvPr id="1257" name="Google Shape;1257;p120"/>
            <p:cNvSpPr txBox="1"/>
            <p:nvPr/>
          </p:nvSpPr>
          <p:spPr>
            <a:xfrm>
              <a:off x="763966" y="3672213"/>
              <a:ext cx="1395478" cy="429694"/>
            </a:xfrm>
            <a:prstGeom prst="rect">
              <a:avLst/>
            </a:prstGeom>
            <a:noFill/>
            <a:ln>
              <a:noFill/>
            </a:ln>
          </p:spPr>
          <p:txBody>
            <a:bodyPr spcFirstLastPara="1" wrap="square" lIns="121900" tIns="60933" rIns="121900" bIns="60933" anchor="ctr" anchorCtr="0">
              <a:noAutofit/>
            </a:bodyPr>
            <a:lstStyle/>
            <a:p>
              <a:pPr defTabSz="1219170" hangingPunct="1">
                <a:buClr>
                  <a:srgbClr val="003399"/>
                </a:buClr>
                <a:buSzPts val="1400"/>
              </a:pPr>
              <a:r>
                <a:rPr lang="en" sz="1867" b="1">
                  <a:latin typeface="Helvetica Neue"/>
                  <a:ea typeface="Helvetica Neue"/>
                  <a:cs typeface="Helvetica Neue"/>
                  <a:sym typeface="Helvetica Neue"/>
                </a:rPr>
                <a:t>Wait 15 Years</a:t>
              </a:r>
              <a:endParaRPr sz="1867">
                <a:latin typeface="Arial"/>
                <a:cs typeface="Arial"/>
                <a:sym typeface="Arial"/>
              </a:endParaRPr>
            </a:p>
            <a:p>
              <a:pPr defTabSz="1219170" hangingPunct="1">
                <a:buClr>
                  <a:srgbClr val="003399"/>
                </a:buClr>
                <a:buSzPts val="1200"/>
              </a:pPr>
              <a:r>
                <a:rPr lang="en" sz="1600">
                  <a:latin typeface="Helvetica Neue"/>
                  <a:ea typeface="Helvetica Neue"/>
                  <a:cs typeface="Helvetica Neue"/>
                  <a:sym typeface="Helvetica Neue"/>
                </a:rPr>
                <a:t>($180,000)</a:t>
              </a:r>
              <a:endParaRPr sz="1867">
                <a:latin typeface="Arial"/>
                <a:cs typeface="Arial"/>
                <a:sym typeface="Arial"/>
              </a:endParaRPr>
            </a:p>
          </p:txBody>
        </p:sp>
      </p:grpSp>
      <p:grpSp>
        <p:nvGrpSpPr>
          <p:cNvPr id="1258" name="Google Shape;1258;p120"/>
          <p:cNvGrpSpPr/>
          <p:nvPr/>
        </p:nvGrpSpPr>
        <p:grpSpPr>
          <a:xfrm>
            <a:off x="996439" y="3230010"/>
            <a:ext cx="2538709" cy="690916"/>
            <a:chOff x="747328" y="2298215"/>
            <a:chExt cx="1904032" cy="518187"/>
          </a:xfrm>
        </p:grpSpPr>
        <p:grpSp>
          <p:nvGrpSpPr>
            <p:cNvPr id="1259" name="Google Shape;1259;p120"/>
            <p:cNvGrpSpPr/>
            <p:nvPr/>
          </p:nvGrpSpPr>
          <p:grpSpPr>
            <a:xfrm>
              <a:off x="747328" y="2298215"/>
              <a:ext cx="1904032" cy="518187"/>
              <a:chOff x="1264917" y="2226117"/>
              <a:chExt cx="2015274" cy="518187"/>
            </a:xfrm>
          </p:grpSpPr>
          <p:sp>
            <p:nvSpPr>
              <p:cNvPr id="1260" name="Google Shape;1260;p120"/>
              <p:cNvSpPr/>
              <p:nvPr/>
            </p:nvSpPr>
            <p:spPr>
              <a:xfrm rot="-5400000">
                <a:off x="2010527" y="1480510"/>
                <a:ext cx="518183" cy="2009404"/>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61" name="Google Shape;1261;p120"/>
              <p:cNvSpPr/>
              <p:nvPr/>
            </p:nvSpPr>
            <p:spPr>
              <a:xfrm rot="-5400000">
                <a:off x="2704572" y="2168682"/>
                <a:ext cx="518183" cy="633054"/>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62" name="Google Shape;1262;p120"/>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Helvetica Neue"/>
                  <a:ea typeface="Helvetica Neue"/>
                  <a:cs typeface="Helvetica Neue"/>
                  <a:sym typeface="Helvetica Neue"/>
                </a:endParaRPr>
              </a:p>
            </p:txBody>
          </p:sp>
        </p:grpSp>
        <p:sp>
          <p:nvSpPr>
            <p:cNvPr id="1263" name="Google Shape;1263;p120"/>
            <p:cNvSpPr txBox="1"/>
            <p:nvPr/>
          </p:nvSpPr>
          <p:spPr>
            <a:xfrm>
              <a:off x="2076254" y="2387275"/>
              <a:ext cx="526302" cy="340074"/>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latin typeface="Helvetica Neue"/>
                  <a:ea typeface="Helvetica Neue"/>
                  <a:cs typeface="Helvetica Neue"/>
                  <a:sym typeface="Helvetica Neue"/>
                </a:rPr>
                <a:t>26</a:t>
              </a:r>
              <a:endParaRPr sz="2400">
                <a:latin typeface="Helvetica Neue"/>
                <a:ea typeface="Helvetica Neue"/>
                <a:cs typeface="Helvetica Neue"/>
                <a:sym typeface="Helvetica Neue"/>
              </a:endParaRPr>
            </a:p>
          </p:txBody>
        </p:sp>
        <p:sp>
          <p:nvSpPr>
            <p:cNvPr id="1264" name="Google Shape;1264;p120"/>
            <p:cNvSpPr txBox="1"/>
            <p:nvPr/>
          </p:nvSpPr>
          <p:spPr>
            <a:xfrm>
              <a:off x="763966" y="2299552"/>
              <a:ext cx="1237701" cy="503392"/>
            </a:xfrm>
            <a:prstGeom prst="rect">
              <a:avLst/>
            </a:prstGeom>
            <a:noFill/>
            <a:ln>
              <a:noFill/>
            </a:ln>
          </p:spPr>
          <p:txBody>
            <a:bodyPr spcFirstLastPara="1" wrap="square" lIns="121900" tIns="60933" rIns="121900" bIns="60933" anchor="ctr" anchorCtr="0">
              <a:noAutofit/>
            </a:bodyPr>
            <a:lstStyle/>
            <a:p>
              <a:pPr defTabSz="1219170" hangingPunct="1">
                <a:buClr>
                  <a:srgbClr val="003399"/>
                </a:buClr>
                <a:buSzPts val="1400"/>
              </a:pPr>
              <a:r>
                <a:rPr lang="en" sz="1867" b="1">
                  <a:latin typeface="Helvetica Neue"/>
                  <a:ea typeface="Helvetica Neue"/>
                  <a:cs typeface="Helvetica Neue"/>
                  <a:sym typeface="Helvetica Neue"/>
                </a:rPr>
                <a:t>Wait 1 Year</a:t>
              </a:r>
              <a:endParaRPr sz="1867">
                <a:latin typeface="Arial"/>
                <a:cs typeface="Arial"/>
                <a:sym typeface="Arial"/>
              </a:endParaRPr>
            </a:p>
            <a:p>
              <a:pPr defTabSz="1219170" hangingPunct="1">
                <a:buClr>
                  <a:srgbClr val="003399"/>
                </a:buClr>
                <a:buSzPts val="1200"/>
              </a:pPr>
              <a:r>
                <a:rPr lang="en" sz="1600">
                  <a:latin typeface="Helvetica Neue"/>
                  <a:ea typeface="Helvetica Neue"/>
                  <a:cs typeface="Helvetica Neue"/>
                  <a:sym typeface="Helvetica Neue"/>
                </a:rPr>
                <a:t>($12,000)</a:t>
              </a:r>
              <a:endParaRPr sz="1867">
                <a:latin typeface="Arial"/>
                <a:cs typeface="Arial"/>
                <a:sym typeface="Arial"/>
              </a:endParaRPr>
            </a:p>
          </p:txBody>
        </p:sp>
      </p:grpSp>
      <p:sp>
        <p:nvSpPr>
          <p:cNvPr id="1265" name="Google Shape;1265;p120"/>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35</a:t>
            </a:fld>
            <a:endParaRPr/>
          </a:p>
        </p:txBody>
      </p:sp>
      <p:sp>
        <p:nvSpPr>
          <p:cNvPr id="1266" name="Google Shape;1266;p120"/>
          <p:cNvSpPr txBox="1"/>
          <p:nvPr/>
        </p:nvSpPr>
        <p:spPr>
          <a:xfrm>
            <a:off x="958844" y="442421"/>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dirty="0">
                <a:solidFill>
                  <a:srgbClr val="34526F"/>
                </a:solidFill>
                <a:latin typeface="Helvetica Neue"/>
                <a:ea typeface="Helvetica Neue"/>
                <a:cs typeface="Helvetica Neue"/>
                <a:sym typeface="Helvetica Neue"/>
              </a:rPr>
              <a:t>Investing Education-Pay Yourself First</a:t>
            </a:r>
            <a:endParaRPr sz="1867" dirty="0">
              <a:latin typeface="Arial"/>
              <a:cs typeface="Arial"/>
              <a:sym typeface="Arial"/>
            </a:endParaRPr>
          </a:p>
        </p:txBody>
      </p:sp>
      <p:cxnSp>
        <p:nvCxnSpPr>
          <p:cNvPr id="1267" name="Google Shape;1267;p120"/>
          <p:cNvCxnSpPr/>
          <p:nvPr/>
        </p:nvCxnSpPr>
        <p:spPr>
          <a:xfrm>
            <a:off x="996435"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1268" name="Google Shape;1268;p120"/>
          <p:cNvSpPr txBox="1"/>
          <p:nvPr/>
        </p:nvSpPr>
        <p:spPr>
          <a:xfrm>
            <a:off x="2" y="1355242"/>
            <a:ext cx="12191999" cy="48498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When you don’t, there’s a high cost of waiting.</a:t>
            </a:r>
            <a:endParaRPr sz="2667">
              <a:latin typeface="Helvetica Neue"/>
              <a:ea typeface="Helvetica Neue"/>
              <a:cs typeface="Helvetica Neue"/>
              <a:sym typeface="Helvetica Neue"/>
            </a:endParaRPr>
          </a:p>
        </p:txBody>
      </p:sp>
      <p:sp>
        <p:nvSpPr>
          <p:cNvPr id="1269" name="Google Shape;1269;p120"/>
          <p:cNvSpPr txBox="1"/>
          <p:nvPr/>
        </p:nvSpPr>
        <p:spPr>
          <a:xfrm>
            <a:off x="540015" y="6383386"/>
            <a:ext cx="11257808" cy="471924"/>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595959"/>
              </a:buClr>
              <a:buSzPts val="1000"/>
            </a:pPr>
            <a:r>
              <a:rPr lang="en" sz="1333">
                <a:solidFill>
                  <a:srgbClr val="595959"/>
                </a:solidFill>
                <a:latin typeface="Arial Narrow"/>
                <a:ea typeface="Arial Narrow"/>
                <a:cs typeface="Arial Narrow"/>
                <a:sym typeface="Arial Narrow"/>
              </a:rPr>
              <a:t>Rates of return are constant and nominal rates, compounded monthly. Contributions are assumed to be made at the beginning of the month. The chart above is not indicative</a:t>
            </a:r>
            <a:br>
              <a:rPr lang="en" sz="1333">
                <a:solidFill>
                  <a:srgbClr val="595959"/>
                </a:solidFill>
                <a:latin typeface="Arial Narrow"/>
                <a:ea typeface="Arial Narrow"/>
                <a:cs typeface="Arial Narrow"/>
                <a:sym typeface="Arial Narrow"/>
              </a:rPr>
            </a:br>
            <a:r>
              <a:rPr lang="en" sz="1333">
                <a:solidFill>
                  <a:srgbClr val="595959"/>
                </a:solidFill>
                <a:latin typeface="Arial Narrow"/>
                <a:ea typeface="Arial Narrow"/>
                <a:cs typeface="Arial Narrow"/>
                <a:sym typeface="Arial Narrow"/>
              </a:rPr>
              <a:t>of any particular investment or savings vehicle where rates of return fluctuate. It does not take into consideration taxes or other applicable deductions, which would lower results.</a:t>
            </a:r>
            <a:endParaRPr sz="1867">
              <a:latin typeface="Arial"/>
              <a:cs typeface="Arial"/>
              <a:sym typeface="Arial"/>
            </a:endParaRPr>
          </a:p>
        </p:txBody>
      </p:sp>
      <p:sp>
        <p:nvSpPr>
          <p:cNvPr id="1270" name="Google Shape;1270;p120"/>
          <p:cNvSpPr txBox="1"/>
          <p:nvPr/>
        </p:nvSpPr>
        <p:spPr>
          <a:xfrm>
            <a:off x="0" y="5846477"/>
            <a:ext cx="12192000" cy="55169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1800"/>
            </a:pPr>
            <a:endParaRPr sz="2400" b="1">
              <a:solidFill>
                <a:srgbClr val="DA0017"/>
              </a:solidFill>
              <a:latin typeface="Helvetica Neue"/>
              <a:ea typeface="Helvetica Neue"/>
              <a:cs typeface="Helvetica Neue"/>
              <a:sym typeface="Helvetica Neue"/>
            </a:endParaRPr>
          </a:p>
        </p:txBody>
      </p:sp>
      <p:sp>
        <p:nvSpPr>
          <p:cNvPr id="1271" name="Google Shape;1271;p120"/>
          <p:cNvSpPr/>
          <p:nvPr/>
        </p:nvSpPr>
        <p:spPr>
          <a:xfrm>
            <a:off x="7831168" y="4205981"/>
            <a:ext cx="2020621" cy="500611"/>
          </a:xfrm>
          <a:prstGeom prst="rect">
            <a:avLst/>
          </a:prstGeom>
          <a:noFill/>
          <a:ln>
            <a:noFill/>
          </a:ln>
        </p:spPr>
        <p:txBody>
          <a:bodyPr spcFirstLastPara="1" wrap="square" lIns="121900" tIns="60933" rIns="121900" bIns="60933" anchor="ctr" anchorCtr="0">
            <a:noAutofit/>
          </a:bodyPr>
          <a:lstStyle/>
          <a:p>
            <a:pPr defTabSz="1219170" hangingPunct="1">
              <a:buClr>
                <a:srgbClr val="DA0017"/>
              </a:buClr>
              <a:buSzPts val="1600"/>
            </a:pPr>
            <a:r>
              <a:rPr lang="en" sz="2133">
                <a:solidFill>
                  <a:srgbClr val="DA0017"/>
                </a:solidFill>
                <a:latin typeface="Helvetica Neue"/>
                <a:ea typeface="Helvetica Neue"/>
                <a:cs typeface="Helvetica Neue"/>
                <a:sym typeface="Helvetica Neue"/>
              </a:rPr>
              <a:t>(-$1,752,600)</a:t>
            </a:r>
            <a:endParaRPr sz="1867">
              <a:latin typeface="Arial"/>
              <a:cs typeface="Arial"/>
              <a:sym typeface="Arial"/>
            </a:endParaRPr>
          </a:p>
        </p:txBody>
      </p:sp>
      <p:sp>
        <p:nvSpPr>
          <p:cNvPr id="1272" name="Google Shape;1272;p120"/>
          <p:cNvSpPr/>
          <p:nvPr/>
        </p:nvSpPr>
        <p:spPr>
          <a:xfrm>
            <a:off x="9829605" y="3318082"/>
            <a:ext cx="1738128" cy="469319"/>
          </a:xfrm>
          <a:prstGeom prst="rect">
            <a:avLst/>
          </a:prstGeom>
          <a:noFill/>
          <a:ln>
            <a:noFill/>
          </a:ln>
        </p:spPr>
        <p:txBody>
          <a:bodyPr spcFirstLastPara="1" wrap="square" lIns="121900" tIns="60933" rIns="121900" bIns="60933" anchor="ctr" anchorCtr="0">
            <a:noAutofit/>
          </a:bodyPr>
          <a:lstStyle/>
          <a:p>
            <a:pPr defTabSz="1219170" hangingPunct="1">
              <a:buClr>
                <a:srgbClr val="DA0017"/>
              </a:buClr>
              <a:buSzPts val="1600"/>
            </a:pPr>
            <a:r>
              <a:rPr lang="en" sz="2133">
                <a:solidFill>
                  <a:srgbClr val="DA0017"/>
                </a:solidFill>
                <a:latin typeface="Helvetica Neue"/>
                <a:ea typeface="Helvetica Neue"/>
                <a:cs typeface="Helvetica Neue"/>
                <a:sym typeface="Helvetica Neue"/>
              </a:rPr>
              <a:t>(-$416,000)</a:t>
            </a:r>
            <a:endParaRPr sz="1867">
              <a:latin typeface="Arial"/>
              <a:cs typeface="Arial"/>
              <a:sym typeface="Arial"/>
            </a:endParaRPr>
          </a:p>
        </p:txBody>
      </p:sp>
      <p:sp>
        <p:nvSpPr>
          <p:cNvPr id="1273" name="Google Shape;1273;p120"/>
          <p:cNvSpPr/>
          <p:nvPr/>
        </p:nvSpPr>
        <p:spPr>
          <a:xfrm>
            <a:off x="5285646" y="5071350"/>
            <a:ext cx="2545524" cy="506676"/>
          </a:xfrm>
          <a:prstGeom prst="rect">
            <a:avLst/>
          </a:prstGeom>
          <a:noFill/>
          <a:ln>
            <a:noFill/>
          </a:ln>
        </p:spPr>
        <p:txBody>
          <a:bodyPr spcFirstLastPara="1" wrap="square" lIns="121900" tIns="60933" rIns="121900" bIns="60933" anchor="ctr" anchorCtr="0">
            <a:noAutofit/>
          </a:bodyPr>
          <a:lstStyle/>
          <a:p>
            <a:pPr defTabSz="1219170" hangingPunct="1">
              <a:buClr>
                <a:srgbClr val="DA0017"/>
              </a:buClr>
              <a:buSzPts val="1600"/>
            </a:pPr>
            <a:r>
              <a:rPr lang="en" sz="2133">
                <a:solidFill>
                  <a:srgbClr val="DA0017"/>
                </a:solidFill>
                <a:latin typeface="Helvetica Neue"/>
                <a:ea typeface="Helvetica Neue"/>
                <a:cs typeface="Helvetica Neue"/>
                <a:sym typeface="Helvetica Neue"/>
              </a:rPr>
              <a:t>(-$3,586,900)</a:t>
            </a:r>
            <a:endParaRPr sz="1867">
              <a:latin typeface="Arial"/>
              <a:cs typeface="Arial"/>
              <a:sym typeface="Arial"/>
            </a:endParaRPr>
          </a:p>
        </p:txBody>
      </p:sp>
      <p:sp>
        <p:nvSpPr>
          <p:cNvPr id="1274" name="Google Shape;1274;p120"/>
          <p:cNvSpPr/>
          <p:nvPr/>
        </p:nvSpPr>
        <p:spPr>
          <a:xfrm rot="-5400000">
            <a:off x="6517457" y="-665995"/>
            <a:ext cx="690911" cy="6709093"/>
          </a:xfrm>
          <a:prstGeom prst="roundRect">
            <a:avLst>
              <a:gd name="adj" fmla="val 5850"/>
            </a:avLst>
          </a:prstGeom>
          <a:solidFill>
            <a:srgbClr val="5DA2B1"/>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75" name="Google Shape;1275;p120"/>
          <p:cNvSpPr/>
          <p:nvPr/>
        </p:nvSpPr>
        <p:spPr>
          <a:xfrm rot="-5400000">
            <a:off x="6352081" y="386299"/>
            <a:ext cx="690911" cy="6378340"/>
          </a:xfrm>
          <a:prstGeom prst="roundRect">
            <a:avLst>
              <a:gd name="adj" fmla="val 5850"/>
            </a:avLst>
          </a:prstGeom>
          <a:solidFill>
            <a:srgbClr val="4F899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76" name="Google Shape;1276;p120"/>
          <p:cNvSpPr/>
          <p:nvPr/>
        </p:nvSpPr>
        <p:spPr>
          <a:xfrm rot="-5400000">
            <a:off x="5354127" y="2271169"/>
            <a:ext cx="690911" cy="4382432"/>
          </a:xfrm>
          <a:prstGeom prst="roundRect">
            <a:avLst>
              <a:gd name="adj" fmla="val 5850"/>
            </a:avLst>
          </a:prstGeom>
          <a:solidFill>
            <a:srgbClr val="457883"/>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77" name="Google Shape;1277;p120"/>
          <p:cNvSpPr/>
          <p:nvPr/>
        </p:nvSpPr>
        <p:spPr>
          <a:xfrm rot="-5400000">
            <a:off x="4051553" y="4460665"/>
            <a:ext cx="690911" cy="1777279"/>
          </a:xfrm>
          <a:prstGeom prst="roundRect">
            <a:avLst>
              <a:gd name="adj" fmla="val 5850"/>
            </a:avLst>
          </a:prstGeom>
          <a:solidFill>
            <a:srgbClr val="3A6772"/>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grpSp>
        <p:nvGrpSpPr>
          <p:cNvPr id="1278" name="Google Shape;1278;p120"/>
          <p:cNvGrpSpPr/>
          <p:nvPr/>
        </p:nvGrpSpPr>
        <p:grpSpPr>
          <a:xfrm>
            <a:off x="996442" y="2343100"/>
            <a:ext cx="2538705" cy="690915"/>
            <a:chOff x="747330" y="1633032"/>
            <a:chExt cx="1904029" cy="518186"/>
          </a:xfrm>
        </p:grpSpPr>
        <p:grpSp>
          <p:nvGrpSpPr>
            <p:cNvPr id="1279" name="Google Shape;1279;p120"/>
            <p:cNvGrpSpPr/>
            <p:nvPr/>
          </p:nvGrpSpPr>
          <p:grpSpPr>
            <a:xfrm>
              <a:off x="747330" y="1633032"/>
              <a:ext cx="1904029" cy="518186"/>
              <a:chOff x="1375837" y="2226117"/>
              <a:chExt cx="1904029" cy="518186"/>
            </a:xfrm>
          </p:grpSpPr>
          <p:sp>
            <p:nvSpPr>
              <p:cNvPr id="1280" name="Google Shape;1280;p120"/>
              <p:cNvSpPr/>
              <p:nvPr/>
            </p:nvSpPr>
            <p:spPr>
              <a:xfrm rot="-5400000">
                <a:off x="2065987" y="1535970"/>
                <a:ext cx="518183" cy="1898483"/>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81" name="Google Shape;1281;p120"/>
              <p:cNvSpPr/>
              <p:nvPr/>
            </p:nvSpPr>
            <p:spPr>
              <a:xfrm rot="-5400000">
                <a:off x="2704247" y="2168681"/>
                <a:ext cx="518183" cy="633055"/>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1282" name="Google Shape;1282;p120"/>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Helvetica Neue"/>
                  <a:ea typeface="Helvetica Neue"/>
                  <a:cs typeface="Helvetica Neue"/>
                  <a:sym typeface="Helvetica Neue"/>
                </a:endParaRPr>
              </a:p>
            </p:txBody>
          </p:sp>
        </p:grpSp>
        <p:sp>
          <p:nvSpPr>
            <p:cNvPr id="1283" name="Google Shape;1283;p120"/>
            <p:cNvSpPr txBox="1"/>
            <p:nvPr/>
          </p:nvSpPr>
          <p:spPr>
            <a:xfrm>
              <a:off x="2076254" y="1708211"/>
              <a:ext cx="526302" cy="367826"/>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latin typeface="Helvetica Neue"/>
                  <a:ea typeface="Helvetica Neue"/>
                  <a:cs typeface="Helvetica Neue"/>
                  <a:sym typeface="Helvetica Neue"/>
                </a:rPr>
                <a:t>25</a:t>
              </a:r>
              <a:endParaRPr sz="2400">
                <a:latin typeface="Helvetica Neue"/>
                <a:ea typeface="Helvetica Neue"/>
                <a:cs typeface="Helvetica Neue"/>
                <a:sym typeface="Helvetica Neue"/>
              </a:endParaRPr>
            </a:p>
          </p:txBody>
        </p:sp>
      </p:grpSp>
      <p:cxnSp>
        <p:nvCxnSpPr>
          <p:cNvPr id="1284" name="Google Shape;1284;p120"/>
          <p:cNvCxnSpPr/>
          <p:nvPr/>
        </p:nvCxnSpPr>
        <p:spPr>
          <a:xfrm>
            <a:off x="3527752" y="2291405"/>
            <a:ext cx="0" cy="3446419"/>
          </a:xfrm>
          <a:prstGeom prst="straightConnector1">
            <a:avLst/>
          </a:prstGeom>
          <a:noFill/>
          <a:ln w="38100" cap="rnd" cmpd="sng">
            <a:solidFill>
              <a:srgbClr val="BFBFBF"/>
            </a:solidFill>
            <a:prstDash val="solid"/>
            <a:round/>
            <a:headEnd type="none" w="sm" len="sm"/>
            <a:tailEnd type="none" w="sm" len="sm"/>
          </a:ln>
        </p:spPr>
      </p:cxnSp>
      <p:sp>
        <p:nvSpPr>
          <p:cNvPr id="1285" name="Google Shape;1285;p120"/>
          <p:cNvSpPr/>
          <p:nvPr/>
        </p:nvSpPr>
        <p:spPr>
          <a:xfrm>
            <a:off x="5007491" y="4212470"/>
            <a:ext cx="2846335" cy="516631"/>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800"/>
            </a:pPr>
            <a:r>
              <a:rPr lang="en" sz="2400" b="1">
                <a:solidFill>
                  <a:srgbClr val="FFFFFF"/>
                </a:solidFill>
                <a:latin typeface="Helvetica Neue"/>
                <a:ea typeface="Helvetica Neue"/>
                <a:cs typeface="Helvetica Neue"/>
                <a:sym typeface="Helvetica Neue"/>
              </a:rPr>
              <a:t>$2,963,800</a:t>
            </a:r>
            <a:endParaRPr sz="2133" b="1">
              <a:solidFill>
                <a:srgbClr val="CC0000"/>
              </a:solidFill>
              <a:latin typeface="Helvetica Neue"/>
              <a:ea typeface="Helvetica Neue"/>
              <a:cs typeface="Helvetica Neue"/>
              <a:sym typeface="Helvetica Neue"/>
            </a:endParaRPr>
          </a:p>
        </p:txBody>
      </p:sp>
      <p:sp>
        <p:nvSpPr>
          <p:cNvPr id="1286" name="Google Shape;1286;p120"/>
          <p:cNvSpPr/>
          <p:nvPr/>
        </p:nvSpPr>
        <p:spPr>
          <a:xfrm>
            <a:off x="7046367" y="3332871"/>
            <a:ext cx="2803364" cy="469319"/>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800"/>
            </a:pPr>
            <a:r>
              <a:rPr lang="en" sz="2400" b="1">
                <a:solidFill>
                  <a:srgbClr val="FFFFFF"/>
                </a:solidFill>
                <a:latin typeface="Helvetica Neue"/>
                <a:ea typeface="Helvetica Neue"/>
                <a:cs typeface="Helvetica Neue"/>
                <a:sym typeface="Helvetica Neue"/>
              </a:rPr>
              <a:t>$4,300,400</a:t>
            </a:r>
            <a:endParaRPr sz="2133" b="1">
              <a:solidFill>
                <a:srgbClr val="CC0000"/>
              </a:solidFill>
              <a:latin typeface="Helvetica Neue"/>
              <a:ea typeface="Helvetica Neue"/>
              <a:cs typeface="Helvetica Neue"/>
              <a:sym typeface="Helvetica Neue"/>
            </a:endParaRPr>
          </a:p>
        </p:txBody>
      </p:sp>
      <p:sp>
        <p:nvSpPr>
          <p:cNvPr id="1287" name="Google Shape;1287;p120"/>
          <p:cNvSpPr/>
          <p:nvPr/>
        </p:nvSpPr>
        <p:spPr>
          <a:xfrm>
            <a:off x="3527753" y="5108451"/>
            <a:ext cx="1711647" cy="506676"/>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600"/>
            </a:pPr>
            <a:r>
              <a:rPr lang="en" sz="2133" b="1">
                <a:solidFill>
                  <a:srgbClr val="FFFFFF"/>
                </a:solidFill>
                <a:latin typeface="Helvetica Neue"/>
                <a:ea typeface="Helvetica Neue"/>
                <a:cs typeface="Helvetica Neue"/>
                <a:sym typeface="Helvetica Neue"/>
              </a:rPr>
              <a:t>$1,129,500</a:t>
            </a:r>
            <a:endParaRPr sz="1867" b="1">
              <a:solidFill>
                <a:srgbClr val="CC0000"/>
              </a:solidFill>
              <a:latin typeface="Helvetica Neue"/>
              <a:ea typeface="Helvetica Neue"/>
              <a:cs typeface="Helvetica Neue"/>
              <a:sym typeface="Helvetica Neue"/>
            </a:endParaRPr>
          </a:p>
        </p:txBody>
      </p:sp>
      <p:sp>
        <p:nvSpPr>
          <p:cNvPr id="1288" name="Google Shape;1288;p120"/>
          <p:cNvSpPr/>
          <p:nvPr/>
        </p:nvSpPr>
        <p:spPr>
          <a:xfrm>
            <a:off x="6494560" y="2400888"/>
            <a:ext cx="3685925" cy="496856"/>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800"/>
            </a:pPr>
            <a:r>
              <a:rPr lang="en" sz="2400" b="1">
                <a:solidFill>
                  <a:srgbClr val="FFFFFF"/>
                </a:solidFill>
                <a:latin typeface="Helvetica Neue"/>
                <a:ea typeface="Helvetica Neue"/>
                <a:cs typeface="Helvetica Neue"/>
                <a:sym typeface="Helvetica Neue"/>
              </a:rPr>
              <a:t>$4,716,400</a:t>
            </a:r>
            <a:endParaRPr sz="2133" b="1">
              <a:solidFill>
                <a:srgbClr val="CC0000"/>
              </a:solidFill>
              <a:latin typeface="Helvetica Neue"/>
              <a:ea typeface="Helvetica Neue"/>
              <a:cs typeface="Helvetica Neue"/>
              <a:sym typeface="Helvetica Neue"/>
            </a:endParaRPr>
          </a:p>
        </p:txBody>
      </p:sp>
      <p:sp>
        <p:nvSpPr>
          <p:cNvPr id="1289" name="Google Shape;1289;p120"/>
          <p:cNvSpPr txBox="1"/>
          <p:nvPr/>
        </p:nvSpPr>
        <p:spPr>
          <a:xfrm>
            <a:off x="3" y="1766583"/>
            <a:ext cx="12191999" cy="48498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1600"/>
            </a:pPr>
            <a:r>
              <a:rPr lang="en" sz="2133">
                <a:solidFill>
                  <a:srgbClr val="7F7F7F"/>
                </a:solidFill>
                <a:latin typeface="Helvetica Neue"/>
                <a:ea typeface="Helvetica Neue"/>
                <a:cs typeface="Helvetica Neue"/>
                <a:sym typeface="Helvetica Neue"/>
              </a:rPr>
              <a:t>$1,000 Monthly Savings at 9% for 40 Years (Age 25-65)</a:t>
            </a:r>
            <a:endParaRPr sz="1867">
              <a:latin typeface="Arial"/>
              <a:cs typeface="Arial"/>
              <a:sym typeface="Arial"/>
            </a:endParaRPr>
          </a:p>
        </p:txBody>
      </p:sp>
    </p:spTree>
    <p:extLst>
      <p:ext uri="{BB962C8B-B14F-4D97-AF65-F5344CB8AC3E}">
        <p14:creationId xmlns:p14="http://schemas.microsoft.com/office/powerpoint/2010/main" val="3090725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6"/>
                                        </p:tgtEl>
                                        <p:attrNameLst>
                                          <p:attrName>style.visibility</p:attrName>
                                        </p:attrNameLst>
                                      </p:cBhvr>
                                      <p:to>
                                        <p:strVal val="visible"/>
                                      </p:to>
                                    </p:set>
                                    <p:animEffect transition="in" filter="fade">
                                      <p:cBhvr>
                                        <p:cTn id="7" dur="400"/>
                                        <p:tgtEl>
                                          <p:spTgt spid="1266"/>
                                        </p:tgtEl>
                                      </p:cBhvr>
                                    </p:animEffect>
                                  </p:childTnLst>
                                </p:cTn>
                              </p:par>
                              <p:par>
                                <p:cTn id="8" presetID="10" presetClass="entr" presetSubtype="0" fill="hold" nodeType="withEffect">
                                  <p:stCondLst>
                                    <p:cond delay="0"/>
                                  </p:stCondLst>
                                  <p:childTnLst>
                                    <p:set>
                                      <p:cBhvr>
                                        <p:cTn id="9" dur="1" fill="hold">
                                          <p:stCondLst>
                                            <p:cond delay="0"/>
                                          </p:stCondLst>
                                        </p:cTn>
                                        <p:tgtEl>
                                          <p:spTgt spid="1267"/>
                                        </p:tgtEl>
                                        <p:attrNameLst>
                                          <p:attrName>style.visibility</p:attrName>
                                        </p:attrNameLst>
                                      </p:cBhvr>
                                      <p:to>
                                        <p:strVal val="visible"/>
                                      </p:to>
                                    </p:set>
                                    <p:animEffect transition="in" filter="fade">
                                      <p:cBhvr>
                                        <p:cTn id="10" dur="700"/>
                                        <p:tgtEl>
                                          <p:spTgt spid="1267"/>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268"/>
                                        </p:tgtEl>
                                        <p:attrNameLst>
                                          <p:attrName>style.visibility</p:attrName>
                                        </p:attrNameLst>
                                      </p:cBhvr>
                                      <p:to>
                                        <p:strVal val="visible"/>
                                      </p:to>
                                    </p:set>
                                    <p:animEffect transition="in" filter="fade">
                                      <p:cBhvr>
                                        <p:cTn id="14" dur="300"/>
                                        <p:tgtEl>
                                          <p:spTgt spid="126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89"/>
                                        </p:tgtEl>
                                        <p:attrNameLst>
                                          <p:attrName>style.visibility</p:attrName>
                                        </p:attrNameLst>
                                      </p:cBhvr>
                                      <p:to>
                                        <p:strVal val="visible"/>
                                      </p:to>
                                    </p:set>
                                    <p:animEffect transition="in" filter="fade">
                                      <p:cBhvr>
                                        <p:cTn id="18" dur="300"/>
                                        <p:tgtEl>
                                          <p:spTgt spid="12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78"/>
                                        </p:tgtEl>
                                        <p:attrNameLst>
                                          <p:attrName>style.visibility</p:attrName>
                                        </p:attrNameLst>
                                      </p:cBhvr>
                                      <p:to>
                                        <p:strVal val="visible"/>
                                      </p:to>
                                    </p:set>
                                    <p:animEffect transition="in" filter="fade">
                                      <p:cBhvr>
                                        <p:cTn id="23" dur="300"/>
                                        <p:tgtEl>
                                          <p:spTgt spid="1278"/>
                                        </p:tgtEl>
                                      </p:cBhvr>
                                    </p:animEffect>
                                  </p:childTnLst>
                                </p:cTn>
                              </p:par>
                              <p:par>
                                <p:cTn id="24" presetID="10" presetClass="entr" presetSubtype="0" fill="hold" nodeType="withEffect">
                                  <p:stCondLst>
                                    <p:cond delay="0"/>
                                  </p:stCondLst>
                                  <p:childTnLst>
                                    <p:set>
                                      <p:cBhvr>
                                        <p:cTn id="25" dur="1" fill="hold">
                                          <p:stCondLst>
                                            <p:cond delay="0"/>
                                          </p:stCondLst>
                                        </p:cTn>
                                        <p:tgtEl>
                                          <p:spTgt spid="1284"/>
                                        </p:tgtEl>
                                        <p:attrNameLst>
                                          <p:attrName>style.visibility</p:attrName>
                                        </p:attrNameLst>
                                      </p:cBhvr>
                                      <p:to>
                                        <p:strVal val="visible"/>
                                      </p:to>
                                    </p:set>
                                    <p:animEffect transition="in" filter="fade">
                                      <p:cBhvr>
                                        <p:cTn id="26" dur="1000"/>
                                        <p:tgtEl>
                                          <p:spTgt spid="12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74"/>
                                        </p:tgtEl>
                                        <p:attrNameLst>
                                          <p:attrName>style.visibility</p:attrName>
                                        </p:attrNameLst>
                                      </p:cBhvr>
                                      <p:to>
                                        <p:strVal val="visible"/>
                                      </p:to>
                                    </p:set>
                                    <p:animEffect transition="in" filter="fade">
                                      <p:cBhvr>
                                        <p:cTn id="31" dur="500"/>
                                        <p:tgtEl>
                                          <p:spTgt spid="127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88"/>
                                        </p:tgtEl>
                                        <p:attrNameLst>
                                          <p:attrName>style.visibility</p:attrName>
                                        </p:attrNameLst>
                                      </p:cBhvr>
                                      <p:to>
                                        <p:strVal val="visible"/>
                                      </p:to>
                                    </p:set>
                                    <p:animEffect transition="in" filter="fade">
                                      <p:cBhvr>
                                        <p:cTn id="35" dur="300"/>
                                        <p:tgtEl>
                                          <p:spTgt spid="128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58"/>
                                        </p:tgtEl>
                                        <p:attrNameLst>
                                          <p:attrName>style.visibility</p:attrName>
                                        </p:attrNameLst>
                                      </p:cBhvr>
                                      <p:to>
                                        <p:strVal val="visible"/>
                                      </p:to>
                                    </p:set>
                                    <p:animEffect transition="in" filter="fade">
                                      <p:cBhvr>
                                        <p:cTn id="40" dur="300"/>
                                        <p:tgtEl>
                                          <p:spTgt spid="12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75"/>
                                        </p:tgtEl>
                                        <p:attrNameLst>
                                          <p:attrName>style.visibility</p:attrName>
                                        </p:attrNameLst>
                                      </p:cBhvr>
                                      <p:to>
                                        <p:strVal val="visible"/>
                                      </p:to>
                                    </p:set>
                                    <p:animEffect transition="in" filter="fade">
                                      <p:cBhvr>
                                        <p:cTn id="45" dur="500"/>
                                        <p:tgtEl>
                                          <p:spTgt spid="1275"/>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272"/>
                                        </p:tgtEl>
                                        <p:attrNameLst>
                                          <p:attrName>style.visibility</p:attrName>
                                        </p:attrNameLst>
                                      </p:cBhvr>
                                      <p:to>
                                        <p:strVal val="visible"/>
                                      </p:to>
                                    </p:set>
                                    <p:animEffect transition="in" filter="fade">
                                      <p:cBhvr>
                                        <p:cTn id="49" dur="300"/>
                                        <p:tgtEl>
                                          <p:spTgt spid="1272"/>
                                        </p:tgtEl>
                                      </p:cBhvr>
                                    </p:animEffect>
                                  </p:childTnLst>
                                </p:cTn>
                              </p:par>
                              <p:par>
                                <p:cTn id="50" presetID="10" presetClass="entr" presetSubtype="0" fill="hold" nodeType="withEffect">
                                  <p:stCondLst>
                                    <p:cond delay="0"/>
                                  </p:stCondLst>
                                  <p:childTnLst>
                                    <p:set>
                                      <p:cBhvr>
                                        <p:cTn id="51" dur="1" fill="hold">
                                          <p:stCondLst>
                                            <p:cond delay="0"/>
                                          </p:stCondLst>
                                        </p:cTn>
                                        <p:tgtEl>
                                          <p:spTgt spid="1286"/>
                                        </p:tgtEl>
                                        <p:attrNameLst>
                                          <p:attrName>style.visibility</p:attrName>
                                        </p:attrNameLst>
                                      </p:cBhvr>
                                      <p:to>
                                        <p:strVal val="visible"/>
                                      </p:to>
                                    </p:set>
                                    <p:animEffect transition="in" filter="fade">
                                      <p:cBhvr>
                                        <p:cTn id="52" dur="300"/>
                                        <p:tgtEl>
                                          <p:spTgt spid="128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44"/>
                                        </p:tgtEl>
                                        <p:attrNameLst>
                                          <p:attrName>style.visibility</p:attrName>
                                        </p:attrNameLst>
                                      </p:cBhvr>
                                      <p:to>
                                        <p:strVal val="visible"/>
                                      </p:to>
                                    </p:set>
                                    <p:animEffect transition="in" filter="fade">
                                      <p:cBhvr>
                                        <p:cTn id="57" dur="300"/>
                                        <p:tgtEl>
                                          <p:spTgt spid="12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76"/>
                                        </p:tgtEl>
                                        <p:attrNameLst>
                                          <p:attrName>style.visibility</p:attrName>
                                        </p:attrNameLst>
                                      </p:cBhvr>
                                      <p:to>
                                        <p:strVal val="visible"/>
                                      </p:to>
                                    </p:set>
                                    <p:animEffect transition="in" filter="fade">
                                      <p:cBhvr>
                                        <p:cTn id="62" dur="500"/>
                                        <p:tgtEl>
                                          <p:spTgt spid="1276"/>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285"/>
                                        </p:tgtEl>
                                        <p:attrNameLst>
                                          <p:attrName>style.visibility</p:attrName>
                                        </p:attrNameLst>
                                      </p:cBhvr>
                                      <p:to>
                                        <p:strVal val="visible"/>
                                      </p:to>
                                    </p:set>
                                    <p:animEffect transition="in" filter="fade">
                                      <p:cBhvr>
                                        <p:cTn id="66" dur="300"/>
                                        <p:tgtEl>
                                          <p:spTgt spid="1285"/>
                                        </p:tgtEl>
                                      </p:cBhvr>
                                    </p:animEffect>
                                  </p:childTnLst>
                                </p:cTn>
                              </p:par>
                              <p:par>
                                <p:cTn id="67" presetID="10" presetClass="entr" presetSubtype="0" fill="hold" nodeType="withEffect">
                                  <p:stCondLst>
                                    <p:cond delay="0"/>
                                  </p:stCondLst>
                                  <p:childTnLst>
                                    <p:set>
                                      <p:cBhvr>
                                        <p:cTn id="68" dur="1" fill="hold">
                                          <p:stCondLst>
                                            <p:cond delay="0"/>
                                          </p:stCondLst>
                                        </p:cTn>
                                        <p:tgtEl>
                                          <p:spTgt spid="1271"/>
                                        </p:tgtEl>
                                        <p:attrNameLst>
                                          <p:attrName>style.visibility</p:attrName>
                                        </p:attrNameLst>
                                      </p:cBhvr>
                                      <p:to>
                                        <p:strVal val="visible"/>
                                      </p:to>
                                    </p:set>
                                    <p:animEffect transition="in" filter="fade">
                                      <p:cBhvr>
                                        <p:cTn id="69" dur="300"/>
                                        <p:tgtEl>
                                          <p:spTgt spid="127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51"/>
                                        </p:tgtEl>
                                        <p:attrNameLst>
                                          <p:attrName>style.visibility</p:attrName>
                                        </p:attrNameLst>
                                      </p:cBhvr>
                                      <p:to>
                                        <p:strVal val="visible"/>
                                      </p:to>
                                    </p:set>
                                    <p:animEffect transition="in" filter="fade">
                                      <p:cBhvr>
                                        <p:cTn id="74" dur="300"/>
                                        <p:tgtEl>
                                          <p:spTgt spid="125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277"/>
                                        </p:tgtEl>
                                        <p:attrNameLst>
                                          <p:attrName>style.visibility</p:attrName>
                                        </p:attrNameLst>
                                      </p:cBhvr>
                                      <p:to>
                                        <p:strVal val="visible"/>
                                      </p:to>
                                    </p:set>
                                    <p:animEffect transition="in" filter="fade">
                                      <p:cBhvr>
                                        <p:cTn id="79" dur="400"/>
                                        <p:tgtEl>
                                          <p:spTgt spid="1277"/>
                                        </p:tgtEl>
                                      </p:cBhvr>
                                    </p:animEffect>
                                  </p:childTnLst>
                                </p:cTn>
                              </p:par>
                            </p:childTnLst>
                          </p:cTn>
                        </p:par>
                        <p:par>
                          <p:cTn id="80" fill="hold">
                            <p:stCondLst>
                              <p:cond delay="400"/>
                            </p:stCondLst>
                            <p:childTnLst>
                              <p:par>
                                <p:cTn id="81" presetID="10" presetClass="entr" presetSubtype="0" fill="hold" nodeType="afterEffect">
                                  <p:stCondLst>
                                    <p:cond delay="0"/>
                                  </p:stCondLst>
                                  <p:childTnLst>
                                    <p:set>
                                      <p:cBhvr>
                                        <p:cTn id="82" dur="1" fill="hold">
                                          <p:stCondLst>
                                            <p:cond delay="0"/>
                                          </p:stCondLst>
                                        </p:cTn>
                                        <p:tgtEl>
                                          <p:spTgt spid="1287"/>
                                        </p:tgtEl>
                                        <p:attrNameLst>
                                          <p:attrName>style.visibility</p:attrName>
                                        </p:attrNameLst>
                                      </p:cBhvr>
                                      <p:to>
                                        <p:strVal val="visible"/>
                                      </p:to>
                                    </p:set>
                                    <p:animEffect transition="in" filter="fade">
                                      <p:cBhvr>
                                        <p:cTn id="83" dur="300"/>
                                        <p:tgtEl>
                                          <p:spTgt spid="1287"/>
                                        </p:tgtEl>
                                      </p:cBhvr>
                                    </p:animEffect>
                                  </p:childTnLst>
                                </p:cTn>
                              </p:par>
                              <p:par>
                                <p:cTn id="84" presetID="10" presetClass="entr" presetSubtype="0" fill="hold" nodeType="withEffect">
                                  <p:stCondLst>
                                    <p:cond delay="0"/>
                                  </p:stCondLst>
                                  <p:childTnLst>
                                    <p:set>
                                      <p:cBhvr>
                                        <p:cTn id="85" dur="1" fill="hold">
                                          <p:stCondLst>
                                            <p:cond delay="0"/>
                                          </p:stCondLst>
                                        </p:cTn>
                                        <p:tgtEl>
                                          <p:spTgt spid="1273"/>
                                        </p:tgtEl>
                                        <p:attrNameLst>
                                          <p:attrName>style.visibility</p:attrName>
                                        </p:attrNameLst>
                                      </p:cBhvr>
                                      <p:to>
                                        <p:strVal val="visible"/>
                                      </p:to>
                                    </p:set>
                                    <p:animEffect transition="in" filter="fade">
                                      <p:cBhvr>
                                        <p:cTn id="86" dur="300"/>
                                        <p:tgtEl>
                                          <p:spTgt spid="127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270"/>
                                        </p:tgtEl>
                                        <p:attrNameLst>
                                          <p:attrName>style.visibility</p:attrName>
                                        </p:attrNameLst>
                                      </p:cBhvr>
                                      <p:to>
                                        <p:strVal val="visible"/>
                                      </p:to>
                                    </p:set>
                                    <p:animEffect transition="in" filter="fade">
                                      <p:cBhvr>
                                        <p:cTn id="91" dur="300"/>
                                        <p:tgtEl>
                                          <p:spTgt spid="1270"/>
                                        </p:tgtEl>
                                      </p:cBhvr>
                                    </p:animEffect>
                                  </p:childTnLst>
                                </p:cTn>
                              </p:par>
                            </p:childTnLst>
                          </p:cTn>
                        </p:par>
                        <p:par>
                          <p:cTn id="92" fill="hold">
                            <p:stCondLst>
                              <p:cond delay="300"/>
                            </p:stCondLst>
                            <p:childTnLst>
                              <p:par>
                                <p:cTn id="93" presetID="1" presetClass="entr" presetSubtype="0" fill="hold" nodeType="afterEffect">
                                  <p:stCondLst>
                                    <p:cond delay="0"/>
                                  </p:stCondLst>
                                  <p:childTnLst>
                                    <p:set>
                                      <p:cBhvr>
                                        <p:cTn id="94" dur="1" fill="hold">
                                          <p:stCondLst>
                                            <p:cond delay="0"/>
                                          </p:stCondLst>
                                        </p:cTn>
                                        <p:tgtEl>
                                          <p:spTgt spid="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1293"/>
        <p:cNvGrpSpPr/>
        <p:nvPr/>
      </p:nvGrpSpPr>
      <p:grpSpPr>
        <a:xfrm>
          <a:off x="0" y="0"/>
          <a:ext cx="0" cy="0"/>
          <a:chOff x="0" y="0"/>
          <a:chExt cx="0" cy="0"/>
        </a:xfrm>
      </p:grpSpPr>
      <p:pic>
        <p:nvPicPr>
          <p:cNvPr id="1294" name="Google Shape;1294;p121"/>
          <p:cNvPicPr preferRelativeResize="0"/>
          <p:nvPr/>
        </p:nvPicPr>
        <p:blipFill rotWithShape="1">
          <a:blip r:embed="rId3">
            <a:alphaModFix amt="70000"/>
          </a:blip>
          <a:srcRect/>
          <a:stretch/>
        </p:blipFill>
        <p:spPr>
          <a:xfrm>
            <a:off x="3057308" y="2101110"/>
            <a:ext cx="6255725" cy="3183772"/>
          </a:xfrm>
          <a:prstGeom prst="rect">
            <a:avLst/>
          </a:prstGeom>
          <a:noFill/>
          <a:ln>
            <a:noFill/>
          </a:ln>
        </p:spPr>
      </p:pic>
      <p:sp>
        <p:nvSpPr>
          <p:cNvPr id="1295" name="Google Shape;1295;p121"/>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36</a:t>
            </a:fld>
            <a:endParaRPr/>
          </a:p>
        </p:txBody>
      </p:sp>
      <p:sp>
        <p:nvSpPr>
          <p:cNvPr id="1296" name="Google Shape;1296;p121"/>
          <p:cNvSpPr txBox="1"/>
          <p:nvPr/>
        </p:nvSpPr>
        <p:spPr>
          <a:xfrm>
            <a:off x="1714249" y="1439578"/>
            <a:ext cx="8763507" cy="48217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2000"/>
            </a:pPr>
            <a:r>
              <a:rPr lang="en" sz="2667" b="1">
                <a:latin typeface="Helvetica Neue"/>
                <a:ea typeface="Helvetica Neue"/>
                <a:cs typeface="Helvetica Neue"/>
                <a:sym typeface="Helvetica Neue"/>
              </a:rPr>
              <a:t>Traditional Financial Institutions</a:t>
            </a:r>
            <a:endParaRPr sz="2667">
              <a:latin typeface="Helvetica Neue"/>
              <a:ea typeface="Helvetica Neue"/>
              <a:cs typeface="Helvetica Neue"/>
              <a:sym typeface="Helvetica Neue"/>
            </a:endParaRPr>
          </a:p>
        </p:txBody>
      </p:sp>
      <p:sp>
        <p:nvSpPr>
          <p:cNvPr id="1297" name="Google Shape;1297;p121"/>
          <p:cNvSpPr txBox="1"/>
          <p:nvPr/>
        </p:nvSpPr>
        <p:spPr>
          <a:xfrm>
            <a:off x="370408" y="552181"/>
            <a:ext cx="11451189"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dirty="0">
                <a:solidFill>
                  <a:srgbClr val="34526F"/>
                </a:solidFill>
                <a:latin typeface="Helvetica Neue"/>
                <a:ea typeface="Helvetica Neue"/>
                <a:cs typeface="Helvetica Neue"/>
                <a:sym typeface="Helvetica Neue"/>
              </a:rPr>
              <a:t>Investing Education – Become an Owner, Not a Loaner</a:t>
            </a:r>
            <a:endParaRPr sz="1867" dirty="0">
              <a:latin typeface="Arial"/>
              <a:cs typeface="Arial"/>
              <a:sym typeface="Arial"/>
            </a:endParaRPr>
          </a:p>
        </p:txBody>
      </p:sp>
      <p:cxnSp>
        <p:nvCxnSpPr>
          <p:cNvPr id="1298" name="Google Shape;1298;p121"/>
          <p:cNvCxnSpPr/>
          <p:nvPr/>
        </p:nvCxnSpPr>
        <p:spPr>
          <a:xfrm>
            <a:off x="590337" y="1239892"/>
            <a:ext cx="11011351" cy="0"/>
          </a:xfrm>
          <a:prstGeom prst="straightConnector1">
            <a:avLst/>
          </a:prstGeom>
          <a:noFill/>
          <a:ln w="9525" cap="flat" cmpd="sng">
            <a:solidFill>
              <a:srgbClr val="34526F"/>
            </a:solidFill>
            <a:prstDash val="solid"/>
            <a:round/>
            <a:headEnd type="none" w="sm" len="sm"/>
            <a:tailEnd type="none" w="sm" len="sm"/>
          </a:ln>
        </p:spPr>
      </p:cxnSp>
      <p:sp>
        <p:nvSpPr>
          <p:cNvPr id="1299" name="Google Shape;1299;p121"/>
          <p:cNvSpPr/>
          <p:nvPr/>
        </p:nvSpPr>
        <p:spPr>
          <a:xfrm>
            <a:off x="1782032" y="5222161"/>
            <a:ext cx="8627936" cy="1180899"/>
          </a:xfrm>
          <a:prstGeom prst="rect">
            <a:avLst/>
          </a:prstGeom>
          <a:noFill/>
          <a:ln>
            <a:noFill/>
          </a:ln>
        </p:spPr>
        <p:txBody>
          <a:bodyPr spcFirstLastPara="1" wrap="square" lIns="121867" tIns="60933" rIns="121867" bIns="60933" anchor="ctr" anchorCtr="0">
            <a:noAutofit/>
          </a:bodyPr>
          <a:lstStyle/>
          <a:p>
            <a:pPr algn="ctr" defTabSz="1219170" hangingPunct="1">
              <a:buClr>
                <a:srgbClr val="000000"/>
              </a:buClr>
              <a:buSzPts val="2000"/>
            </a:pPr>
            <a:r>
              <a:rPr lang="en" sz="2667" b="1">
                <a:latin typeface="Helvetica Neue"/>
                <a:ea typeface="Helvetica Neue"/>
                <a:cs typeface="Helvetica Neue"/>
                <a:sym typeface="Helvetica Neue"/>
              </a:rPr>
              <a:t>Banks, Credit Unions, Insurance Companies = </a:t>
            </a:r>
            <a:r>
              <a:rPr lang="en" sz="2667" b="1">
                <a:solidFill>
                  <a:srgbClr val="E4021D"/>
                </a:solidFill>
                <a:latin typeface="Helvetica Neue"/>
                <a:ea typeface="Helvetica Neue"/>
                <a:cs typeface="Helvetica Neue"/>
                <a:sym typeface="Helvetica Neue"/>
              </a:rPr>
              <a:t>Historically Low Rates of Return</a:t>
            </a:r>
            <a:endParaRPr sz="1867">
              <a:latin typeface="Arial"/>
              <a:cs typeface="Arial"/>
              <a:sym typeface="Arial"/>
            </a:endParaRPr>
          </a:p>
        </p:txBody>
      </p:sp>
      <p:sp>
        <p:nvSpPr>
          <p:cNvPr id="1300" name="Google Shape;1300;p121"/>
          <p:cNvSpPr txBox="1"/>
          <p:nvPr/>
        </p:nvSpPr>
        <p:spPr>
          <a:xfrm>
            <a:off x="507392" y="6537896"/>
            <a:ext cx="11684608" cy="51243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595959"/>
              </a:buClr>
              <a:buSzPts val="1100"/>
            </a:pPr>
            <a:r>
              <a:rPr lang="en" sz="1467">
                <a:solidFill>
                  <a:srgbClr val="595959"/>
                </a:solidFill>
                <a:latin typeface="Arial Narrow"/>
                <a:ea typeface="Arial Narrow"/>
                <a:cs typeface="Arial Narrow"/>
                <a:sym typeface="Arial Narrow"/>
              </a:rPr>
              <a:t>CDs and savings accounts are generally FDIC insured up to $250,000. Cash value life insurance offers life insurance components in addition to the investment component.</a:t>
            </a:r>
            <a:endParaRPr sz="1867">
              <a:latin typeface="Arial"/>
              <a:cs typeface="Arial"/>
              <a:sym typeface="Arial"/>
            </a:endParaRPr>
          </a:p>
        </p:txBody>
      </p:sp>
      <p:pic>
        <p:nvPicPr>
          <p:cNvPr id="1301" name="Google Shape;1301;p121"/>
          <p:cNvPicPr preferRelativeResize="0"/>
          <p:nvPr/>
        </p:nvPicPr>
        <p:blipFill rotWithShape="1">
          <a:blip r:embed="rId4">
            <a:alphaModFix/>
          </a:blip>
          <a:srcRect/>
          <a:stretch/>
        </p:blipFill>
        <p:spPr>
          <a:xfrm>
            <a:off x="5156087" y="2674029"/>
            <a:ext cx="2279264" cy="1902691"/>
          </a:xfrm>
          <a:prstGeom prst="rect">
            <a:avLst/>
          </a:prstGeom>
          <a:noFill/>
          <a:ln>
            <a:noFill/>
          </a:ln>
        </p:spPr>
      </p:pic>
      <p:pic>
        <p:nvPicPr>
          <p:cNvPr id="1302" name="Google Shape;1302;p121"/>
          <p:cNvPicPr preferRelativeResize="0"/>
          <p:nvPr/>
        </p:nvPicPr>
        <p:blipFill rotWithShape="1">
          <a:blip r:embed="rId5">
            <a:alphaModFix/>
          </a:blip>
          <a:srcRect/>
          <a:stretch/>
        </p:blipFill>
        <p:spPr>
          <a:xfrm>
            <a:off x="8893961" y="2896197"/>
            <a:ext cx="1583795" cy="1583795"/>
          </a:xfrm>
          <a:prstGeom prst="rect">
            <a:avLst/>
          </a:prstGeom>
          <a:noFill/>
          <a:ln>
            <a:noFill/>
          </a:ln>
        </p:spPr>
      </p:pic>
      <p:sp>
        <p:nvSpPr>
          <p:cNvPr id="1303" name="Google Shape;1303;p121"/>
          <p:cNvSpPr/>
          <p:nvPr/>
        </p:nvSpPr>
        <p:spPr>
          <a:xfrm rot="5400000">
            <a:off x="4427871" y="3478296"/>
            <a:ext cx="486733" cy="419597"/>
          </a:xfrm>
          <a:prstGeom prst="triangle">
            <a:avLst>
              <a:gd name="adj" fmla="val 50000"/>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sp>
        <p:nvSpPr>
          <p:cNvPr id="1304" name="Google Shape;1304;p121"/>
          <p:cNvSpPr/>
          <p:nvPr/>
        </p:nvSpPr>
        <p:spPr>
          <a:xfrm rot="5400000">
            <a:off x="7761335" y="3478296"/>
            <a:ext cx="486733" cy="419597"/>
          </a:xfrm>
          <a:prstGeom prst="triangle">
            <a:avLst>
              <a:gd name="adj" fmla="val 50000"/>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pic>
        <p:nvPicPr>
          <p:cNvPr id="1305" name="Google Shape;1305;p121"/>
          <p:cNvPicPr preferRelativeResize="0"/>
          <p:nvPr/>
        </p:nvPicPr>
        <p:blipFill rotWithShape="1">
          <a:blip r:embed="rId6">
            <a:alphaModFix/>
          </a:blip>
          <a:srcRect l="-1" b="-2"/>
          <a:stretch/>
        </p:blipFill>
        <p:spPr>
          <a:xfrm>
            <a:off x="1581672" y="3123105"/>
            <a:ext cx="2198141" cy="1129979"/>
          </a:xfrm>
          <a:prstGeom prst="roundRect">
            <a:avLst>
              <a:gd name="adj" fmla="val 5347"/>
            </a:avLst>
          </a:prstGeom>
          <a:noFill/>
          <a:ln>
            <a:noFill/>
          </a:ln>
        </p:spPr>
      </p:pic>
      <p:sp>
        <p:nvSpPr>
          <p:cNvPr id="1306" name="Google Shape;1306;p121"/>
          <p:cNvSpPr txBox="1"/>
          <p:nvPr/>
        </p:nvSpPr>
        <p:spPr>
          <a:xfrm>
            <a:off x="32417" y="3168421"/>
            <a:ext cx="1549260" cy="1084671"/>
          </a:xfrm>
          <a:prstGeom prst="rect">
            <a:avLst/>
          </a:prstGeom>
          <a:noFill/>
          <a:ln>
            <a:noFill/>
          </a:ln>
        </p:spPr>
        <p:txBody>
          <a:bodyPr spcFirstLastPara="1" wrap="square" lIns="121900" tIns="60933" rIns="121900" bIns="60933" anchor="ctr" anchorCtr="0">
            <a:noAutofit/>
          </a:bodyPr>
          <a:lstStyle/>
          <a:p>
            <a:pPr algn="r" defTabSz="1219170" hangingPunct="1">
              <a:buClr>
                <a:srgbClr val="000000"/>
              </a:buClr>
              <a:buSzPts val="1600"/>
            </a:pPr>
            <a:r>
              <a:rPr lang="en" sz="2133" b="1">
                <a:latin typeface="Helvetica Neue"/>
                <a:ea typeface="Helvetica Neue"/>
                <a:cs typeface="Helvetica Neue"/>
                <a:sym typeface="Helvetica Neue"/>
              </a:rPr>
              <a:t>Your Money</a:t>
            </a:r>
            <a:endParaRPr sz="1867">
              <a:latin typeface="Arial"/>
              <a:cs typeface="Arial"/>
              <a:sym typeface="Arial"/>
            </a:endParaRPr>
          </a:p>
        </p:txBody>
      </p:sp>
      <p:sp>
        <p:nvSpPr>
          <p:cNvPr id="1307" name="Google Shape;1307;p121"/>
          <p:cNvSpPr txBox="1"/>
          <p:nvPr/>
        </p:nvSpPr>
        <p:spPr>
          <a:xfrm>
            <a:off x="10458533" y="3168421"/>
            <a:ext cx="1549260" cy="1084671"/>
          </a:xfrm>
          <a:prstGeom prst="rect">
            <a:avLst/>
          </a:prstGeom>
          <a:noFill/>
          <a:ln>
            <a:noFill/>
          </a:ln>
        </p:spPr>
        <p:txBody>
          <a:bodyPr spcFirstLastPara="1" wrap="square" lIns="121900" tIns="60933" rIns="121900" bIns="60933" anchor="ctr" anchorCtr="0">
            <a:noAutofit/>
          </a:bodyPr>
          <a:lstStyle/>
          <a:p>
            <a:pPr defTabSz="1219170" hangingPunct="1">
              <a:buClr>
                <a:srgbClr val="000000"/>
              </a:buClr>
              <a:buSzPts val="1600"/>
            </a:pPr>
            <a:r>
              <a:rPr lang="en" sz="2133" b="1">
                <a:latin typeface="Helvetica Neue"/>
                <a:ea typeface="Helvetica Neue"/>
                <a:cs typeface="Helvetica Neue"/>
                <a:sym typeface="Helvetica Neue"/>
              </a:rPr>
              <a:t>Global Economy</a:t>
            </a:r>
            <a:endParaRPr sz="1867">
              <a:latin typeface="Arial"/>
              <a:cs typeface="Arial"/>
              <a:sym typeface="Arial"/>
            </a:endParaRPr>
          </a:p>
        </p:txBody>
      </p:sp>
    </p:spTree>
    <p:extLst>
      <p:ext uri="{BB962C8B-B14F-4D97-AF65-F5344CB8AC3E}">
        <p14:creationId xmlns:p14="http://schemas.microsoft.com/office/powerpoint/2010/main" val="3231958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7"/>
                                        </p:tgtEl>
                                        <p:attrNameLst>
                                          <p:attrName>style.visibility</p:attrName>
                                        </p:attrNameLst>
                                      </p:cBhvr>
                                      <p:to>
                                        <p:strVal val="visible"/>
                                      </p:to>
                                    </p:set>
                                    <p:animEffect transition="in" filter="fade">
                                      <p:cBhvr>
                                        <p:cTn id="7" dur="400"/>
                                        <p:tgtEl>
                                          <p:spTgt spid="1297"/>
                                        </p:tgtEl>
                                      </p:cBhvr>
                                    </p:animEffect>
                                  </p:childTnLst>
                                </p:cTn>
                              </p:par>
                              <p:par>
                                <p:cTn id="8" presetID="10" presetClass="entr" presetSubtype="0" fill="hold" nodeType="withEffect">
                                  <p:stCondLst>
                                    <p:cond delay="0"/>
                                  </p:stCondLst>
                                  <p:childTnLst>
                                    <p:set>
                                      <p:cBhvr>
                                        <p:cTn id="9" dur="1" fill="hold">
                                          <p:stCondLst>
                                            <p:cond delay="0"/>
                                          </p:stCondLst>
                                        </p:cTn>
                                        <p:tgtEl>
                                          <p:spTgt spid="1298"/>
                                        </p:tgtEl>
                                        <p:attrNameLst>
                                          <p:attrName>style.visibility</p:attrName>
                                        </p:attrNameLst>
                                      </p:cBhvr>
                                      <p:to>
                                        <p:strVal val="visible"/>
                                      </p:to>
                                    </p:set>
                                    <p:animEffect transition="in" filter="fade">
                                      <p:cBhvr>
                                        <p:cTn id="10" dur="700"/>
                                        <p:tgtEl>
                                          <p:spTgt spid="1298"/>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296"/>
                                        </p:tgtEl>
                                        <p:attrNameLst>
                                          <p:attrName>style.visibility</p:attrName>
                                        </p:attrNameLst>
                                      </p:cBhvr>
                                      <p:to>
                                        <p:strVal val="visible"/>
                                      </p:to>
                                    </p:set>
                                    <p:animEffect transition="in" filter="fade">
                                      <p:cBhvr>
                                        <p:cTn id="14" dur="300"/>
                                        <p:tgtEl>
                                          <p:spTgt spid="129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05"/>
                                        </p:tgtEl>
                                        <p:attrNameLst>
                                          <p:attrName>style.visibility</p:attrName>
                                        </p:attrNameLst>
                                      </p:cBhvr>
                                      <p:to>
                                        <p:strVal val="visible"/>
                                      </p:to>
                                    </p:set>
                                    <p:animEffect transition="in" filter="fade">
                                      <p:cBhvr>
                                        <p:cTn id="19" dur="300"/>
                                        <p:tgtEl>
                                          <p:spTgt spid="1305"/>
                                        </p:tgtEl>
                                      </p:cBhvr>
                                    </p:animEffect>
                                  </p:childTnLst>
                                </p:cTn>
                              </p:par>
                              <p:par>
                                <p:cTn id="20" presetID="10" presetClass="entr" presetSubtype="0" fill="hold" nodeType="withEffect">
                                  <p:stCondLst>
                                    <p:cond delay="0"/>
                                  </p:stCondLst>
                                  <p:childTnLst>
                                    <p:set>
                                      <p:cBhvr>
                                        <p:cTn id="21" dur="1" fill="hold">
                                          <p:stCondLst>
                                            <p:cond delay="0"/>
                                          </p:stCondLst>
                                        </p:cTn>
                                        <p:tgtEl>
                                          <p:spTgt spid="1306"/>
                                        </p:tgtEl>
                                        <p:attrNameLst>
                                          <p:attrName>style.visibility</p:attrName>
                                        </p:attrNameLst>
                                      </p:cBhvr>
                                      <p:to>
                                        <p:strVal val="visible"/>
                                      </p:to>
                                    </p:set>
                                    <p:animEffect transition="in" filter="fade">
                                      <p:cBhvr>
                                        <p:cTn id="22" dur="300"/>
                                        <p:tgtEl>
                                          <p:spTgt spid="1306"/>
                                        </p:tgtEl>
                                      </p:cBhvr>
                                    </p:animEffect>
                                  </p:childTnLst>
                                </p:cTn>
                              </p:par>
                            </p:childTnLst>
                          </p:cTn>
                        </p:par>
                        <p:par>
                          <p:cTn id="23" fill="hold">
                            <p:stCondLst>
                              <p:cond delay="300"/>
                            </p:stCondLst>
                            <p:childTnLst>
                              <p:par>
                                <p:cTn id="24" presetID="10" presetClass="entr" presetSubtype="0" fill="hold" nodeType="afterEffect">
                                  <p:stCondLst>
                                    <p:cond delay="0"/>
                                  </p:stCondLst>
                                  <p:childTnLst>
                                    <p:set>
                                      <p:cBhvr>
                                        <p:cTn id="25" dur="1" fill="hold">
                                          <p:stCondLst>
                                            <p:cond delay="0"/>
                                          </p:stCondLst>
                                        </p:cTn>
                                        <p:tgtEl>
                                          <p:spTgt spid="1303"/>
                                        </p:tgtEl>
                                        <p:attrNameLst>
                                          <p:attrName>style.visibility</p:attrName>
                                        </p:attrNameLst>
                                      </p:cBhvr>
                                      <p:to>
                                        <p:strVal val="visible"/>
                                      </p:to>
                                    </p:set>
                                    <p:animEffect transition="in" filter="fade">
                                      <p:cBhvr>
                                        <p:cTn id="26" dur="300"/>
                                        <p:tgtEl>
                                          <p:spTgt spid="1303"/>
                                        </p:tgtEl>
                                      </p:cBhvr>
                                    </p:animEffect>
                                  </p:childTnLst>
                                </p:cTn>
                              </p:par>
                            </p:childTnLst>
                          </p:cTn>
                        </p:par>
                        <p:par>
                          <p:cTn id="27" fill="hold">
                            <p:stCondLst>
                              <p:cond delay="600"/>
                            </p:stCondLst>
                            <p:childTnLst>
                              <p:par>
                                <p:cTn id="28" presetID="10" presetClass="entr" presetSubtype="0" fill="hold" nodeType="afterEffect">
                                  <p:stCondLst>
                                    <p:cond delay="0"/>
                                  </p:stCondLst>
                                  <p:childTnLst>
                                    <p:set>
                                      <p:cBhvr>
                                        <p:cTn id="29" dur="1" fill="hold">
                                          <p:stCondLst>
                                            <p:cond delay="0"/>
                                          </p:stCondLst>
                                        </p:cTn>
                                        <p:tgtEl>
                                          <p:spTgt spid="1301"/>
                                        </p:tgtEl>
                                        <p:attrNameLst>
                                          <p:attrName>style.visibility</p:attrName>
                                        </p:attrNameLst>
                                      </p:cBhvr>
                                      <p:to>
                                        <p:strVal val="visible"/>
                                      </p:to>
                                    </p:set>
                                    <p:animEffect transition="in" filter="fade">
                                      <p:cBhvr>
                                        <p:cTn id="30" dur="300"/>
                                        <p:tgtEl>
                                          <p:spTgt spid="1301"/>
                                        </p:tgtEl>
                                      </p:cBhvr>
                                    </p:animEffect>
                                  </p:childTnLst>
                                </p:cTn>
                              </p:par>
                            </p:childTnLst>
                          </p:cTn>
                        </p:par>
                        <p:par>
                          <p:cTn id="31" fill="hold">
                            <p:stCondLst>
                              <p:cond delay="900"/>
                            </p:stCondLst>
                            <p:childTnLst>
                              <p:par>
                                <p:cTn id="32" presetID="10" presetClass="entr" presetSubtype="0" fill="hold" nodeType="afterEffect">
                                  <p:stCondLst>
                                    <p:cond delay="0"/>
                                  </p:stCondLst>
                                  <p:childTnLst>
                                    <p:set>
                                      <p:cBhvr>
                                        <p:cTn id="33" dur="1" fill="hold">
                                          <p:stCondLst>
                                            <p:cond delay="0"/>
                                          </p:stCondLst>
                                        </p:cTn>
                                        <p:tgtEl>
                                          <p:spTgt spid="1299"/>
                                        </p:tgtEl>
                                        <p:attrNameLst>
                                          <p:attrName>style.visibility</p:attrName>
                                        </p:attrNameLst>
                                      </p:cBhvr>
                                      <p:to>
                                        <p:strVal val="visible"/>
                                      </p:to>
                                    </p:set>
                                    <p:animEffect transition="in" filter="fade">
                                      <p:cBhvr>
                                        <p:cTn id="34" dur="300"/>
                                        <p:tgtEl>
                                          <p:spTgt spid="1299"/>
                                        </p:tgtEl>
                                      </p:cBhvr>
                                    </p:animEffect>
                                  </p:childTnLst>
                                </p:cTn>
                              </p:par>
                            </p:childTnLst>
                          </p:cTn>
                        </p:par>
                        <p:par>
                          <p:cTn id="35" fill="hold">
                            <p:stCondLst>
                              <p:cond delay="1200"/>
                            </p:stCondLst>
                            <p:childTnLst>
                              <p:par>
                                <p:cTn id="36" presetID="10" presetClass="entr" presetSubtype="0" fill="hold" nodeType="afterEffect">
                                  <p:stCondLst>
                                    <p:cond delay="0"/>
                                  </p:stCondLst>
                                  <p:childTnLst>
                                    <p:set>
                                      <p:cBhvr>
                                        <p:cTn id="37" dur="1" fill="hold">
                                          <p:stCondLst>
                                            <p:cond delay="0"/>
                                          </p:stCondLst>
                                        </p:cTn>
                                        <p:tgtEl>
                                          <p:spTgt spid="1304"/>
                                        </p:tgtEl>
                                        <p:attrNameLst>
                                          <p:attrName>style.visibility</p:attrName>
                                        </p:attrNameLst>
                                      </p:cBhvr>
                                      <p:to>
                                        <p:strVal val="visible"/>
                                      </p:to>
                                    </p:set>
                                    <p:animEffect transition="in" filter="fade">
                                      <p:cBhvr>
                                        <p:cTn id="38" dur="300"/>
                                        <p:tgtEl>
                                          <p:spTgt spid="1304"/>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302"/>
                                        </p:tgtEl>
                                        <p:attrNameLst>
                                          <p:attrName>style.visibility</p:attrName>
                                        </p:attrNameLst>
                                      </p:cBhvr>
                                      <p:to>
                                        <p:strVal val="visible"/>
                                      </p:to>
                                    </p:set>
                                    <p:animEffect transition="in" filter="fade">
                                      <p:cBhvr>
                                        <p:cTn id="42" dur="300"/>
                                        <p:tgtEl>
                                          <p:spTgt spid="1302"/>
                                        </p:tgtEl>
                                      </p:cBhvr>
                                    </p:animEffect>
                                  </p:childTnLst>
                                </p:cTn>
                              </p:par>
                              <p:par>
                                <p:cTn id="43" presetID="10" presetClass="entr" presetSubtype="0" fill="hold" nodeType="withEffect">
                                  <p:stCondLst>
                                    <p:cond delay="0"/>
                                  </p:stCondLst>
                                  <p:childTnLst>
                                    <p:set>
                                      <p:cBhvr>
                                        <p:cTn id="44" dur="1" fill="hold">
                                          <p:stCondLst>
                                            <p:cond delay="0"/>
                                          </p:stCondLst>
                                        </p:cTn>
                                        <p:tgtEl>
                                          <p:spTgt spid="1307"/>
                                        </p:tgtEl>
                                        <p:attrNameLst>
                                          <p:attrName>style.visibility</p:attrName>
                                        </p:attrNameLst>
                                      </p:cBhvr>
                                      <p:to>
                                        <p:strVal val="visible"/>
                                      </p:to>
                                    </p:set>
                                    <p:animEffect transition="in" filter="fade">
                                      <p:cBhvr>
                                        <p:cTn id="45" dur="300"/>
                                        <p:tgtEl>
                                          <p:spTgt spid="130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300"/>
                                        <p:tgtEl>
                                          <p:spTgt spid="1303"/>
                                        </p:tgtEl>
                                      </p:cBhvr>
                                    </p:animEffect>
                                    <p:set>
                                      <p:cBhvr>
                                        <p:cTn id="50" dur="1" fill="hold">
                                          <p:stCondLst>
                                            <p:cond delay="300"/>
                                          </p:stCondLst>
                                        </p:cTn>
                                        <p:tgtEl>
                                          <p:spTgt spid="130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300"/>
                                        <p:tgtEl>
                                          <p:spTgt spid="1304"/>
                                        </p:tgtEl>
                                      </p:cBhvr>
                                    </p:animEffect>
                                    <p:set>
                                      <p:cBhvr>
                                        <p:cTn id="53" dur="1" fill="hold">
                                          <p:stCondLst>
                                            <p:cond delay="300"/>
                                          </p:stCondLst>
                                        </p:cTn>
                                        <p:tgtEl>
                                          <p:spTgt spid="1304"/>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294"/>
                                        </p:tgtEl>
                                        <p:attrNameLst>
                                          <p:attrName>style.visibility</p:attrName>
                                        </p:attrNameLst>
                                      </p:cBhvr>
                                      <p:to>
                                        <p:strVal val="visible"/>
                                      </p:to>
                                    </p:set>
                                    <p:animEffect transition="in" filter="fade">
                                      <p:cBhvr>
                                        <p:cTn id="56" dur="500"/>
                                        <p:tgtEl>
                                          <p:spTgt spid="1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312"/>
        <p:cNvGrpSpPr/>
        <p:nvPr/>
      </p:nvGrpSpPr>
      <p:grpSpPr>
        <a:xfrm>
          <a:off x="0" y="0"/>
          <a:ext cx="0" cy="0"/>
          <a:chOff x="0" y="0"/>
          <a:chExt cx="0" cy="0"/>
        </a:xfrm>
      </p:grpSpPr>
      <p:sp>
        <p:nvSpPr>
          <p:cNvPr id="1313" name="Google Shape;1313;p122"/>
          <p:cNvSpPr txBox="1">
            <a:spLocks noGrp="1"/>
          </p:cNvSpPr>
          <p:nvPr>
            <p:ph type="title"/>
          </p:nvPr>
        </p:nvSpPr>
        <p:spPr>
          <a:xfrm>
            <a:off x="609600" y="274639"/>
            <a:ext cx="10972800" cy="1143000"/>
          </a:xfrm>
          <a:prstGeom prst="rect">
            <a:avLst/>
          </a:prstGeom>
          <a:noFill/>
          <a:ln>
            <a:noFill/>
          </a:ln>
        </p:spPr>
        <p:txBody>
          <a:bodyPr spcFirstLastPara="1" wrap="square" lIns="121900" tIns="60933" rIns="121900" bIns="60933" anchor="ctr" anchorCtr="0">
            <a:noAutofit/>
          </a:bodyPr>
          <a:lstStyle/>
          <a:p>
            <a:pPr>
              <a:buClr>
                <a:schemeClr val="dk2"/>
              </a:buClr>
              <a:buSzPts val="2700"/>
            </a:pPr>
            <a:r>
              <a:rPr lang="en" sz="3600" dirty="0">
                <a:solidFill>
                  <a:schemeClr val="dk2"/>
                </a:solidFill>
                <a:latin typeface="Helvetica Neue" panose="02000503000000020004" pitchFamily="2" charset="0"/>
                <a:ea typeface="Helvetica Neue" panose="02000503000000020004" pitchFamily="2" charset="0"/>
                <a:cs typeface="Helvetica Neue" panose="02000503000000020004" pitchFamily="2" charset="0"/>
              </a:rPr>
              <a:t>Investing Education- Mutual Funds </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14" name="Google Shape;1314;p122"/>
          <p:cNvSpPr txBox="1"/>
          <p:nvPr/>
        </p:nvSpPr>
        <p:spPr>
          <a:xfrm>
            <a:off x="2438409" y="1778000"/>
            <a:ext cx="7302500" cy="623245"/>
          </a:xfrm>
          <a:prstGeom prst="rect">
            <a:avLst/>
          </a:prstGeom>
          <a:noFill/>
          <a:ln>
            <a:noFill/>
          </a:ln>
        </p:spPr>
        <p:txBody>
          <a:bodyPr spcFirstLastPara="1" wrap="square" lIns="91400" tIns="45700" rIns="91400" bIns="45700" anchor="t" anchorCtr="0">
            <a:noAutofit/>
          </a:bodyPr>
          <a:lstStyle/>
          <a:p>
            <a:pPr defTabSz="1219170" hangingPunct="1">
              <a:lnSpc>
                <a:spcPct val="85000"/>
              </a:lnSpc>
              <a:buClr>
                <a:srgbClr val="37659D"/>
              </a:buClr>
              <a:buSzPts val="1500"/>
            </a:pPr>
            <a:r>
              <a:rPr lang="en" sz="2000" b="1">
                <a:solidFill>
                  <a:srgbClr val="37659D"/>
                </a:solidFill>
                <a:latin typeface="Trebuchet MS"/>
                <a:ea typeface="Trebuchet MS"/>
                <a:cs typeface="Trebuchet MS"/>
                <a:sym typeface="Trebuchet MS"/>
              </a:rPr>
              <a:t>A mutual fund is an opportunity for you, together with many other investors, to pool your money.</a:t>
            </a:r>
            <a:endParaRPr sz="2000" b="1">
              <a:solidFill>
                <a:srgbClr val="4F81BD"/>
              </a:solidFill>
              <a:latin typeface="Trebuchet MS"/>
              <a:ea typeface="Trebuchet MS"/>
              <a:cs typeface="Trebuchet MS"/>
              <a:sym typeface="Trebuchet MS"/>
            </a:endParaRPr>
          </a:p>
        </p:txBody>
      </p:sp>
      <p:sp>
        <p:nvSpPr>
          <p:cNvPr id="1315" name="Google Shape;1315;p122"/>
          <p:cNvSpPr txBox="1"/>
          <p:nvPr/>
        </p:nvSpPr>
        <p:spPr>
          <a:xfrm>
            <a:off x="2393963" y="6543675"/>
            <a:ext cx="7840663" cy="235960"/>
          </a:xfrm>
          <a:prstGeom prst="rect">
            <a:avLst/>
          </a:prstGeom>
          <a:noFill/>
          <a:ln>
            <a:noFill/>
          </a:ln>
        </p:spPr>
        <p:txBody>
          <a:bodyPr spcFirstLastPara="1" wrap="square" lIns="91400" tIns="45700" rIns="91400" bIns="45700" anchor="t" anchorCtr="0">
            <a:noAutofit/>
          </a:bodyPr>
          <a:lstStyle/>
          <a:p>
            <a:pPr defTabSz="1219170" hangingPunct="1">
              <a:lnSpc>
                <a:spcPct val="85000"/>
              </a:lnSpc>
              <a:buClr>
                <a:srgbClr val="000000"/>
              </a:buClr>
              <a:buSzPts val="800"/>
            </a:pPr>
            <a:r>
              <a:rPr lang="en" sz="1067">
                <a:latin typeface="Trebuchet MS"/>
                <a:ea typeface="Trebuchet MS"/>
                <a:cs typeface="Trebuchet MS"/>
                <a:sym typeface="Trebuchet MS"/>
              </a:rPr>
              <a:t>Investing entails risk including loss of principal. Shares, when redeemed, may be worth more or less than their original value.</a:t>
            </a:r>
            <a:endParaRPr sz="1867">
              <a:latin typeface="Arial"/>
              <a:cs typeface="Arial"/>
              <a:sym typeface="Arial"/>
            </a:endParaRPr>
          </a:p>
        </p:txBody>
      </p:sp>
      <p:sp>
        <p:nvSpPr>
          <p:cNvPr id="1316" name="Google Shape;1316;p122"/>
          <p:cNvSpPr txBox="1"/>
          <p:nvPr/>
        </p:nvSpPr>
        <p:spPr>
          <a:xfrm>
            <a:off x="3441107" y="2794009"/>
            <a:ext cx="4534968" cy="458584"/>
          </a:xfrm>
          <a:prstGeom prst="rect">
            <a:avLst/>
          </a:prstGeom>
          <a:noFill/>
          <a:ln>
            <a:noFill/>
          </a:ln>
        </p:spPr>
        <p:txBody>
          <a:bodyPr spcFirstLastPara="1" wrap="square" lIns="91400" tIns="45700" rIns="91400" bIns="45700" anchor="t" anchorCtr="0">
            <a:noAutofit/>
          </a:bodyPr>
          <a:lstStyle/>
          <a:p>
            <a:pPr algn="ctr" defTabSz="1219170" hangingPunct="1">
              <a:lnSpc>
                <a:spcPct val="85000"/>
              </a:lnSpc>
              <a:buClr>
                <a:srgbClr val="000000"/>
              </a:buClr>
              <a:buSzPts val="2100"/>
            </a:pPr>
            <a:r>
              <a:rPr lang="en" sz="2800" b="1">
                <a:latin typeface="Trebuchet MS"/>
                <a:ea typeface="Trebuchet MS"/>
                <a:cs typeface="Trebuchet MS"/>
                <a:sym typeface="Trebuchet MS"/>
              </a:rPr>
              <a:t>How Mutual Funds Work</a:t>
            </a:r>
            <a:endParaRPr sz="1867">
              <a:latin typeface="Arial"/>
              <a:cs typeface="Arial"/>
              <a:sym typeface="Arial"/>
            </a:endParaRPr>
          </a:p>
        </p:txBody>
      </p:sp>
      <p:grpSp>
        <p:nvGrpSpPr>
          <p:cNvPr id="1317" name="Google Shape;1317;p122"/>
          <p:cNvGrpSpPr/>
          <p:nvPr/>
        </p:nvGrpSpPr>
        <p:grpSpPr>
          <a:xfrm>
            <a:off x="4498981" y="4327527"/>
            <a:ext cx="3086100" cy="2312988"/>
            <a:chOff x="1842" y="2672"/>
            <a:chExt cx="1944" cy="1457"/>
          </a:xfrm>
        </p:grpSpPr>
        <p:sp>
          <p:nvSpPr>
            <p:cNvPr id="1318" name="Google Shape;1318;p122"/>
            <p:cNvSpPr txBox="1"/>
            <p:nvPr/>
          </p:nvSpPr>
          <p:spPr>
            <a:xfrm>
              <a:off x="1842" y="3552"/>
              <a:ext cx="1944" cy="57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500"/>
              </a:pPr>
              <a:r>
                <a:rPr lang="en" sz="2000" b="1">
                  <a:latin typeface="Trebuchet MS"/>
                  <a:ea typeface="Trebuchet MS"/>
                  <a:cs typeface="Trebuchet MS"/>
                  <a:sym typeface="Trebuchet MS"/>
                </a:rPr>
                <a:t>Pooled Assets</a:t>
              </a:r>
              <a:endParaRPr sz="1867">
                <a:latin typeface="Arial"/>
                <a:cs typeface="Arial"/>
                <a:sym typeface="Arial"/>
              </a:endParaRPr>
            </a:p>
            <a:p>
              <a:pPr algn="ctr" defTabSz="1219170" hangingPunct="1">
                <a:lnSpc>
                  <a:spcPct val="85000"/>
                </a:lnSpc>
                <a:buClr>
                  <a:srgbClr val="000000"/>
                </a:buClr>
                <a:buSzPts val="1500"/>
              </a:pPr>
              <a:r>
                <a:rPr lang="en" sz="2000" b="1">
                  <a:latin typeface="Trebuchet MS"/>
                  <a:ea typeface="Trebuchet MS"/>
                  <a:cs typeface="Trebuchet MS"/>
                  <a:sym typeface="Trebuchet MS"/>
                </a:rPr>
                <a:t>Means Professional Money Managers</a:t>
              </a:r>
              <a:endParaRPr sz="1867">
                <a:latin typeface="Arial"/>
                <a:cs typeface="Arial"/>
                <a:sym typeface="Arial"/>
              </a:endParaRPr>
            </a:p>
          </p:txBody>
        </p:sp>
        <p:pic>
          <p:nvPicPr>
            <p:cNvPr id="1319" name="Google Shape;1319;p122" descr="Mutual Fund - Pooled Assets"/>
            <p:cNvPicPr preferRelativeResize="0"/>
            <p:nvPr/>
          </p:nvPicPr>
          <p:blipFill rotWithShape="1">
            <a:blip r:embed="rId3">
              <a:alphaModFix/>
            </a:blip>
            <a:srcRect/>
            <a:stretch/>
          </p:blipFill>
          <p:spPr>
            <a:xfrm>
              <a:off x="2378" y="2672"/>
              <a:ext cx="912" cy="900"/>
            </a:xfrm>
            <a:prstGeom prst="rect">
              <a:avLst/>
            </a:prstGeom>
            <a:noFill/>
            <a:ln>
              <a:noFill/>
            </a:ln>
          </p:spPr>
        </p:pic>
      </p:grpSp>
      <p:pic>
        <p:nvPicPr>
          <p:cNvPr id="1320" name="Google Shape;1320;p122" descr="Mutual Fund - Arrow"/>
          <p:cNvPicPr preferRelativeResize="0"/>
          <p:nvPr/>
        </p:nvPicPr>
        <p:blipFill rotWithShape="1">
          <a:blip r:embed="rId4">
            <a:alphaModFix/>
          </a:blip>
          <a:srcRect/>
          <a:stretch/>
        </p:blipFill>
        <p:spPr>
          <a:xfrm>
            <a:off x="2987681" y="3175002"/>
            <a:ext cx="3009900" cy="1152525"/>
          </a:xfrm>
          <a:prstGeom prst="rect">
            <a:avLst/>
          </a:prstGeom>
          <a:noFill/>
          <a:ln>
            <a:noFill/>
          </a:ln>
        </p:spPr>
      </p:pic>
      <p:grpSp>
        <p:nvGrpSpPr>
          <p:cNvPr id="1321" name="Google Shape;1321;p122"/>
          <p:cNvGrpSpPr/>
          <p:nvPr/>
        </p:nvGrpSpPr>
        <p:grpSpPr>
          <a:xfrm>
            <a:off x="1514481" y="4102099"/>
            <a:ext cx="3086100" cy="2190751"/>
            <a:chOff x="-6" y="2584"/>
            <a:chExt cx="1944" cy="1380"/>
          </a:xfrm>
        </p:grpSpPr>
        <p:sp>
          <p:nvSpPr>
            <p:cNvPr id="1322" name="Google Shape;1322;p122"/>
            <p:cNvSpPr txBox="1"/>
            <p:nvPr/>
          </p:nvSpPr>
          <p:spPr>
            <a:xfrm>
              <a:off x="-6" y="3552"/>
              <a:ext cx="1944" cy="41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500"/>
              </a:pPr>
              <a:r>
                <a:rPr lang="en" sz="2000" b="1">
                  <a:latin typeface="Trebuchet MS"/>
                  <a:ea typeface="Trebuchet MS"/>
                  <a:cs typeface="Trebuchet MS"/>
                  <a:sym typeface="Trebuchet MS"/>
                </a:rPr>
                <a:t>Individual</a:t>
              </a:r>
              <a:br>
                <a:rPr lang="en" sz="2000" b="1">
                  <a:latin typeface="Trebuchet MS"/>
                  <a:ea typeface="Trebuchet MS"/>
                  <a:cs typeface="Trebuchet MS"/>
                  <a:sym typeface="Trebuchet MS"/>
                </a:rPr>
              </a:br>
              <a:r>
                <a:rPr lang="en" sz="2000" b="1">
                  <a:latin typeface="Trebuchet MS"/>
                  <a:ea typeface="Trebuchet MS"/>
                  <a:cs typeface="Trebuchet MS"/>
                  <a:sym typeface="Trebuchet MS"/>
                </a:rPr>
                <a:t>Investors</a:t>
              </a:r>
              <a:endParaRPr sz="1867">
                <a:latin typeface="Arial"/>
                <a:cs typeface="Arial"/>
                <a:sym typeface="Arial"/>
              </a:endParaRPr>
            </a:p>
          </p:txBody>
        </p:sp>
        <p:pic>
          <p:nvPicPr>
            <p:cNvPr id="1323" name="Google Shape;1323;p122" descr="Mutual Fund - peolpe"/>
            <p:cNvPicPr preferRelativeResize="0"/>
            <p:nvPr/>
          </p:nvPicPr>
          <p:blipFill rotWithShape="1">
            <a:blip r:embed="rId5">
              <a:alphaModFix/>
            </a:blip>
            <a:srcRect/>
            <a:stretch/>
          </p:blipFill>
          <p:spPr>
            <a:xfrm>
              <a:off x="602" y="2584"/>
              <a:ext cx="744" cy="972"/>
            </a:xfrm>
            <a:prstGeom prst="rect">
              <a:avLst/>
            </a:prstGeom>
            <a:noFill/>
            <a:ln>
              <a:noFill/>
            </a:ln>
          </p:spPr>
        </p:pic>
      </p:grpSp>
      <p:grpSp>
        <p:nvGrpSpPr>
          <p:cNvPr id="1324" name="Google Shape;1324;p122"/>
          <p:cNvGrpSpPr/>
          <p:nvPr/>
        </p:nvGrpSpPr>
        <p:grpSpPr>
          <a:xfrm>
            <a:off x="7534278" y="4370396"/>
            <a:ext cx="3086100" cy="1922461"/>
            <a:chOff x="3786" y="2753"/>
            <a:chExt cx="1944" cy="1211"/>
          </a:xfrm>
        </p:grpSpPr>
        <p:sp>
          <p:nvSpPr>
            <p:cNvPr id="1325" name="Google Shape;1325;p122"/>
            <p:cNvSpPr txBox="1"/>
            <p:nvPr/>
          </p:nvSpPr>
          <p:spPr>
            <a:xfrm>
              <a:off x="3786" y="3552"/>
              <a:ext cx="1944" cy="41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500"/>
              </a:pPr>
              <a:r>
                <a:rPr lang="en" sz="2000" b="1">
                  <a:latin typeface="Trebuchet MS"/>
                  <a:ea typeface="Trebuchet MS"/>
                  <a:cs typeface="Trebuchet MS"/>
                  <a:sym typeface="Trebuchet MS"/>
                </a:rPr>
                <a:t>Global</a:t>
              </a:r>
              <a:br>
                <a:rPr lang="en" sz="2000" b="1">
                  <a:latin typeface="Trebuchet MS"/>
                  <a:ea typeface="Trebuchet MS"/>
                  <a:cs typeface="Trebuchet MS"/>
                  <a:sym typeface="Trebuchet MS"/>
                </a:rPr>
              </a:br>
              <a:r>
                <a:rPr lang="en" sz="2000" b="1">
                  <a:latin typeface="Trebuchet MS"/>
                  <a:ea typeface="Trebuchet MS"/>
                  <a:cs typeface="Trebuchet MS"/>
                  <a:sym typeface="Trebuchet MS"/>
                </a:rPr>
                <a:t>Economy</a:t>
              </a:r>
              <a:endParaRPr sz="1867">
                <a:latin typeface="Arial"/>
                <a:cs typeface="Arial"/>
                <a:sym typeface="Arial"/>
              </a:endParaRPr>
            </a:p>
          </p:txBody>
        </p:sp>
        <p:pic>
          <p:nvPicPr>
            <p:cNvPr id="1326" name="Google Shape;1326;p122" descr="Bypass the Middleman - earth"/>
            <p:cNvPicPr preferRelativeResize="0"/>
            <p:nvPr/>
          </p:nvPicPr>
          <p:blipFill rotWithShape="1">
            <a:blip r:embed="rId6">
              <a:alphaModFix/>
            </a:blip>
            <a:srcRect/>
            <a:stretch/>
          </p:blipFill>
          <p:spPr>
            <a:xfrm>
              <a:off x="4339" y="2753"/>
              <a:ext cx="798" cy="798"/>
            </a:xfrm>
            <a:prstGeom prst="rect">
              <a:avLst/>
            </a:prstGeom>
            <a:noFill/>
            <a:ln>
              <a:noFill/>
            </a:ln>
          </p:spPr>
        </p:pic>
      </p:grpSp>
      <p:pic>
        <p:nvPicPr>
          <p:cNvPr id="1327" name="Google Shape;1327;p122" descr="Mutual Fund - Arrow"/>
          <p:cNvPicPr preferRelativeResize="0"/>
          <p:nvPr/>
        </p:nvPicPr>
        <p:blipFill rotWithShape="1">
          <a:blip r:embed="rId4">
            <a:alphaModFix/>
          </a:blip>
          <a:srcRect/>
          <a:stretch/>
        </p:blipFill>
        <p:spPr>
          <a:xfrm>
            <a:off x="5997581" y="3175002"/>
            <a:ext cx="3009900" cy="1152525"/>
          </a:xfrm>
          <a:prstGeom prst="rect">
            <a:avLst/>
          </a:prstGeom>
          <a:noFill/>
          <a:ln>
            <a:noFill/>
          </a:ln>
        </p:spPr>
      </p:pic>
    </p:spTree>
    <p:extLst>
      <p:ext uri="{BB962C8B-B14F-4D97-AF65-F5344CB8AC3E}">
        <p14:creationId xmlns:p14="http://schemas.microsoft.com/office/powerpoint/2010/main" val="2192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4"/>
                                        </p:tgtEl>
                                        <p:attrNameLst>
                                          <p:attrName>style.visibility</p:attrName>
                                        </p:attrNameLst>
                                      </p:cBhvr>
                                      <p:to>
                                        <p:strVal val="visible"/>
                                      </p:to>
                                    </p:set>
                                    <p:animEffect transition="in" filter="fade">
                                      <p:cBhvr>
                                        <p:cTn id="7" dur="500"/>
                                        <p:tgtEl>
                                          <p:spTgt spid="131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16"/>
                                        </p:tgtEl>
                                        <p:attrNameLst>
                                          <p:attrName>style.visibility</p:attrName>
                                        </p:attrNameLst>
                                      </p:cBhvr>
                                      <p:to>
                                        <p:strVal val="visible"/>
                                      </p:to>
                                    </p:set>
                                    <p:anim calcmode="lin" valueType="num">
                                      <p:cBhvr additive="base">
                                        <p:cTn id="12" dur="500"/>
                                        <p:tgtEl>
                                          <p:spTgt spid="1316"/>
                                        </p:tgtEl>
                                        <p:attrNameLst>
                                          <p:attrName>ppt_w</p:attrName>
                                        </p:attrNameLst>
                                      </p:cBhvr>
                                      <p:tavLst>
                                        <p:tav tm="0">
                                          <p:val>
                                            <p:strVal val="0"/>
                                          </p:val>
                                        </p:tav>
                                        <p:tav tm="100000">
                                          <p:val>
                                            <p:strVal val="#ppt_w"/>
                                          </p:val>
                                        </p:tav>
                                      </p:tavLst>
                                    </p:anim>
                                    <p:anim calcmode="lin" valueType="num">
                                      <p:cBhvr additive="base">
                                        <p:cTn id="13" dur="500"/>
                                        <p:tgtEl>
                                          <p:spTgt spid="1316"/>
                                        </p:tgtEl>
                                        <p:attrNameLst>
                                          <p:attrName>ppt_h</p:attrName>
                                        </p:attrNameLst>
                                      </p:cBhvr>
                                      <p:tavLst>
                                        <p:tav tm="0">
                                          <p:val>
                                            <p:strVal val="0"/>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1321"/>
                                        </p:tgtEl>
                                        <p:attrNameLst>
                                          <p:attrName>style.visibility</p:attrName>
                                        </p:attrNameLst>
                                      </p:cBhvr>
                                      <p:to>
                                        <p:strVal val="visible"/>
                                      </p:to>
                                    </p:set>
                                    <p:animEffect transition="in" filter="fade">
                                      <p:cBhvr>
                                        <p:cTn id="16" dur="1000"/>
                                        <p:tgtEl>
                                          <p:spTgt spid="13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20"/>
                                        </p:tgtEl>
                                        <p:attrNameLst>
                                          <p:attrName>style.visibility</p:attrName>
                                        </p:attrNameLst>
                                      </p:cBhvr>
                                      <p:to>
                                        <p:strVal val="visible"/>
                                      </p:to>
                                    </p:set>
                                    <p:animEffect transition="in" filter="fade">
                                      <p:cBhvr>
                                        <p:cTn id="21" dur="500"/>
                                        <p:tgtEl>
                                          <p:spTgt spid="132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17"/>
                                        </p:tgtEl>
                                        <p:attrNameLst>
                                          <p:attrName>style.visibility</p:attrName>
                                        </p:attrNameLst>
                                      </p:cBhvr>
                                      <p:to>
                                        <p:strVal val="visible"/>
                                      </p:to>
                                    </p:set>
                                    <p:animEffect transition="in" filter="fade">
                                      <p:cBhvr>
                                        <p:cTn id="25" dur="1000"/>
                                        <p:tgtEl>
                                          <p:spTgt spid="13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27"/>
                                        </p:tgtEl>
                                        <p:attrNameLst>
                                          <p:attrName>style.visibility</p:attrName>
                                        </p:attrNameLst>
                                      </p:cBhvr>
                                      <p:to>
                                        <p:strVal val="visible"/>
                                      </p:to>
                                    </p:set>
                                    <p:animEffect transition="in" filter="fade">
                                      <p:cBhvr>
                                        <p:cTn id="30" dur="500"/>
                                        <p:tgtEl>
                                          <p:spTgt spid="1327"/>
                                        </p:tgtEl>
                                      </p:cBhvr>
                                    </p:animEffect>
                                  </p:childTnLst>
                                </p:cTn>
                              </p:par>
                            </p:childTnLst>
                          </p:cTn>
                        </p:par>
                        <p:par>
                          <p:cTn id="31" fill="hold">
                            <p:stCondLst>
                              <p:cond delay="500"/>
                            </p:stCondLst>
                            <p:childTnLst>
                              <p:par>
                                <p:cTn id="32" presetID="23" presetClass="entr" presetSubtype="16" fill="hold" nodeType="afterEffect">
                                  <p:stCondLst>
                                    <p:cond delay="0"/>
                                  </p:stCondLst>
                                  <p:childTnLst>
                                    <p:set>
                                      <p:cBhvr>
                                        <p:cTn id="33" dur="1" fill="hold">
                                          <p:stCondLst>
                                            <p:cond delay="0"/>
                                          </p:stCondLst>
                                        </p:cTn>
                                        <p:tgtEl>
                                          <p:spTgt spid="1324"/>
                                        </p:tgtEl>
                                        <p:attrNameLst>
                                          <p:attrName>style.visibility</p:attrName>
                                        </p:attrNameLst>
                                      </p:cBhvr>
                                      <p:to>
                                        <p:strVal val="visible"/>
                                      </p:to>
                                    </p:set>
                                    <p:anim calcmode="lin" valueType="num">
                                      <p:cBhvr additive="base">
                                        <p:cTn id="34" dur="500"/>
                                        <p:tgtEl>
                                          <p:spTgt spid="1324"/>
                                        </p:tgtEl>
                                        <p:attrNameLst>
                                          <p:attrName>ppt_w</p:attrName>
                                        </p:attrNameLst>
                                      </p:cBhvr>
                                      <p:tavLst>
                                        <p:tav tm="0">
                                          <p:val>
                                            <p:strVal val="0"/>
                                          </p:val>
                                        </p:tav>
                                        <p:tav tm="100000">
                                          <p:val>
                                            <p:strVal val="#ppt_w"/>
                                          </p:val>
                                        </p:tav>
                                      </p:tavLst>
                                    </p:anim>
                                    <p:anim calcmode="lin" valueType="num">
                                      <p:cBhvr additive="base">
                                        <p:cTn id="35" dur="500"/>
                                        <p:tgtEl>
                                          <p:spTgt spid="1324"/>
                                        </p:tgtEl>
                                        <p:attrNameLst>
                                          <p:attrName>ppt_h</p:attrName>
                                        </p:attrNameLst>
                                      </p:cBhvr>
                                      <p:tavLst>
                                        <p:tav tm="0">
                                          <p:val>
                                            <p:strVal val="0"/>
                                          </p:val>
                                        </p:tav>
                                        <p:tav tm="100000">
                                          <p:val>
                                            <p:strVal val="#ppt_h"/>
                                          </p:val>
                                        </p:tav>
                                      </p:tavLst>
                                    </p:anim>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3" name="Rectangle 7"/>
          <p:cNvSpPr>
            <a:spLocks noGrp="1"/>
          </p:cNvSpPr>
          <p:nvPr>
            <p:ph type="title"/>
          </p:nvPr>
        </p:nvSpPr>
        <p:spPr>
          <a:xfrm>
            <a:off x="498549" y="234904"/>
            <a:ext cx="8153400" cy="1258888"/>
          </a:xfrm>
        </p:spPr>
        <p:txBody>
          <a:bodyPr>
            <a:normAutofit/>
          </a:bodyPr>
          <a:lstStyle/>
          <a:p>
            <a:r>
              <a:rPr lang="en-US" altLang="en-US" sz="5400" b="1" i="1" dirty="0">
                <a:latin typeface="+mn-lt"/>
                <a:ea typeface="Tahoma" panose="020B0604030504040204" pitchFamily="34" charset="0"/>
                <a:cs typeface="Tahoma" panose="020B0604030504040204" pitchFamily="34" charset="0"/>
              </a:rPr>
              <a:t>Accumulating a</a:t>
            </a:r>
            <a:r>
              <a:rPr lang="en-US" altLang="en-US" sz="5400" b="1" dirty="0">
                <a:latin typeface="+mn-lt"/>
                <a:ea typeface="Tahoma" panose="020B0604030504040204" pitchFamily="34" charset="0"/>
                <a:cs typeface="Tahoma" panose="020B0604030504040204" pitchFamily="34" charset="0"/>
              </a:rPr>
              <a:t> FIN#</a:t>
            </a:r>
            <a:br>
              <a:rPr lang="en-US" altLang="en-US" sz="5400" b="1" dirty="0">
                <a:latin typeface="+mn-lt"/>
                <a:ea typeface="Tahoma" panose="020B0604030504040204" pitchFamily="34" charset="0"/>
                <a:cs typeface="Tahoma" panose="020B0604030504040204" pitchFamily="34" charset="0"/>
              </a:rPr>
            </a:br>
            <a:r>
              <a:rPr lang="en-US" altLang="en-US" sz="1300" b="1" dirty="0">
                <a:solidFill>
                  <a:srgbClr val="FF0000"/>
                </a:solidFill>
                <a:latin typeface="+mn-lt"/>
                <a:ea typeface="Tahoma" panose="020B0604030504040204" pitchFamily="34" charset="0"/>
                <a:cs typeface="Tahoma" panose="020B0604030504040204" pitchFamily="34" charset="0"/>
              </a:rPr>
              <a:t>Why Banks &amp; Insurance companies are rich and we are not!</a:t>
            </a:r>
          </a:p>
        </p:txBody>
      </p:sp>
      <p:sp>
        <p:nvSpPr>
          <p:cNvPr id="20" name="Freeform 19"/>
          <p:cNvSpPr/>
          <p:nvPr/>
        </p:nvSpPr>
        <p:spPr>
          <a:xfrm>
            <a:off x="1073021" y="1442044"/>
            <a:ext cx="10428417" cy="1842850"/>
          </a:xfrm>
          <a:custGeom>
            <a:avLst/>
            <a:gdLst>
              <a:gd name="connsiteX0" fmla="*/ 0 w 7342495"/>
              <a:gd name="connsiteY0" fmla="*/ 2321211 h 2324189"/>
              <a:gd name="connsiteX1" fmla="*/ 1501253 w 7342495"/>
              <a:gd name="connsiteY1" fmla="*/ 2198381 h 2324189"/>
              <a:gd name="connsiteX2" fmla="*/ 3084394 w 7342495"/>
              <a:gd name="connsiteY2" fmla="*/ 1502345 h 2324189"/>
              <a:gd name="connsiteX3" fmla="*/ 4012442 w 7342495"/>
              <a:gd name="connsiteY3" fmla="*/ 806309 h 2324189"/>
              <a:gd name="connsiteX4" fmla="*/ 4462818 w 7342495"/>
              <a:gd name="connsiteY4" fmla="*/ 465115 h 2324189"/>
              <a:gd name="connsiteX5" fmla="*/ 4804012 w 7342495"/>
              <a:gd name="connsiteY5" fmla="*/ 287694 h 2324189"/>
              <a:gd name="connsiteX6" fmla="*/ 5336274 w 7342495"/>
              <a:gd name="connsiteY6" fmla="*/ 123921 h 2324189"/>
              <a:gd name="connsiteX7" fmla="*/ 6550925 w 7342495"/>
              <a:gd name="connsiteY7" fmla="*/ 14739 h 2324189"/>
              <a:gd name="connsiteX8" fmla="*/ 7342495 w 7342495"/>
              <a:gd name="connsiteY8" fmla="*/ 1091 h 232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2495" h="2324189">
                <a:moveTo>
                  <a:pt x="0" y="2321211"/>
                </a:moveTo>
                <a:cubicBezTo>
                  <a:pt x="493594" y="2328035"/>
                  <a:pt x="987188" y="2334859"/>
                  <a:pt x="1501253" y="2198381"/>
                </a:cubicBezTo>
                <a:cubicBezTo>
                  <a:pt x="2015318" y="2061903"/>
                  <a:pt x="2665863" y="1734357"/>
                  <a:pt x="3084394" y="1502345"/>
                </a:cubicBezTo>
                <a:cubicBezTo>
                  <a:pt x="3502925" y="1270333"/>
                  <a:pt x="4012442" y="806309"/>
                  <a:pt x="4012442" y="806309"/>
                </a:cubicBezTo>
                <a:cubicBezTo>
                  <a:pt x="4242179" y="633437"/>
                  <a:pt x="4330890" y="551551"/>
                  <a:pt x="4462818" y="465115"/>
                </a:cubicBezTo>
                <a:cubicBezTo>
                  <a:pt x="4594746" y="378679"/>
                  <a:pt x="4658436" y="344560"/>
                  <a:pt x="4804012" y="287694"/>
                </a:cubicBezTo>
                <a:cubicBezTo>
                  <a:pt x="4949588" y="230828"/>
                  <a:pt x="5045122" y="169413"/>
                  <a:pt x="5336274" y="123921"/>
                </a:cubicBezTo>
                <a:cubicBezTo>
                  <a:pt x="5627426" y="78429"/>
                  <a:pt x="6216555" y="35211"/>
                  <a:pt x="6550925" y="14739"/>
                </a:cubicBezTo>
                <a:cubicBezTo>
                  <a:pt x="6885295" y="-5733"/>
                  <a:pt x="7342495" y="1091"/>
                  <a:pt x="7342495" y="1091"/>
                </a:cubicBezTo>
              </a:path>
            </a:pathLst>
          </a:custGeom>
          <a:noFill/>
          <a:ln w="155575">
            <a:solidFill>
              <a:srgbClr val="FBB61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a:spLocks noChangeArrowheads="1"/>
          </p:cNvSpPr>
          <p:nvPr/>
        </p:nvSpPr>
        <p:spPr bwMode="auto">
          <a:xfrm>
            <a:off x="700088" y="3429000"/>
            <a:ext cx="12538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rebuchet MS" charset="0"/>
                <a:ea typeface="MS PGothic" charset="-128"/>
                <a:cs typeface="Arial Unicode MS" charset="0"/>
              </a:rPr>
              <a:t>Age 30</a:t>
            </a:r>
          </a:p>
        </p:txBody>
      </p:sp>
      <p:sp>
        <p:nvSpPr>
          <p:cNvPr id="35" name="TextBox 34"/>
          <p:cNvSpPr txBox="1">
            <a:spLocks noChangeArrowheads="1"/>
          </p:cNvSpPr>
          <p:nvPr/>
        </p:nvSpPr>
        <p:spPr bwMode="auto">
          <a:xfrm>
            <a:off x="8057658" y="1895859"/>
            <a:ext cx="12620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rebuchet MS" charset="0"/>
                <a:ea typeface="MS PGothic" charset="-128"/>
                <a:cs typeface="Arial Unicode MS" charset="0"/>
              </a:rPr>
              <a:t>AGE 65</a:t>
            </a:r>
          </a:p>
        </p:txBody>
      </p:sp>
      <p:sp>
        <p:nvSpPr>
          <p:cNvPr id="18441" name="TextBox 23"/>
          <p:cNvSpPr txBox="1">
            <a:spLocks noChangeArrowheads="1"/>
          </p:cNvSpPr>
          <p:nvPr/>
        </p:nvSpPr>
        <p:spPr bwMode="auto">
          <a:xfrm rot="20617712">
            <a:off x="4026672" y="2158510"/>
            <a:ext cx="2263248" cy="461665"/>
          </a:xfrm>
          <a:prstGeom prst="rect">
            <a:avLst/>
          </a:prstGeom>
          <a:noFill/>
          <a:ln>
            <a:noFill/>
          </a:ln>
        </p:spPr>
        <p:txBody>
          <a:bodyPr wrap="squar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CC0000"/>
                </a:solidFill>
                <a:effectLst/>
                <a:uLnTx/>
                <a:uFillTx/>
                <a:latin typeface="Trebuchet MS" charset="0"/>
                <a:ea typeface="MS PGothic" charset="-128"/>
                <a:cs typeface="Arial Unicode MS" charset="0"/>
              </a:rPr>
              <a:t>Accumulation</a:t>
            </a:r>
          </a:p>
        </p:txBody>
      </p:sp>
      <p:sp>
        <p:nvSpPr>
          <p:cNvPr id="41" name="Freeform 40"/>
          <p:cNvSpPr/>
          <p:nvPr/>
        </p:nvSpPr>
        <p:spPr bwMode="auto">
          <a:xfrm>
            <a:off x="9329396" y="1727421"/>
            <a:ext cx="2004290" cy="737162"/>
          </a:xfrm>
          <a:custGeom>
            <a:avLst/>
            <a:gdLst>
              <a:gd name="connsiteX0" fmla="*/ 0 w 2310490"/>
              <a:gd name="connsiteY0" fmla="*/ 67550 h 972718"/>
              <a:gd name="connsiteX1" fmla="*/ 0 w 2310490"/>
              <a:gd name="connsiteY1" fmla="*/ 972718 h 972718"/>
              <a:gd name="connsiteX2" fmla="*/ 2310490 w 2310490"/>
              <a:gd name="connsiteY2" fmla="*/ 959208 h 972718"/>
              <a:gd name="connsiteX3" fmla="*/ 2283467 w 2310490"/>
              <a:gd name="connsiteY3" fmla="*/ 0 h 972718"/>
            </a:gdLst>
            <a:ahLst/>
            <a:cxnLst>
              <a:cxn ang="0">
                <a:pos x="connsiteX0" y="connsiteY0"/>
              </a:cxn>
              <a:cxn ang="0">
                <a:pos x="connsiteX1" y="connsiteY1"/>
              </a:cxn>
              <a:cxn ang="0">
                <a:pos x="connsiteX2" y="connsiteY2"/>
              </a:cxn>
              <a:cxn ang="0">
                <a:pos x="connsiteX3" y="connsiteY3"/>
              </a:cxn>
            </a:cxnLst>
            <a:rect l="l" t="t" r="r" b="b"/>
            <a:pathLst>
              <a:path w="2310490" h="972718">
                <a:moveTo>
                  <a:pt x="0" y="67550"/>
                </a:moveTo>
                <a:lnTo>
                  <a:pt x="0" y="972718"/>
                </a:lnTo>
                <a:lnTo>
                  <a:pt x="2310490" y="959208"/>
                </a:lnTo>
                <a:lnTo>
                  <a:pt x="2283467" y="0"/>
                </a:lnTo>
              </a:path>
            </a:pathLst>
          </a:custGeom>
          <a:noFill/>
          <a:ln w="104775">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p:cNvSpPr/>
          <p:nvPr/>
        </p:nvSpPr>
        <p:spPr bwMode="auto">
          <a:xfrm>
            <a:off x="9319720" y="2577008"/>
            <a:ext cx="1893467"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a:solidFill>
                    <a:srgbClr val="44546A">
                      <a:satMod val="155000"/>
                    </a:srgbClr>
                  </a:solidFill>
                  <a:prstDash val="solid"/>
                </a:ln>
                <a:solidFill>
                  <a:prstClr val="black"/>
                </a:solidFill>
                <a:effectLst>
                  <a:outerShdw blurRad="41275" dist="20320" dir="1800000" algn="tl" rotWithShape="0">
                    <a:srgbClr val="000000">
                      <a:alpha val="40000"/>
                    </a:srgbClr>
                  </a:outerShdw>
                </a:effectLst>
                <a:uLnTx/>
                <a:uFillTx/>
                <a:latin typeface="Calibri" panose="020F0502020204030204"/>
                <a:ea typeface="MS PGothic" charset="0"/>
                <a:cs typeface="MS PGothic" charset="0"/>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a:solidFill>
                    <a:srgbClr val="44546A">
                      <a:satMod val="155000"/>
                    </a:srgbClr>
                  </a:solidFill>
                  <a:prstDash val="solid"/>
                </a:ln>
                <a:solidFill>
                  <a:prstClr val="black"/>
                </a:solidFill>
                <a:effectLst>
                  <a:outerShdw blurRad="41275" dist="20320" dir="1800000" algn="tl" rotWithShape="0">
                    <a:srgbClr val="000000">
                      <a:alpha val="40000"/>
                    </a:srgbClr>
                  </a:outerShdw>
                </a:effectLst>
                <a:uLnTx/>
                <a:uFillTx/>
                <a:latin typeface="Calibri" panose="020F0502020204030204"/>
                <a:ea typeface="MS PGothic" charset="0"/>
                <a:cs typeface="MS PGothic" charset="0"/>
              </a:rPr>
              <a:t>Independence #</a:t>
            </a:r>
          </a:p>
        </p:txBody>
      </p:sp>
      <p:sp>
        <p:nvSpPr>
          <p:cNvPr id="44" name="TextBox 43"/>
          <p:cNvSpPr txBox="1">
            <a:spLocks noChangeArrowheads="1"/>
          </p:cNvSpPr>
          <p:nvPr/>
        </p:nvSpPr>
        <p:spPr bwMode="auto">
          <a:xfrm>
            <a:off x="9428165" y="1896157"/>
            <a:ext cx="1861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CC0000"/>
                </a:solidFill>
                <a:effectLst/>
                <a:uLnTx/>
                <a:uFillTx/>
                <a:latin typeface="Trebuchet MS" charset="0"/>
                <a:ea typeface="MS PGothic" charset="-128"/>
                <a:cs typeface="Arial Unicode MS" charset="0"/>
              </a:rPr>
              <a:t>$1,239,137</a:t>
            </a:r>
          </a:p>
        </p:txBody>
      </p:sp>
      <p:grpSp>
        <p:nvGrpSpPr>
          <p:cNvPr id="21" name="Group 4">
            <a:extLst>
              <a:ext uri="{FF2B5EF4-FFF2-40B4-BE49-F238E27FC236}">
                <a16:creationId xmlns:a16="http://schemas.microsoft.com/office/drawing/2014/main" id="{13B4CFEE-18E7-B84C-9D35-58DF0528C5C4}"/>
              </a:ext>
            </a:extLst>
          </p:cNvPr>
          <p:cNvGrpSpPr>
            <a:grpSpLocks/>
          </p:cNvGrpSpPr>
          <p:nvPr/>
        </p:nvGrpSpPr>
        <p:grpSpPr bwMode="auto">
          <a:xfrm>
            <a:off x="599981" y="5046973"/>
            <a:ext cx="1428750" cy="566738"/>
            <a:chOff x="652329" y="5066949"/>
            <a:chExt cx="1428462" cy="566709"/>
          </a:xfrm>
        </p:grpSpPr>
        <p:sp>
          <p:nvSpPr>
            <p:cNvPr id="22" name="Freeform 21">
              <a:extLst>
                <a:ext uri="{FF2B5EF4-FFF2-40B4-BE49-F238E27FC236}">
                  <a16:creationId xmlns:a16="http://schemas.microsoft.com/office/drawing/2014/main" id="{A1B40D25-53C7-6147-8F0B-4CEF445A9525}"/>
                </a:ext>
              </a:extLst>
            </p:cNvPr>
            <p:cNvSpPr/>
            <p:nvPr/>
          </p:nvSpPr>
          <p:spPr>
            <a:xfrm>
              <a:off x="652329" y="5066949"/>
              <a:ext cx="1428462" cy="566709"/>
            </a:xfrm>
            <a:custGeom>
              <a:avLst/>
              <a:gdLst>
                <a:gd name="connsiteX0" fmla="*/ 0 w 2310490"/>
                <a:gd name="connsiteY0" fmla="*/ 67550 h 972718"/>
                <a:gd name="connsiteX1" fmla="*/ 0 w 2310490"/>
                <a:gd name="connsiteY1" fmla="*/ 972718 h 972718"/>
                <a:gd name="connsiteX2" fmla="*/ 2310490 w 2310490"/>
                <a:gd name="connsiteY2" fmla="*/ 959208 h 972718"/>
                <a:gd name="connsiteX3" fmla="*/ 2283467 w 2310490"/>
                <a:gd name="connsiteY3" fmla="*/ 0 h 972718"/>
              </a:gdLst>
              <a:ahLst/>
              <a:cxnLst>
                <a:cxn ang="0">
                  <a:pos x="connsiteX0" y="connsiteY0"/>
                </a:cxn>
                <a:cxn ang="0">
                  <a:pos x="connsiteX1" y="connsiteY1"/>
                </a:cxn>
                <a:cxn ang="0">
                  <a:pos x="connsiteX2" y="connsiteY2"/>
                </a:cxn>
                <a:cxn ang="0">
                  <a:pos x="connsiteX3" y="connsiteY3"/>
                </a:cxn>
              </a:cxnLst>
              <a:rect l="l" t="t" r="r" b="b"/>
              <a:pathLst>
                <a:path w="2310490" h="972718">
                  <a:moveTo>
                    <a:pt x="0" y="67550"/>
                  </a:moveTo>
                  <a:lnTo>
                    <a:pt x="0" y="972718"/>
                  </a:lnTo>
                  <a:lnTo>
                    <a:pt x="2310490" y="959208"/>
                  </a:lnTo>
                  <a:lnTo>
                    <a:pt x="2283467" y="0"/>
                  </a:lnTo>
                </a:path>
              </a:pathLst>
            </a:custGeom>
            <a:ln w="98425"/>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
              <a:extLst>
                <a:ext uri="{FF2B5EF4-FFF2-40B4-BE49-F238E27FC236}">
                  <a16:creationId xmlns:a16="http://schemas.microsoft.com/office/drawing/2014/main" id="{360AB17D-9FCE-F74A-86FB-7124CD863B1E}"/>
                </a:ext>
              </a:extLst>
            </p:cNvPr>
            <p:cNvSpPr txBox="1">
              <a:spLocks noChangeArrowheads="1"/>
            </p:cNvSpPr>
            <p:nvPr/>
          </p:nvSpPr>
          <p:spPr bwMode="auto">
            <a:xfrm>
              <a:off x="714193" y="5111884"/>
              <a:ext cx="1183099" cy="40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rebuchet MS" charset="0"/>
                  <a:ea typeface="MS PGothic" charset="-128"/>
                  <a:cs typeface="Arial Unicode MS" charset="0"/>
                </a:rPr>
                <a:t>$10,000</a:t>
              </a:r>
            </a:p>
          </p:txBody>
        </p:sp>
      </p:grpSp>
      <p:sp>
        <p:nvSpPr>
          <p:cNvPr id="24" name="Rectangle 26">
            <a:extLst>
              <a:ext uri="{FF2B5EF4-FFF2-40B4-BE49-F238E27FC236}">
                <a16:creationId xmlns:a16="http://schemas.microsoft.com/office/drawing/2014/main" id="{034FFFA4-9468-B84E-8787-9A306977C044}"/>
              </a:ext>
            </a:extLst>
          </p:cNvPr>
          <p:cNvSpPr>
            <a:spLocks noChangeArrowheads="1"/>
          </p:cNvSpPr>
          <p:nvPr/>
        </p:nvSpPr>
        <p:spPr bwMode="auto">
          <a:xfrm>
            <a:off x="5943601" y="4324351"/>
            <a:ext cx="69570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sng" strike="noStrike" kern="1200" cap="none" spc="0" normalizeH="0" baseline="0" noProof="0" dirty="0">
                <a:ln>
                  <a:noFill/>
                </a:ln>
                <a:solidFill>
                  <a:srgbClr val="FF0000"/>
                </a:solidFill>
                <a:effectLst/>
                <a:uLnTx/>
                <a:uFillTx/>
                <a:latin typeface="Trebuchet MS" charset="0"/>
                <a:ea typeface="MS PGothic" charset="-128"/>
                <a:cs typeface="Arial Unicode MS" charset="0"/>
              </a:rPr>
              <a:t>3 %</a:t>
            </a:r>
            <a:endParaRPr kumimoji="0" lang="en-US" altLang="en-US" sz="2800" b="0" i="0" u="none" strike="noStrike" kern="1200" cap="none" spc="0" normalizeH="0" baseline="0" noProof="0" dirty="0">
              <a:ln>
                <a:noFill/>
              </a:ln>
              <a:solidFill>
                <a:srgbClr val="FF0000"/>
              </a:solidFill>
              <a:effectLst/>
              <a:uLnTx/>
              <a:uFillTx/>
              <a:latin typeface="Trebuchet MS" charset="0"/>
              <a:ea typeface="MS PGothic" charset="-128"/>
              <a:cs typeface="Arial Unicode MS" charset="0"/>
            </a:endParaRPr>
          </a:p>
        </p:txBody>
      </p:sp>
      <p:sp>
        <p:nvSpPr>
          <p:cNvPr id="25" name="Rectangle 27">
            <a:extLst>
              <a:ext uri="{FF2B5EF4-FFF2-40B4-BE49-F238E27FC236}">
                <a16:creationId xmlns:a16="http://schemas.microsoft.com/office/drawing/2014/main" id="{8D79BB60-9B72-F34A-86AA-99F1E6E6B8A9}"/>
              </a:ext>
            </a:extLst>
          </p:cNvPr>
          <p:cNvSpPr>
            <a:spLocks noChangeArrowheads="1"/>
          </p:cNvSpPr>
          <p:nvPr/>
        </p:nvSpPr>
        <p:spPr bwMode="auto">
          <a:xfrm>
            <a:off x="7696201" y="4329114"/>
            <a:ext cx="69570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sng" strike="noStrike" kern="1200" cap="none" spc="0" normalizeH="0" baseline="0" noProof="0" dirty="0">
                <a:ln>
                  <a:noFill/>
                </a:ln>
                <a:solidFill>
                  <a:srgbClr val="FF0000"/>
                </a:solidFill>
                <a:effectLst/>
                <a:uLnTx/>
                <a:uFillTx/>
                <a:latin typeface="Trebuchet MS" charset="0"/>
                <a:ea typeface="MS PGothic" charset="-128"/>
                <a:cs typeface="Arial Unicode MS" charset="0"/>
              </a:rPr>
              <a:t>6 %</a:t>
            </a:r>
            <a:endParaRPr kumimoji="0" lang="en-US" altLang="en-US" sz="2800" b="0" i="0" u="none" strike="noStrike" kern="1200" cap="none" spc="0" normalizeH="0" baseline="0" noProof="0" dirty="0">
              <a:ln>
                <a:noFill/>
              </a:ln>
              <a:solidFill>
                <a:srgbClr val="FF0000"/>
              </a:solidFill>
              <a:effectLst/>
              <a:uLnTx/>
              <a:uFillTx/>
              <a:latin typeface="Trebuchet MS" charset="0"/>
              <a:ea typeface="MS PGothic" charset="-128"/>
              <a:cs typeface="Arial Unicode MS" charset="0"/>
            </a:endParaRPr>
          </a:p>
        </p:txBody>
      </p:sp>
      <p:sp>
        <p:nvSpPr>
          <p:cNvPr id="26" name="Rectangle 28">
            <a:extLst>
              <a:ext uri="{FF2B5EF4-FFF2-40B4-BE49-F238E27FC236}">
                <a16:creationId xmlns:a16="http://schemas.microsoft.com/office/drawing/2014/main" id="{71DF32FE-EFD7-DE4E-BD28-1B6327FD9E1D}"/>
              </a:ext>
            </a:extLst>
          </p:cNvPr>
          <p:cNvSpPr>
            <a:spLocks noChangeArrowheads="1"/>
          </p:cNvSpPr>
          <p:nvPr/>
        </p:nvSpPr>
        <p:spPr bwMode="auto">
          <a:xfrm>
            <a:off x="9486912" y="4329114"/>
            <a:ext cx="69570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sng" strike="noStrike" kern="1200" cap="none" spc="0" normalizeH="0" baseline="0" noProof="0" dirty="0">
                <a:ln>
                  <a:noFill/>
                </a:ln>
                <a:solidFill>
                  <a:srgbClr val="FF0000"/>
                </a:solidFill>
                <a:effectLst/>
                <a:uLnTx/>
                <a:uFillTx/>
                <a:latin typeface="Trebuchet MS" charset="0"/>
                <a:ea typeface="MS PGothic" charset="-128"/>
                <a:cs typeface="Arial Unicode MS" charset="0"/>
              </a:rPr>
              <a:t>9 %</a:t>
            </a:r>
            <a:endParaRPr kumimoji="0" lang="en-US" altLang="en-US" sz="2800" b="0" i="0" u="none" strike="noStrike" kern="1200" cap="none" spc="0" normalizeH="0" baseline="0" noProof="0" dirty="0">
              <a:ln>
                <a:noFill/>
              </a:ln>
              <a:solidFill>
                <a:srgbClr val="FF0000"/>
              </a:solidFill>
              <a:effectLst/>
              <a:uLnTx/>
              <a:uFillTx/>
              <a:latin typeface="Trebuchet MS" charset="0"/>
              <a:ea typeface="MS PGothic" charset="-128"/>
              <a:cs typeface="Arial Unicode MS" charset="0"/>
            </a:endParaRPr>
          </a:p>
        </p:txBody>
      </p:sp>
      <p:grpSp>
        <p:nvGrpSpPr>
          <p:cNvPr id="27" name="Group 5">
            <a:extLst>
              <a:ext uri="{FF2B5EF4-FFF2-40B4-BE49-F238E27FC236}">
                <a16:creationId xmlns:a16="http://schemas.microsoft.com/office/drawing/2014/main" id="{A1933C63-4D03-6447-ABB5-1A4794701111}"/>
              </a:ext>
            </a:extLst>
          </p:cNvPr>
          <p:cNvGrpSpPr>
            <a:grpSpLocks/>
          </p:cNvGrpSpPr>
          <p:nvPr/>
        </p:nvGrpSpPr>
        <p:grpSpPr bwMode="auto">
          <a:xfrm>
            <a:off x="2352296" y="4122839"/>
            <a:ext cx="3292854" cy="1071214"/>
            <a:chOff x="2256442" y="4075054"/>
            <a:chExt cx="1864607" cy="1220854"/>
          </a:xfrm>
        </p:grpSpPr>
        <p:sp>
          <p:nvSpPr>
            <p:cNvPr id="28" name="Line 29">
              <a:extLst>
                <a:ext uri="{FF2B5EF4-FFF2-40B4-BE49-F238E27FC236}">
                  <a16:creationId xmlns:a16="http://schemas.microsoft.com/office/drawing/2014/main" id="{9026373F-1789-504D-A8F8-56FD88E0FF0A}"/>
                </a:ext>
              </a:extLst>
            </p:cNvPr>
            <p:cNvSpPr>
              <a:spLocks noChangeShapeType="1"/>
            </p:cNvSpPr>
            <p:nvPr/>
          </p:nvSpPr>
          <p:spPr bwMode="auto">
            <a:xfrm flipV="1">
              <a:off x="2256442" y="5012200"/>
              <a:ext cx="1864607" cy="283708"/>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30">
              <a:extLst>
                <a:ext uri="{FF2B5EF4-FFF2-40B4-BE49-F238E27FC236}">
                  <a16:creationId xmlns:a16="http://schemas.microsoft.com/office/drawing/2014/main" id="{BA62708C-F96E-E643-A494-BCBD27CE29B2}"/>
                </a:ext>
              </a:extLst>
            </p:cNvPr>
            <p:cNvSpPr txBox="1">
              <a:spLocks noChangeArrowheads="1"/>
            </p:cNvSpPr>
            <p:nvPr/>
          </p:nvSpPr>
          <p:spPr bwMode="auto">
            <a:xfrm>
              <a:off x="2567769" y="4075054"/>
              <a:ext cx="1219200" cy="1157543"/>
            </a:xfrm>
            <a:prstGeom prst="rect">
              <a:avLst/>
            </a:prstGeom>
            <a:solidFill>
              <a:srgbClr val="000000"/>
            </a:solidFill>
            <a:ln>
              <a:noFill/>
            </a:ln>
          </p:spPr>
          <p:txBody>
            <a:bodyPr>
              <a:spAutoFit/>
            </a:bodyPr>
            <a:lstStyle>
              <a:lvl1pPr>
                <a:defRPr sz="2400" b="1">
                  <a:solidFill>
                    <a:schemeClr val="tx1"/>
                  </a:solidFill>
                  <a:latin typeface="Times New Roman" charset="0"/>
                  <a:ea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charset="0"/>
                  <a:ea typeface="ＭＳ Ｐゴシック" charset="0"/>
                  <a:cs typeface="MS PGothic" charset="0"/>
                </a:rPr>
                <a:t>Add  no more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charset="0"/>
                  <a:ea typeface="ＭＳ Ｐゴシック" charset="0"/>
                  <a:cs typeface="MS PGothic" charset="0"/>
                </a:rPr>
                <a:t>For 35 Years</a:t>
              </a:r>
            </a:p>
          </p:txBody>
        </p:sp>
      </p:grpSp>
      <p:sp>
        <p:nvSpPr>
          <p:cNvPr id="30" name="Text Box 31">
            <a:extLst>
              <a:ext uri="{FF2B5EF4-FFF2-40B4-BE49-F238E27FC236}">
                <a16:creationId xmlns:a16="http://schemas.microsoft.com/office/drawing/2014/main" id="{21726435-F88E-1F4D-A401-7B892F708DA1}"/>
              </a:ext>
            </a:extLst>
          </p:cNvPr>
          <p:cNvSpPr txBox="1">
            <a:spLocks noChangeArrowheads="1"/>
          </p:cNvSpPr>
          <p:nvPr/>
        </p:nvSpPr>
        <p:spPr bwMode="auto">
          <a:xfrm>
            <a:off x="5791201" y="4860926"/>
            <a:ext cx="1184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$28,138</a:t>
            </a:r>
          </a:p>
        </p:txBody>
      </p:sp>
      <p:sp>
        <p:nvSpPr>
          <p:cNvPr id="36" name="Text Box 32">
            <a:extLst>
              <a:ext uri="{FF2B5EF4-FFF2-40B4-BE49-F238E27FC236}">
                <a16:creationId xmlns:a16="http://schemas.microsoft.com/office/drawing/2014/main" id="{7524462A-01B1-734C-AC6C-6A9A6F6F4F29}"/>
              </a:ext>
            </a:extLst>
          </p:cNvPr>
          <p:cNvSpPr txBox="1">
            <a:spLocks noChangeArrowheads="1"/>
          </p:cNvSpPr>
          <p:nvPr/>
        </p:nvSpPr>
        <p:spPr bwMode="auto">
          <a:xfrm>
            <a:off x="7392988" y="4865688"/>
            <a:ext cx="1184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$76,860</a:t>
            </a:r>
          </a:p>
        </p:txBody>
      </p:sp>
      <p:sp>
        <p:nvSpPr>
          <p:cNvPr id="37" name="Text Box 33">
            <a:extLst>
              <a:ext uri="{FF2B5EF4-FFF2-40B4-BE49-F238E27FC236}">
                <a16:creationId xmlns:a16="http://schemas.microsoft.com/office/drawing/2014/main" id="{E271A4BA-C174-9B43-87E0-EB07C0722E77}"/>
              </a:ext>
            </a:extLst>
          </p:cNvPr>
          <p:cNvSpPr txBox="1">
            <a:spLocks noChangeArrowheads="1"/>
          </p:cNvSpPr>
          <p:nvPr/>
        </p:nvSpPr>
        <p:spPr bwMode="auto">
          <a:xfrm>
            <a:off x="9336099" y="4865688"/>
            <a:ext cx="133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$204,140</a:t>
            </a:r>
          </a:p>
        </p:txBody>
      </p:sp>
      <p:sp>
        <p:nvSpPr>
          <p:cNvPr id="38" name="Line 34">
            <a:extLst>
              <a:ext uri="{FF2B5EF4-FFF2-40B4-BE49-F238E27FC236}">
                <a16:creationId xmlns:a16="http://schemas.microsoft.com/office/drawing/2014/main" id="{44A0B1B5-F74B-9E40-AFC1-A77F260AD5B6}"/>
              </a:ext>
            </a:extLst>
          </p:cNvPr>
          <p:cNvSpPr>
            <a:spLocks noChangeShapeType="1"/>
          </p:cNvSpPr>
          <p:nvPr/>
        </p:nvSpPr>
        <p:spPr bwMode="auto">
          <a:xfrm>
            <a:off x="4114800" y="5553075"/>
            <a:ext cx="617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 Box 35">
            <a:extLst>
              <a:ext uri="{FF2B5EF4-FFF2-40B4-BE49-F238E27FC236}">
                <a16:creationId xmlns:a16="http://schemas.microsoft.com/office/drawing/2014/main" id="{6168634A-C55C-9F4A-B076-61187C23FABC}"/>
              </a:ext>
            </a:extLst>
          </p:cNvPr>
          <p:cNvSpPr txBox="1">
            <a:spLocks noChangeArrowheads="1"/>
          </p:cNvSpPr>
          <p:nvPr/>
        </p:nvSpPr>
        <p:spPr bwMode="auto">
          <a:xfrm>
            <a:off x="2557099" y="5897019"/>
            <a:ext cx="2655744"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Times New Roman" charset="0"/>
                <a:ea typeface="ＭＳ Ｐゴシック" charset="-128"/>
                <a:cs typeface="Arial Unicode MS" charset="0"/>
              </a:rPr>
              <a:t>Additional $/</a:t>
            </a:r>
            <a:r>
              <a:rPr kumimoji="0" lang="en-US" altLang="en-US" sz="2000" b="0" i="0" u="none" strike="noStrike" kern="1200" cap="none" spc="0" normalizeH="0" baseline="0" noProof="0" dirty="0" err="1">
                <a:ln>
                  <a:noFill/>
                </a:ln>
                <a:solidFill>
                  <a:prstClr val="white"/>
                </a:solidFill>
                <a:effectLst/>
                <a:uLnTx/>
                <a:uFillTx/>
                <a:latin typeface="Times New Roman" charset="0"/>
                <a:ea typeface="ＭＳ Ｐゴシック" charset="-128"/>
                <a:cs typeface="Arial Unicode MS" charset="0"/>
              </a:rPr>
              <a:t>mo</a:t>
            </a:r>
            <a:r>
              <a:rPr kumimoji="0" lang="en-US" altLang="en-US" sz="2000" b="0" i="0" u="none" strike="noStrike" kern="1200" cap="none" spc="0" normalizeH="0" baseline="0" noProof="0" dirty="0">
                <a:ln>
                  <a:noFill/>
                </a:ln>
                <a:solidFill>
                  <a:prstClr val="white"/>
                </a:solidFill>
                <a:effectLst/>
                <a:uLnTx/>
                <a:uFillTx/>
                <a:latin typeface="Times New Roman" charset="0"/>
                <a:ea typeface="ＭＳ Ｐゴシック" charset="-128"/>
                <a:cs typeface="Arial Unicode MS" charset="0"/>
              </a:rPr>
              <a:t> needed to reach FIN#</a:t>
            </a:r>
          </a:p>
        </p:txBody>
      </p:sp>
      <p:sp>
        <p:nvSpPr>
          <p:cNvPr id="43" name="Text Box 38">
            <a:extLst>
              <a:ext uri="{FF2B5EF4-FFF2-40B4-BE49-F238E27FC236}">
                <a16:creationId xmlns:a16="http://schemas.microsoft.com/office/drawing/2014/main" id="{EF712619-0F4D-D54A-B602-42D13EAC4365}"/>
              </a:ext>
            </a:extLst>
          </p:cNvPr>
          <p:cNvSpPr txBox="1">
            <a:spLocks noChangeArrowheads="1"/>
          </p:cNvSpPr>
          <p:nvPr/>
        </p:nvSpPr>
        <p:spPr bwMode="auto">
          <a:xfrm>
            <a:off x="5867401" y="5699126"/>
            <a:ext cx="1526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$1,669/</a:t>
            </a:r>
            <a:r>
              <a:rPr kumimoji="0" lang="en-US" altLang="en-US" sz="2400" b="1" i="0" u="none" strike="noStrike" kern="1200" cap="none" spc="0" normalizeH="0" baseline="0" noProof="0" dirty="0" err="1">
                <a:ln>
                  <a:noFill/>
                </a:ln>
                <a:solidFill>
                  <a:prstClr val="black"/>
                </a:solidFill>
                <a:effectLst/>
                <a:uLnTx/>
                <a:uFillTx/>
                <a:latin typeface="Times New Roman" charset="0"/>
                <a:ea typeface="ＭＳ Ｐゴシック" charset="-128"/>
                <a:cs typeface="Arial Unicode MS" charset="0"/>
              </a:rPr>
              <a:t>mo</a:t>
            </a:r>
            <a:endPar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endParaRPr>
          </a:p>
        </p:txBody>
      </p:sp>
      <p:sp>
        <p:nvSpPr>
          <p:cNvPr id="45" name="Text Box 39">
            <a:extLst>
              <a:ext uri="{FF2B5EF4-FFF2-40B4-BE49-F238E27FC236}">
                <a16:creationId xmlns:a16="http://schemas.microsoft.com/office/drawing/2014/main" id="{F58E9A72-1529-6849-8091-867A837E0334}"/>
              </a:ext>
            </a:extLst>
          </p:cNvPr>
          <p:cNvSpPr txBox="1">
            <a:spLocks noChangeArrowheads="1"/>
          </p:cNvSpPr>
          <p:nvPr/>
        </p:nvSpPr>
        <p:spPr bwMode="auto">
          <a:xfrm>
            <a:off x="7469189" y="5703888"/>
            <a:ext cx="1372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$ 869/</a:t>
            </a:r>
            <a:r>
              <a:rPr kumimoji="0" lang="en-US" altLang="en-US" sz="2400" b="1" i="0" u="none" strike="noStrike" kern="1200" cap="none" spc="0" normalizeH="0" baseline="0" noProof="0" dirty="0" err="1">
                <a:ln>
                  <a:noFill/>
                </a:ln>
                <a:solidFill>
                  <a:prstClr val="black"/>
                </a:solidFill>
                <a:effectLst/>
                <a:uLnTx/>
                <a:uFillTx/>
                <a:latin typeface="Times New Roman" charset="0"/>
                <a:ea typeface="ＭＳ Ｐゴシック" charset="-128"/>
                <a:cs typeface="Arial Unicode MS" charset="0"/>
              </a:rPr>
              <a:t>mo</a:t>
            </a:r>
            <a:endPar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endParaRPr>
          </a:p>
        </p:txBody>
      </p:sp>
      <p:sp>
        <p:nvSpPr>
          <p:cNvPr id="46" name="Text Box 40">
            <a:extLst>
              <a:ext uri="{FF2B5EF4-FFF2-40B4-BE49-F238E27FC236}">
                <a16:creationId xmlns:a16="http://schemas.microsoft.com/office/drawing/2014/main" id="{754B0FBE-F5D1-2A48-B250-F832C8213EC2}"/>
              </a:ext>
            </a:extLst>
          </p:cNvPr>
          <p:cNvSpPr txBox="1">
            <a:spLocks noChangeArrowheads="1"/>
          </p:cNvSpPr>
          <p:nvPr/>
        </p:nvSpPr>
        <p:spPr bwMode="auto">
          <a:xfrm>
            <a:off x="9259899" y="5703888"/>
            <a:ext cx="1295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$400/</a:t>
            </a:r>
            <a:r>
              <a:rPr kumimoji="0" lang="en-US" altLang="en-US" sz="2400" b="1" i="0" u="none" strike="noStrike" kern="1200" cap="none" spc="0" normalizeH="0" baseline="0" noProof="0" dirty="0" err="1">
                <a:ln>
                  <a:noFill/>
                </a:ln>
                <a:solidFill>
                  <a:prstClr val="black"/>
                </a:solidFill>
                <a:effectLst/>
                <a:uLnTx/>
                <a:uFillTx/>
                <a:latin typeface="Times New Roman" charset="0"/>
                <a:ea typeface="ＭＳ Ｐゴシック" charset="-128"/>
                <a:cs typeface="Arial Unicode MS" charset="0"/>
              </a:rPr>
              <a:t>mo</a:t>
            </a:r>
            <a:endPar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endParaRPr>
          </a:p>
        </p:txBody>
      </p:sp>
      <p:sp>
        <p:nvSpPr>
          <p:cNvPr id="31" name="Rectangle 30">
            <a:extLst>
              <a:ext uri="{FF2B5EF4-FFF2-40B4-BE49-F238E27FC236}">
                <a16:creationId xmlns:a16="http://schemas.microsoft.com/office/drawing/2014/main" id="{B18E48B2-0311-4E4C-93AF-A607264C4745}"/>
              </a:ext>
            </a:extLst>
          </p:cNvPr>
          <p:cNvSpPr/>
          <p:nvPr/>
        </p:nvSpPr>
        <p:spPr>
          <a:xfrm>
            <a:off x="9633960" y="6432491"/>
            <a:ext cx="2576539"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Fix Your Finances 2020</a:t>
            </a:r>
          </a:p>
        </p:txBody>
      </p:sp>
    </p:spTree>
    <p:extLst>
      <p:ext uri="{BB962C8B-B14F-4D97-AF65-F5344CB8AC3E}">
        <p14:creationId xmlns:p14="http://schemas.microsoft.com/office/powerpoint/2010/main" val="419626913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25" grpId="0" autoUpdateAnimBg="0"/>
      <p:bldP spid="26" grpId="0" autoUpdateAnimBg="0"/>
      <p:bldP spid="30" grpId="0" autoUpdateAnimBg="0"/>
      <p:bldP spid="36" grpId="0" autoUpdateAnimBg="0"/>
      <p:bldP spid="37" grpId="0" autoUpdateAnimBg="0"/>
      <p:bldP spid="38" grpId="0" animBg="1"/>
      <p:bldP spid="40" grpId="0" animBg="1" autoUpdateAnimBg="0"/>
      <p:bldP spid="43" grpId="0" autoUpdateAnimBg="0"/>
      <p:bldP spid="45" grpId="0" autoUpdateAnimBg="0"/>
      <p:bldP spid="4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C411DD-A574-254F-93DF-BDD68C8958AB}"/>
              </a:ext>
            </a:extLst>
          </p:cNvPr>
          <p:cNvSpPr>
            <a:spLocks noGrp="1"/>
          </p:cNvSpPr>
          <p:nvPr>
            <p:ph type="title"/>
          </p:nvPr>
        </p:nvSpPr>
        <p:spPr>
          <a:xfrm>
            <a:off x="793662" y="386930"/>
            <a:ext cx="10066122" cy="1298448"/>
          </a:xfrm>
        </p:spPr>
        <p:txBody>
          <a:bodyPr anchor="b">
            <a:normAutofit/>
          </a:bodyPr>
          <a:lstStyle/>
          <a:p>
            <a:r>
              <a:rPr lang="en-US" b="1" dirty="0"/>
              <a:t>We help people build and protect </a:t>
            </a:r>
            <a:r>
              <a:rPr lang="en-US" b="1"/>
              <a:t>wealth regardless of their net worth.</a:t>
            </a:r>
            <a:endParaRPr lang="en-US" b="1" dirty="0"/>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2BB46E-1D3D-264C-BB52-909C86A1BEA4}"/>
              </a:ext>
            </a:extLst>
          </p:cNvPr>
          <p:cNvSpPr>
            <a:spLocks noGrp="1"/>
          </p:cNvSpPr>
          <p:nvPr>
            <p:ph idx="1"/>
          </p:nvPr>
        </p:nvSpPr>
        <p:spPr>
          <a:xfrm>
            <a:off x="793661" y="2599509"/>
            <a:ext cx="4530898" cy="3639450"/>
          </a:xfrm>
        </p:spPr>
        <p:txBody>
          <a:bodyPr anchor="ctr">
            <a:normAutofit/>
          </a:bodyPr>
          <a:lstStyle/>
          <a:p>
            <a:endParaRPr lang="en-US" sz="3200" dirty="0"/>
          </a:p>
          <a:p>
            <a:pPr marL="0" indent="0">
              <a:buNone/>
            </a:pPr>
            <a:r>
              <a:rPr lang="en-US" sz="3200" dirty="0"/>
              <a:t>By educating consumers, every Family in North America can achieve Financial Freedom.</a:t>
            </a:r>
          </a:p>
        </p:txBody>
      </p:sp>
      <p:pic>
        <p:nvPicPr>
          <p:cNvPr id="7" name="Graphic 6" descr="Dollar">
            <a:extLst>
              <a:ext uri="{FF2B5EF4-FFF2-40B4-BE49-F238E27FC236}">
                <a16:creationId xmlns:a16="http://schemas.microsoft.com/office/drawing/2014/main" id="{E1480ECB-241A-4F64-AF5B-CD374E3325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9548" y="2484255"/>
            <a:ext cx="3714244"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5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233"/>
            <a:ext cx="12191999" cy="975789"/>
          </a:xfrm>
          <a:solidFill>
            <a:srgbClr val="0070C0"/>
          </a:solidFill>
        </p:spPr>
        <p:txBody>
          <a:bodyPr/>
          <a:lstStyle/>
          <a:p>
            <a:pPr algn="ctr"/>
            <a:r>
              <a:rPr lang="en-US" dirty="0">
                <a:solidFill>
                  <a:schemeClr val="bg1"/>
                </a:solidFill>
              </a:rPr>
              <a:t> </a:t>
            </a:r>
            <a:r>
              <a:rPr lang="en-US" b="1" dirty="0">
                <a:solidFill>
                  <a:schemeClr val="bg1"/>
                </a:solidFill>
              </a:rPr>
              <a:t>CHANGING DISTRIBUTION</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9152" y="1509485"/>
            <a:ext cx="4759453" cy="4284824"/>
          </a:xfrm>
          <a:prstGeom prst="rect">
            <a:avLst/>
          </a:prstGeom>
        </p:spPr>
      </p:pic>
      <p:cxnSp>
        <p:nvCxnSpPr>
          <p:cNvPr id="15" name="Straight Connector 14"/>
          <p:cNvCxnSpPr/>
          <p:nvPr/>
        </p:nvCxnSpPr>
        <p:spPr>
          <a:xfrm>
            <a:off x="6085840" y="1369163"/>
            <a:ext cx="0" cy="451104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833370" y="929256"/>
            <a:ext cx="5603396" cy="584775"/>
          </a:xfrm>
          <a:prstGeom prst="rect">
            <a:avLst/>
          </a:prstGeom>
          <a:noFill/>
        </p:spPr>
        <p:txBody>
          <a:bodyPr wrap="square" rtlCol="0">
            <a:spAutoFit/>
          </a:bodyPr>
          <a:lstStyle/>
          <a:p>
            <a:pPr algn="ctr"/>
            <a:r>
              <a:rPr lang="en-US" sz="3200" dirty="0">
                <a:solidFill>
                  <a:srgbClr val="20629C"/>
                </a:solidFill>
                <a:latin typeface="Franklin Gothic Medium"/>
                <a:cs typeface="Franklin Gothic Medium"/>
              </a:rPr>
              <a:t>Speed and convenience </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11636" y="1509485"/>
            <a:ext cx="4956851" cy="4284824"/>
          </a:xfrm>
          <a:prstGeom prst="rect">
            <a:avLst/>
          </a:prstGeom>
        </p:spPr>
      </p:pic>
      <p:sp>
        <p:nvSpPr>
          <p:cNvPr id="8" name="TextBox 7"/>
          <p:cNvSpPr txBox="1"/>
          <p:nvPr/>
        </p:nvSpPr>
        <p:spPr>
          <a:xfrm>
            <a:off x="849152" y="1061386"/>
            <a:ext cx="286777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ea typeface="Avenir Book"/>
                <a:cs typeface="Avenir Book"/>
                <a:sym typeface="Avenir Book"/>
              </a:rPr>
              <a:t>THEY DIDN’T CHANGE </a:t>
            </a:r>
          </a:p>
        </p:txBody>
      </p:sp>
    </p:spTree>
    <p:extLst>
      <p:ext uri="{BB962C8B-B14F-4D97-AF65-F5344CB8AC3E}">
        <p14:creationId xmlns:p14="http://schemas.microsoft.com/office/powerpoint/2010/main" val="289193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40</a:t>
            </a:fld>
            <a:endParaRPr/>
          </a:p>
        </p:txBody>
      </p:sp>
      <p:sp>
        <p:nvSpPr>
          <p:cNvPr id="743" name="Google Shape;743;p101"/>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latin typeface="Helvetica Neue"/>
                <a:ea typeface="Helvetica Neue"/>
                <a:cs typeface="Helvetica Neue"/>
                <a:sym typeface="Helvetica Neue"/>
              </a:rPr>
              <a:t>Bottom Line: The Need Is There</a:t>
            </a:r>
            <a:endParaRPr sz="1867">
              <a:latin typeface="Arial"/>
              <a:cs typeface="Arial"/>
              <a:sym typeface="Arial"/>
            </a:endParaRPr>
          </a:p>
        </p:txBody>
      </p:sp>
      <p:cxnSp>
        <p:nvCxnSpPr>
          <p:cNvPr id="744" name="Google Shape;744;p101"/>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45" name="Google Shape;745;p101"/>
          <p:cNvSpPr txBox="1"/>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a:latin typeface="Helvetica Neue"/>
                <a:ea typeface="Helvetica Neue"/>
                <a:cs typeface="Helvetica Neue"/>
                <a:sym typeface="Helvetica Neue"/>
              </a:rPr>
              <a:t>Business 101 says find a need and fill it, and if you do, what happens?</a:t>
            </a:r>
            <a:endParaRPr sz="2667" b="1">
              <a:solidFill>
                <a:srgbClr val="E4021D"/>
              </a:solidFill>
              <a:latin typeface="Helvetica Neue"/>
              <a:ea typeface="Helvetica Neue"/>
              <a:cs typeface="Helvetica Neue"/>
              <a:sym typeface="Helvetica Neue"/>
            </a:endParaRPr>
          </a:p>
        </p:txBody>
      </p:sp>
      <p:grpSp>
        <p:nvGrpSpPr>
          <p:cNvPr id="746" name="Google Shape;746;p101"/>
          <p:cNvGrpSpPr/>
          <p:nvPr/>
        </p:nvGrpSpPr>
        <p:grpSpPr>
          <a:xfrm>
            <a:off x="133820" y="4832082"/>
            <a:ext cx="11924365" cy="690911"/>
            <a:chOff x="100364" y="3305744"/>
            <a:chExt cx="8943274" cy="518183"/>
          </a:xfrm>
        </p:grpSpPr>
        <p:sp>
          <p:nvSpPr>
            <p:cNvPr id="747" name="Google Shape;747;p101"/>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48" name="Google Shape;748;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Can you see why our clients love us?</a:t>
              </a:r>
              <a:endParaRPr sz="1867">
                <a:latin typeface="Arial"/>
                <a:cs typeface="Arial"/>
                <a:sym typeface="Arial"/>
              </a:endParaRPr>
            </a:p>
          </p:txBody>
        </p:sp>
      </p:grpSp>
      <p:grpSp>
        <p:nvGrpSpPr>
          <p:cNvPr id="749" name="Google Shape;749;p101"/>
          <p:cNvGrpSpPr/>
          <p:nvPr/>
        </p:nvGrpSpPr>
        <p:grpSpPr>
          <a:xfrm>
            <a:off x="669089" y="3897839"/>
            <a:ext cx="10853827" cy="690911"/>
            <a:chOff x="501817" y="2532314"/>
            <a:chExt cx="8140370" cy="518183"/>
          </a:xfrm>
        </p:grpSpPr>
        <p:sp>
          <p:nvSpPr>
            <p:cNvPr id="750" name="Google Shape;750;p101"/>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1" name="Google Shape;751;p101"/>
            <p:cNvSpPr txBox="1"/>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Are these financial concepts helpful for everyone?</a:t>
              </a:r>
              <a:endParaRPr sz="1867">
                <a:latin typeface="Arial"/>
                <a:cs typeface="Arial"/>
                <a:sym typeface="Arial"/>
              </a:endParaRPr>
            </a:p>
          </p:txBody>
        </p:sp>
      </p:grpSp>
      <p:grpSp>
        <p:nvGrpSpPr>
          <p:cNvPr id="752" name="Google Shape;752;p101"/>
          <p:cNvGrpSpPr/>
          <p:nvPr/>
        </p:nvGrpSpPr>
        <p:grpSpPr>
          <a:xfrm>
            <a:off x="484177" y="2963597"/>
            <a:ext cx="11223648" cy="690911"/>
            <a:chOff x="363133" y="1766097"/>
            <a:chExt cx="8417736" cy="518183"/>
          </a:xfrm>
        </p:grpSpPr>
        <p:sp>
          <p:nvSpPr>
            <p:cNvPr id="753" name="Google Shape;753;p101"/>
            <p:cNvSpPr/>
            <p:nvPr/>
          </p:nvSpPr>
          <p:spPr>
            <a:xfrm rot="-54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4" name="Google Shape;754;p101"/>
            <p:cNvSpPr txBox="1"/>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Is there a need for what we do?</a:t>
              </a:r>
              <a:endParaRPr sz="1867">
                <a:latin typeface="Arial"/>
                <a:cs typeface="Arial"/>
                <a:sym typeface="Arial"/>
              </a:endParaRPr>
            </a:p>
          </p:txBody>
        </p:sp>
      </p:grpSp>
      <p:grpSp>
        <p:nvGrpSpPr>
          <p:cNvPr id="755" name="Google Shape;755;p101"/>
          <p:cNvGrpSpPr/>
          <p:nvPr/>
        </p:nvGrpSpPr>
        <p:grpSpPr>
          <a:xfrm>
            <a:off x="133820" y="5766325"/>
            <a:ext cx="11924365" cy="690911"/>
            <a:chOff x="100364" y="3305744"/>
            <a:chExt cx="8943274" cy="518183"/>
          </a:xfrm>
        </p:grpSpPr>
        <p:sp>
          <p:nvSpPr>
            <p:cNvPr id="756" name="Google Shape;756;p101"/>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7" name="Google Shape;757;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Can you see the Opportunity it creates?</a:t>
              </a:r>
              <a:endParaRPr sz="1867">
                <a:latin typeface="Arial"/>
                <a:cs typeface="Arial"/>
                <a:sym typeface="Arial"/>
              </a:endParaRPr>
            </a:p>
          </p:txBody>
        </p:sp>
      </p:grpSp>
      <p:sp>
        <p:nvSpPr>
          <p:cNvPr id="758" name="Google Shape;758;p101"/>
          <p:cNvSpPr txBox="1"/>
          <p:nvPr/>
        </p:nvSpPr>
        <p:spPr>
          <a:xfrm>
            <a:off x="2091756" y="1869585"/>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a:solidFill>
                <a:srgbClr val="E4021D"/>
              </a:solidFill>
              <a:latin typeface="Helvetica Neue"/>
              <a:ea typeface="Helvetica Neue"/>
              <a:cs typeface="Helvetica Neue"/>
              <a:sym typeface="Helvetica Neue"/>
            </a:endParaRPr>
          </a:p>
        </p:txBody>
      </p:sp>
      <p:sp>
        <p:nvSpPr>
          <p:cNvPr id="759" name="Google Shape;759;p101"/>
          <p:cNvSpPr txBox="1"/>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a:solidFill>
                  <a:srgbClr val="E4021D"/>
                </a:solidFill>
                <a:latin typeface="Helvetica Neue"/>
                <a:ea typeface="Helvetica Neue"/>
                <a:cs typeface="Helvetica Neue"/>
                <a:sym typeface="Helvetica Neue"/>
              </a:rPr>
              <a:t>You make money. </a:t>
            </a:r>
            <a:endParaRPr sz="1867">
              <a:latin typeface="Arial"/>
              <a:cs typeface="Arial"/>
              <a:sym typeface="Arial"/>
            </a:endParaRPr>
          </a:p>
        </p:txBody>
      </p:sp>
    </p:spTree>
    <p:extLst>
      <p:ext uri="{BB962C8B-B14F-4D97-AF65-F5344CB8AC3E}">
        <p14:creationId xmlns:p14="http://schemas.microsoft.com/office/powerpoint/2010/main" val="2001617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400"/>
                                        <p:tgtEl>
                                          <p:spTgt spid="743"/>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700"/>
                                        <p:tgtEl>
                                          <p:spTgt spid="7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3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fade">
                                      <p:cBhvr>
                                        <p:cTn id="17" dur="3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9"/>
                                        </p:tgtEl>
                                        <p:attrNameLst>
                                          <p:attrName>style.visibility</p:attrName>
                                        </p:attrNameLst>
                                      </p:cBhvr>
                                      <p:to>
                                        <p:strVal val="visible"/>
                                      </p:to>
                                    </p:set>
                                    <p:animEffect transition="in" filter="fade">
                                      <p:cBhvr>
                                        <p:cTn id="22" dur="300"/>
                                        <p:tgtEl>
                                          <p:spTgt spid="7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2"/>
                                        </p:tgtEl>
                                        <p:attrNameLst>
                                          <p:attrName>style.visibility</p:attrName>
                                        </p:attrNameLst>
                                      </p:cBhvr>
                                      <p:to>
                                        <p:strVal val="visible"/>
                                      </p:to>
                                    </p:set>
                                    <p:animEffect transition="in" filter="fade">
                                      <p:cBhvr>
                                        <p:cTn id="27" dur="300"/>
                                        <p:tgtEl>
                                          <p:spTgt spid="7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3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6"/>
                                        </p:tgtEl>
                                        <p:attrNameLst>
                                          <p:attrName>style.visibility</p:attrName>
                                        </p:attrNameLst>
                                      </p:cBhvr>
                                      <p:to>
                                        <p:strVal val="visible"/>
                                      </p:to>
                                    </p:set>
                                    <p:animEffect transition="in" filter="fade">
                                      <p:cBhvr>
                                        <p:cTn id="37" dur="300"/>
                                        <p:tgtEl>
                                          <p:spTgt spid="7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5"/>
                                        </p:tgtEl>
                                        <p:attrNameLst>
                                          <p:attrName>style.visibility</p:attrName>
                                        </p:attrNameLst>
                                      </p:cBhvr>
                                      <p:to>
                                        <p:strVal val="visible"/>
                                      </p:to>
                                    </p:set>
                                    <p:animEffect transition="in" filter="fade">
                                      <p:cBhvr>
                                        <p:cTn id="42" dur="3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41</a:t>
            </a:fld>
            <a:endParaRPr/>
          </a:p>
        </p:txBody>
      </p:sp>
      <p:sp>
        <p:nvSpPr>
          <p:cNvPr id="743" name="Google Shape;743;p101"/>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a:lnSpc>
                <a:spcPct val="85000"/>
              </a:lnSpc>
              <a:buClr>
                <a:srgbClr val="003366"/>
              </a:buClr>
              <a:buSzPts val="2400"/>
            </a:pPr>
            <a:r>
              <a:rPr lang="en-US" sz="4000" dirty="0">
                <a:solidFill>
                  <a:srgbClr val="34526F"/>
                </a:solidFill>
                <a:latin typeface="Helvetica Neue"/>
                <a:ea typeface="Helvetica Neue"/>
                <a:cs typeface="Helvetica Neue"/>
                <a:sym typeface="Helvetica Neue"/>
              </a:rPr>
              <a:t>How the Appointment System Works</a:t>
            </a:r>
            <a:endParaRPr lang="en-US" sz="2800" dirty="0">
              <a:latin typeface="Arial"/>
              <a:cs typeface="Arial"/>
              <a:sym typeface="Arial"/>
            </a:endParaRPr>
          </a:p>
        </p:txBody>
      </p:sp>
      <p:cxnSp>
        <p:nvCxnSpPr>
          <p:cNvPr id="744" name="Google Shape;744;p101"/>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45" name="Google Shape;745;p101"/>
          <p:cNvSpPr txBox="1"/>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dirty="0">
                <a:latin typeface="Helvetica Neue"/>
                <a:ea typeface="Helvetica Neue"/>
                <a:cs typeface="Helvetica Neue"/>
                <a:sym typeface="Helvetica Neue"/>
              </a:rPr>
              <a:t>Run the System from anywhere and You make Money</a:t>
            </a:r>
            <a:endParaRPr sz="2667" b="1" dirty="0">
              <a:solidFill>
                <a:srgbClr val="E4021D"/>
              </a:solidFill>
              <a:latin typeface="Helvetica Neue"/>
              <a:ea typeface="Helvetica Neue"/>
              <a:cs typeface="Helvetica Neue"/>
              <a:sym typeface="Helvetica Neue"/>
            </a:endParaRPr>
          </a:p>
        </p:txBody>
      </p:sp>
      <p:grpSp>
        <p:nvGrpSpPr>
          <p:cNvPr id="746" name="Google Shape;746;p101"/>
          <p:cNvGrpSpPr/>
          <p:nvPr/>
        </p:nvGrpSpPr>
        <p:grpSpPr>
          <a:xfrm>
            <a:off x="133820" y="4832082"/>
            <a:ext cx="11924365" cy="690911"/>
            <a:chOff x="100364" y="3305744"/>
            <a:chExt cx="8943274" cy="518183"/>
          </a:xfrm>
        </p:grpSpPr>
        <p:sp>
          <p:nvSpPr>
            <p:cNvPr id="747" name="Google Shape;747;p101"/>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48" name="Google Shape;748;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US" sz="2667" b="1" dirty="0">
                  <a:solidFill>
                    <a:srgbClr val="FFFFFF"/>
                  </a:solidFill>
                  <a:latin typeface="Helvetica Neue"/>
                  <a:ea typeface="Helvetica Neue"/>
                  <a:cs typeface="Helvetica Neue"/>
                  <a:sym typeface="Helvetica Neue"/>
                </a:rPr>
                <a:t>Weekly Join the Team Presentation Online</a:t>
              </a:r>
              <a:endParaRPr lang="en-US" sz="1867" dirty="0">
                <a:latin typeface="Arial"/>
                <a:cs typeface="Arial"/>
                <a:sym typeface="Arial"/>
              </a:endParaRPr>
            </a:p>
          </p:txBody>
        </p:sp>
      </p:grpSp>
      <p:grpSp>
        <p:nvGrpSpPr>
          <p:cNvPr id="749" name="Google Shape;749;p101"/>
          <p:cNvGrpSpPr/>
          <p:nvPr/>
        </p:nvGrpSpPr>
        <p:grpSpPr>
          <a:xfrm>
            <a:off x="669089" y="3897839"/>
            <a:ext cx="10853827" cy="690911"/>
            <a:chOff x="501817" y="2532314"/>
            <a:chExt cx="8140370" cy="518183"/>
          </a:xfrm>
        </p:grpSpPr>
        <p:sp>
          <p:nvSpPr>
            <p:cNvPr id="750" name="Google Shape;750;p101"/>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1" name="Google Shape;751;p101"/>
            <p:cNvSpPr txBox="1"/>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 sz="2667" b="1" dirty="0">
                  <a:solidFill>
                    <a:srgbClr val="FFFFFF"/>
                  </a:solidFill>
                  <a:latin typeface="Helvetica Neue"/>
                  <a:ea typeface="Helvetica Neue"/>
                  <a:cs typeface="Helvetica Neue"/>
                  <a:sym typeface="Helvetica Neue"/>
                </a:rPr>
                <a:t>12 Week Customer Education Series Online</a:t>
              </a:r>
              <a:endParaRPr sz="1867" dirty="0">
                <a:latin typeface="Arial"/>
                <a:cs typeface="Arial"/>
                <a:sym typeface="Arial"/>
              </a:endParaRPr>
            </a:p>
          </p:txBody>
        </p:sp>
      </p:grpSp>
      <p:grpSp>
        <p:nvGrpSpPr>
          <p:cNvPr id="752" name="Google Shape;752;p101"/>
          <p:cNvGrpSpPr/>
          <p:nvPr/>
        </p:nvGrpSpPr>
        <p:grpSpPr>
          <a:xfrm>
            <a:off x="484177" y="2963597"/>
            <a:ext cx="11223648" cy="690911"/>
            <a:chOff x="363133" y="1766097"/>
            <a:chExt cx="8417736" cy="518183"/>
          </a:xfrm>
        </p:grpSpPr>
        <p:sp>
          <p:nvSpPr>
            <p:cNvPr id="753" name="Google Shape;753;p101"/>
            <p:cNvSpPr/>
            <p:nvPr/>
          </p:nvSpPr>
          <p:spPr>
            <a:xfrm rot="-54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4" name="Google Shape;754;p101"/>
            <p:cNvSpPr txBox="1"/>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a:buClr>
                  <a:schemeClr val="lt1"/>
                </a:buClr>
              </a:pPr>
              <a:r>
                <a:rPr lang="en-US" sz="2400" b="1" dirty="0">
                  <a:solidFill>
                    <a:schemeClr val="lt1"/>
                  </a:solidFill>
                </a:rPr>
                <a:t>Technology drives the Business- Personal Links to Invite Prospects</a:t>
              </a:r>
              <a:endParaRPr lang="en-US" sz="2400" dirty="0"/>
            </a:p>
          </p:txBody>
        </p:sp>
      </p:grpSp>
      <p:grpSp>
        <p:nvGrpSpPr>
          <p:cNvPr id="755" name="Google Shape;755;p101"/>
          <p:cNvGrpSpPr/>
          <p:nvPr/>
        </p:nvGrpSpPr>
        <p:grpSpPr>
          <a:xfrm>
            <a:off x="133820" y="5766325"/>
            <a:ext cx="11924365" cy="690911"/>
            <a:chOff x="100364" y="3305744"/>
            <a:chExt cx="8943274" cy="518183"/>
          </a:xfrm>
        </p:grpSpPr>
        <p:sp>
          <p:nvSpPr>
            <p:cNvPr id="756" name="Google Shape;756;p101"/>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7" name="Google Shape;757;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latin typeface="Helvetica Neue"/>
                  <a:ea typeface="Helvetica Neue"/>
                  <a:cs typeface="Helvetica Neue"/>
                  <a:sym typeface="Helvetica Neue"/>
                </a:rPr>
                <a:t>1-1 Follow Up with Zoom and Online Applications</a:t>
              </a:r>
              <a:endParaRPr sz="1867" dirty="0">
                <a:latin typeface="Arial"/>
                <a:cs typeface="Arial"/>
                <a:sym typeface="Arial"/>
              </a:endParaRPr>
            </a:p>
          </p:txBody>
        </p:sp>
      </p:grpSp>
      <p:sp>
        <p:nvSpPr>
          <p:cNvPr id="758" name="Google Shape;758;p101"/>
          <p:cNvSpPr txBox="1"/>
          <p:nvPr/>
        </p:nvSpPr>
        <p:spPr>
          <a:xfrm>
            <a:off x="2091756" y="1869585"/>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a:solidFill>
                <a:srgbClr val="E4021D"/>
              </a:solidFill>
              <a:latin typeface="Helvetica Neue"/>
              <a:ea typeface="Helvetica Neue"/>
              <a:cs typeface="Helvetica Neue"/>
              <a:sym typeface="Helvetica Neue"/>
            </a:endParaRPr>
          </a:p>
        </p:txBody>
      </p:sp>
      <p:sp>
        <p:nvSpPr>
          <p:cNvPr id="759" name="Google Shape;759;p101"/>
          <p:cNvSpPr txBox="1"/>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endParaRPr sz="1867" dirty="0">
              <a:latin typeface="Arial"/>
              <a:cs typeface="Arial"/>
              <a:sym typeface="Arial"/>
            </a:endParaRPr>
          </a:p>
        </p:txBody>
      </p:sp>
    </p:spTree>
    <p:extLst>
      <p:ext uri="{BB962C8B-B14F-4D97-AF65-F5344CB8AC3E}">
        <p14:creationId xmlns:p14="http://schemas.microsoft.com/office/powerpoint/2010/main" val="80895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400"/>
                                        <p:tgtEl>
                                          <p:spTgt spid="743"/>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700"/>
                                        <p:tgtEl>
                                          <p:spTgt spid="7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3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fade">
                                      <p:cBhvr>
                                        <p:cTn id="17" dur="3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9"/>
                                        </p:tgtEl>
                                        <p:attrNameLst>
                                          <p:attrName>style.visibility</p:attrName>
                                        </p:attrNameLst>
                                      </p:cBhvr>
                                      <p:to>
                                        <p:strVal val="visible"/>
                                      </p:to>
                                    </p:set>
                                    <p:animEffect transition="in" filter="fade">
                                      <p:cBhvr>
                                        <p:cTn id="22" dur="300"/>
                                        <p:tgtEl>
                                          <p:spTgt spid="7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2"/>
                                        </p:tgtEl>
                                        <p:attrNameLst>
                                          <p:attrName>style.visibility</p:attrName>
                                        </p:attrNameLst>
                                      </p:cBhvr>
                                      <p:to>
                                        <p:strVal val="visible"/>
                                      </p:to>
                                    </p:set>
                                    <p:animEffect transition="in" filter="fade">
                                      <p:cBhvr>
                                        <p:cTn id="27" dur="300"/>
                                        <p:tgtEl>
                                          <p:spTgt spid="7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3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6"/>
                                        </p:tgtEl>
                                        <p:attrNameLst>
                                          <p:attrName>style.visibility</p:attrName>
                                        </p:attrNameLst>
                                      </p:cBhvr>
                                      <p:to>
                                        <p:strVal val="visible"/>
                                      </p:to>
                                    </p:set>
                                    <p:animEffect transition="in" filter="fade">
                                      <p:cBhvr>
                                        <p:cTn id="37" dur="300"/>
                                        <p:tgtEl>
                                          <p:spTgt spid="7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5"/>
                                        </p:tgtEl>
                                        <p:attrNameLst>
                                          <p:attrName>style.visibility</p:attrName>
                                        </p:attrNameLst>
                                      </p:cBhvr>
                                      <p:to>
                                        <p:strVal val="visible"/>
                                      </p:to>
                                    </p:set>
                                    <p:animEffect transition="in" filter="fade">
                                      <p:cBhvr>
                                        <p:cTn id="42" dur="3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04"/>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802" name="Google Shape;802;p104"/>
          <p:cNvSpPr txBox="1">
            <a:spLocks noGrp="1"/>
          </p:cNvSpPr>
          <p:nvPr>
            <p:ph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2000"/>
              <a:buNone/>
            </a:pPr>
            <a:r>
              <a:rPr lang="en" sz="2667" b="1">
                <a:solidFill>
                  <a:schemeClr val="lt1"/>
                </a:solidFill>
              </a:rPr>
              <a:t>Online Licensing Training- Life and Securities</a:t>
            </a:r>
            <a:endParaRPr/>
          </a:p>
        </p:txBody>
      </p:sp>
      <p:sp>
        <p:nvSpPr>
          <p:cNvPr id="803" name="Google Shape;803;p104"/>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1000"/>
            </a:pPr>
            <a:fld id="{00000000-1234-1234-1234-123412341234}" type="slidenum">
              <a:rPr lang="en">
                <a:solidFill>
                  <a:srgbClr val="888888"/>
                </a:solidFill>
                <a:latin typeface="Calibri"/>
                <a:ea typeface="Calibri"/>
                <a:cs typeface="Calibri"/>
                <a:sym typeface="Calibri"/>
              </a:rPr>
              <a:pPr defTabSz="1219170" hangingPunct="1">
                <a:buClr>
                  <a:srgbClr val="888888"/>
                </a:buClr>
                <a:buSzPts val="1000"/>
              </a:pPr>
              <a:t>42</a:t>
            </a:fld>
            <a:endParaRPr>
              <a:solidFill>
                <a:srgbClr val="888888"/>
              </a:solidFill>
              <a:latin typeface="Calibri"/>
              <a:ea typeface="Calibri"/>
              <a:cs typeface="Calibri"/>
              <a:sym typeface="Calibri"/>
            </a:endParaRPr>
          </a:p>
        </p:txBody>
      </p:sp>
      <p:grpSp>
        <p:nvGrpSpPr>
          <p:cNvPr id="804" name="Google Shape;804;p104"/>
          <p:cNvGrpSpPr/>
          <p:nvPr/>
        </p:nvGrpSpPr>
        <p:grpSpPr>
          <a:xfrm>
            <a:off x="669097" y="4385818"/>
            <a:ext cx="10853819" cy="690911"/>
            <a:chOff x="501823" y="3305744"/>
            <a:chExt cx="8140364" cy="518183"/>
          </a:xfrm>
        </p:grpSpPr>
        <p:sp>
          <p:nvSpPr>
            <p:cNvPr id="805" name="Google Shape;805;p104"/>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806" name="Google Shape;806;p104"/>
            <p:cNvSpPr txBox="1"/>
            <p:nvPr/>
          </p:nvSpPr>
          <p:spPr>
            <a:xfrm>
              <a:off x="601656" y="3322724"/>
              <a:ext cx="794069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Weekly 1 Hour Marketing Training- Zoom</a:t>
              </a:r>
              <a:endParaRPr sz="1867">
                <a:latin typeface="Arial"/>
                <a:cs typeface="Arial"/>
                <a:sym typeface="Arial"/>
              </a:endParaRPr>
            </a:p>
          </p:txBody>
        </p:sp>
      </p:grpSp>
      <p:grpSp>
        <p:nvGrpSpPr>
          <p:cNvPr id="807" name="Google Shape;807;p104"/>
          <p:cNvGrpSpPr/>
          <p:nvPr/>
        </p:nvGrpSpPr>
        <p:grpSpPr>
          <a:xfrm>
            <a:off x="669087" y="3321470"/>
            <a:ext cx="10853827" cy="766743"/>
            <a:chOff x="501817" y="2532314"/>
            <a:chExt cx="8140370" cy="575057"/>
          </a:xfrm>
        </p:grpSpPr>
        <p:sp>
          <p:nvSpPr>
            <p:cNvPr id="808" name="Google Shape;808;p104"/>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809" name="Google Shape;809;p104"/>
            <p:cNvSpPr txBox="1"/>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Weekly 2 Hour Product Training Online- Zoom</a:t>
              </a:r>
              <a:endParaRPr sz="1867">
                <a:latin typeface="Arial"/>
                <a:cs typeface="Arial"/>
                <a:sym typeface="Arial"/>
              </a:endParaRPr>
            </a:p>
          </p:txBody>
        </p:sp>
      </p:grpSp>
      <p:sp>
        <p:nvSpPr>
          <p:cNvPr id="810" name="Google Shape;810;p104"/>
          <p:cNvSpPr txBox="1"/>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000"/>
            </a:pPr>
            <a:r>
              <a:rPr lang="en" sz="2667">
                <a:solidFill>
                  <a:srgbClr val="34526F"/>
                </a:solidFill>
                <a:latin typeface="Helvetica Neue"/>
                <a:ea typeface="Helvetica Neue"/>
                <a:cs typeface="Helvetica Neue"/>
                <a:sym typeface="Helvetica Neue"/>
              </a:rPr>
              <a:t>How the Training Works- Technology drives the Training- Zoom </a:t>
            </a:r>
            <a:endParaRPr sz="1867">
              <a:latin typeface="Arial"/>
              <a:cs typeface="Arial"/>
              <a:sym typeface="Arial"/>
            </a:endParaRPr>
          </a:p>
        </p:txBody>
      </p:sp>
      <p:cxnSp>
        <p:nvCxnSpPr>
          <p:cNvPr id="811" name="Google Shape;811;p104"/>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12" name="Google Shape;812;p104"/>
          <p:cNvSpPr txBox="1"/>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endParaRPr sz="2667" baseline="30000">
              <a:latin typeface="Helvetica Neue"/>
              <a:ea typeface="Helvetica Neue"/>
              <a:cs typeface="Helvetica Neue"/>
              <a:sym typeface="Helvetica Neue"/>
            </a:endParaRPr>
          </a:p>
        </p:txBody>
      </p:sp>
      <p:sp>
        <p:nvSpPr>
          <p:cNvPr id="813" name="Google Shape;813;p104"/>
          <p:cNvSpPr txBox="1"/>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000000"/>
              </a:buClr>
              <a:buSzPts val="2000"/>
            </a:pPr>
            <a:endParaRPr sz="2667">
              <a:solidFill>
                <a:srgbClr val="FF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3725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fade">
                                      <p:cBhvr>
                                        <p:cTn id="7" dur="400"/>
                                        <p:tgtEl>
                                          <p:spTgt spid="810"/>
                                        </p:tgtEl>
                                      </p:cBhvr>
                                    </p:animEffect>
                                  </p:childTnLst>
                                </p:cTn>
                              </p:par>
                              <p:par>
                                <p:cTn id="8" presetID="10" presetClass="entr" presetSubtype="0" fill="hold" nodeType="withEffect">
                                  <p:stCondLst>
                                    <p:cond delay="0"/>
                                  </p:stCondLst>
                                  <p:childTnLst>
                                    <p:set>
                                      <p:cBhvr>
                                        <p:cTn id="9" dur="1" fill="hold">
                                          <p:stCondLst>
                                            <p:cond delay="0"/>
                                          </p:stCondLst>
                                        </p:cTn>
                                        <p:tgtEl>
                                          <p:spTgt spid="811"/>
                                        </p:tgtEl>
                                        <p:attrNameLst>
                                          <p:attrName>style.visibility</p:attrName>
                                        </p:attrNameLst>
                                      </p:cBhvr>
                                      <p:to>
                                        <p:strVal val="visible"/>
                                      </p:to>
                                    </p:set>
                                    <p:animEffect transition="in" filter="fade">
                                      <p:cBhvr>
                                        <p:cTn id="10" dur="700"/>
                                        <p:tgtEl>
                                          <p:spTgt spid="811"/>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12"/>
                                        </p:tgtEl>
                                        <p:attrNameLst>
                                          <p:attrName>style.visibility</p:attrName>
                                        </p:attrNameLst>
                                      </p:cBhvr>
                                      <p:to>
                                        <p:strVal val="visible"/>
                                      </p:to>
                                    </p:set>
                                    <p:animEffect transition="in" filter="fade">
                                      <p:cBhvr>
                                        <p:cTn id="14" dur="300"/>
                                        <p:tgtEl>
                                          <p:spTgt spid="8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02">
                                            <p:txEl>
                                              <p:pRg st="0" end="0"/>
                                            </p:txEl>
                                          </p:spTgt>
                                        </p:tgtEl>
                                        <p:attrNameLst>
                                          <p:attrName>style.visibility</p:attrName>
                                        </p:attrNameLst>
                                      </p:cBhvr>
                                      <p:to>
                                        <p:strVal val="visible"/>
                                      </p:to>
                                    </p:set>
                                    <p:animEffect transition="in" filter="fade">
                                      <p:cBhvr>
                                        <p:cTn id="19" dur="300"/>
                                        <p:tgtEl>
                                          <p:spTgt spid="80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01"/>
                                        </p:tgtEl>
                                        <p:attrNameLst>
                                          <p:attrName>style.visibility</p:attrName>
                                        </p:attrNameLst>
                                      </p:cBhvr>
                                      <p:to>
                                        <p:strVal val="visible"/>
                                      </p:to>
                                    </p:set>
                                    <p:animEffect transition="in" filter="fade">
                                      <p:cBhvr>
                                        <p:cTn id="22" dur="300"/>
                                        <p:tgtEl>
                                          <p:spTgt spid="8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7"/>
                                        </p:tgtEl>
                                        <p:attrNameLst>
                                          <p:attrName>style.visibility</p:attrName>
                                        </p:attrNameLst>
                                      </p:cBhvr>
                                      <p:to>
                                        <p:strVal val="visible"/>
                                      </p:to>
                                    </p:set>
                                    <p:animEffect transition="in" filter="fade">
                                      <p:cBhvr>
                                        <p:cTn id="27" dur="300"/>
                                        <p:tgtEl>
                                          <p:spTgt spid="8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04"/>
                                        </p:tgtEl>
                                        <p:attrNameLst>
                                          <p:attrName>style.visibility</p:attrName>
                                        </p:attrNameLst>
                                      </p:cBhvr>
                                      <p:to>
                                        <p:strVal val="visible"/>
                                      </p:to>
                                    </p:set>
                                    <p:animEffect transition="in" filter="fade">
                                      <p:cBhvr>
                                        <p:cTn id="32" dur="300"/>
                                        <p:tgtEl>
                                          <p:spTgt spid="8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3"/>
                                        </p:tgtEl>
                                        <p:attrNameLst>
                                          <p:attrName>style.visibility</p:attrName>
                                        </p:attrNameLst>
                                      </p:cBhvr>
                                      <p:to>
                                        <p:strVal val="visible"/>
                                      </p:to>
                                    </p:set>
                                    <p:animEffect transition="in" filter="fade">
                                      <p:cBhvr>
                                        <p:cTn id="37" dur="300"/>
                                        <p:tgtEl>
                                          <p:spTgt spid="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B32DCA-5A1E-6942-BB9B-DE7BB1420E4C}"/>
              </a:ext>
            </a:extLst>
          </p:cNvPr>
          <p:cNvSpPr>
            <a:spLocks noGrp="1"/>
          </p:cNvSpPr>
          <p:nvPr>
            <p:ph type="title"/>
          </p:nvPr>
        </p:nvSpPr>
        <p:spPr>
          <a:xfrm>
            <a:off x="793662" y="386930"/>
            <a:ext cx="10066122" cy="1298448"/>
          </a:xfrm>
        </p:spPr>
        <p:txBody>
          <a:bodyPr anchor="b">
            <a:normAutofit/>
          </a:bodyPr>
          <a:lstStyle/>
          <a:p>
            <a:r>
              <a:rPr lang="en-US" dirty="0"/>
              <a:t>Plug into “The Marketing and Training System" and Earn Unlimited Income</a:t>
            </a:r>
          </a:p>
        </p:txBody>
      </p:sp>
      <p:sp>
        <p:nvSpPr>
          <p:cNvPr id="38" name="Rectangle 3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9F1C405-A327-9A4A-A55F-C7B56A983AF9}"/>
              </a:ext>
            </a:extLst>
          </p:cNvPr>
          <p:cNvSpPr>
            <a:spLocks noGrp="1"/>
          </p:cNvSpPr>
          <p:nvPr>
            <p:ph idx="1"/>
          </p:nvPr>
        </p:nvSpPr>
        <p:spPr>
          <a:xfrm>
            <a:off x="793661" y="2599509"/>
            <a:ext cx="4530898" cy="3639450"/>
          </a:xfrm>
        </p:spPr>
        <p:txBody>
          <a:bodyPr anchor="ctr">
            <a:normAutofit/>
          </a:bodyPr>
          <a:lstStyle/>
          <a:p>
            <a:pPr lvl="0"/>
            <a:r>
              <a:rPr lang="en-US" sz="2000"/>
              <a:t>Monthly Kickoff First Saturday</a:t>
            </a:r>
          </a:p>
          <a:p>
            <a:pPr lvl="0"/>
            <a:r>
              <a:rPr lang="en-US" sz="2000"/>
              <a:t>Sunday Night Training</a:t>
            </a:r>
          </a:p>
          <a:p>
            <a:pPr lvl="0"/>
            <a:r>
              <a:rPr lang="en-US" sz="2000"/>
              <a:t>Monday- Thursday  Client Series-Links to Invite</a:t>
            </a:r>
          </a:p>
          <a:p>
            <a:pPr lvl="0"/>
            <a:r>
              <a:rPr lang="en-US" sz="2000"/>
              <a:t>Monday-Thursday Business-System Overview-Links to Invite</a:t>
            </a:r>
          </a:p>
          <a:p>
            <a:pPr lvl="0"/>
            <a:r>
              <a:rPr lang="en-US" sz="2000"/>
              <a:t>Tuesday Marketing Webinar</a:t>
            </a:r>
          </a:p>
          <a:p>
            <a:pPr lvl="0"/>
            <a:r>
              <a:rPr lang="en-US" sz="2000"/>
              <a:t>The Entire System is Online and can be accessed and worked from Anywhere</a:t>
            </a:r>
          </a:p>
          <a:p>
            <a:endParaRPr lang="en-US" sz="2000"/>
          </a:p>
        </p:txBody>
      </p:sp>
      <p:pic>
        <p:nvPicPr>
          <p:cNvPr id="24" name="Graphic 23" descr="Laptop">
            <a:extLst>
              <a:ext uri="{FF2B5EF4-FFF2-40B4-BE49-F238E27FC236}">
                <a16:creationId xmlns:a16="http://schemas.microsoft.com/office/drawing/2014/main" id="{E56ED551-38C9-4AD1-BC40-3979518945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9548" y="2484255"/>
            <a:ext cx="3714244" cy="3714244"/>
          </a:xfrm>
          <a:prstGeom prst="rect">
            <a:avLst/>
          </a:prstGeom>
        </p:spPr>
      </p:pic>
      <p:sp>
        <p:nvSpPr>
          <p:cNvPr id="48" name="Rectangle 4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00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E11DD7-7FD1-F344-B5DE-C87F3743C5D8}"/>
              </a:ext>
            </a:extLst>
          </p:cNvPr>
          <p:cNvSpPr>
            <a:spLocks noGrp="1"/>
          </p:cNvSpPr>
          <p:nvPr>
            <p:ph type="ctrTitle"/>
          </p:nvPr>
        </p:nvSpPr>
        <p:spPr>
          <a:xfrm>
            <a:off x="1094095" y="851517"/>
            <a:ext cx="5238466" cy="2991416"/>
          </a:xfrm>
        </p:spPr>
        <p:txBody>
          <a:bodyPr anchor="b">
            <a:normAutofit/>
          </a:bodyPr>
          <a:lstStyle/>
          <a:p>
            <a:pPr algn="l"/>
            <a:r>
              <a:rPr lang="en-US"/>
              <a:t>Earnings Opportunities</a:t>
            </a:r>
          </a:p>
        </p:txBody>
      </p:sp>
      <p:sp>
        <p:nvSpPr>
          <p:cNvPr id="5" name="Subtitle 4">
            <a:extLst>
              <a:ext uri="{FF2B5EF4-FFF2-40B4-BE49-F238E27FC236}">
                <a16:creationId xmlns:a16="http://schemas.microsoft.com/office/drawing/2014/main" id="{81D82329-59CE-C44D-9E08-693AD00D003A}"/>
              </a:ext>
            </a:extLst>
          </p:cNvPr>
          <p:cNvSpPr>
            <a:spLocks noGrp="1"/>
          </p:cNvSpPr>
          <p:nvPr>
            <p:ph type="subTitle" idx="1"/>
          </p:nvPr>
        </p:nvSpPr>
        <p:spPr>
          <a:xfrm>
            <a:off x="1094096" y="3842932"/>
            <a:ext cx="4167115" cy="2163551"/>
          </a:xfrm>
        </p:spPr>
        <p:txBody>
          <a:bodyPr anchor="t">
            <a:normAutofit/>
          </a:bodyPr>
          <a:lstStyle/>
          <a:p>
            <a:pPr algn="l"/>
            <a:endParaRPr lang="en-US" dirty="0"/>
          </a:p>
        </p:txBody>
      </p:sp>
      <p:sp>
        <p:nvSpPr>
          <p:cNvPr id="16" name="Freeform: Shape 15">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Money">
            <a:extLst>
              <a:ext uri="{FF2B5EF4-FFF2-40B4-BE49-F238E27FC236}">
                <a16:creationId xmlns:a16="http://schemas.microsoft.com/office/drawing/2014/main" id="{71F09775-C81F-4B5A-9542-3067F24E0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2830465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141AE-EF37-EF46-AE7B-495D91E442EC}"/>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Term Life Insurance Compensation</a:t>
            </a:r>
          </a:p>
        </p:txBody>
      </p:sp>
      <p:grpSp>
        <p:nvGrpSpPr>
          <p:cNvPr id="27"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BA6C9AD-86F6-6A4A-9468-E152E86E603A}"/>
              </a:ext>
            </a:extLst>
          </p:cNvPr>
          <p:cNvSpPr>
            <a:spLocks noGrp="1"/>
          </p:cNvSpPr>
          <p:nvPr>
            <p:ph sz="half" idx="2"/>
          </p:nvPr>
        </p:nvSpPr>
        <p:spPr>
          <a:xfrm>
            <a:off x="590719" y="2330505"/>
            <a:ext cx="4559425" cy="3979585"/>
          </a:xfrm>
        </p:spPr>
        <p:txBody>
          <a:bodyPr vert="horz" lIns="91440" tIns="45720" rIns="91440" bIns="45720" rtlCol="0" anchor="ctr">
            <a:normAutofit/>
          </a:bodyPr>
          <a:lstStyle/>
          <a:p>
            <a:r>
              <a:rPr lang="en-US" dirty="0"/>
              <a:t>Age 35</a:t>
            </a:r>
          </a:p>
          <a:p>
            <a:r>
              <a:rPr lang="en-US" dirty="0"/>
              <a:t>30 Year level premium</a:t>
            </a:r>
          </a:p>
          <a:p>
            <a:endParaRPr lang="en-US" dirty="0"/>
          </a:p>
          <a:p>
            <a:r>
              <a:rPr lang="en-US" dirty="0">
                <a:highlight>
                  <a:srgbClr val="00FFFF"/>
                </a:highlight>
              </a:rPr>
              <a:t>$1,000,000 Death Benefit</a:t>
            </a:r>
          </a:p>
          <a:p>
            <a:pPr marL="0" indent="0">
              <a:buNone/>
            </a:pPr>
            <a:endParaRPr lang="en-US" dirty="0">
              <a:highlight>
                <a:srgbClr val="00FFFF"/>
              </a:highlight>
            </a:endParaRPr>
          </a:p>
          <a:p>
            <a:r>
              <a:rPr lang="en-US" dirty="0">
                <a:highlight>
                  <a:srgbClr val="FFFF00"/>
                </a:highlight>
              </a:rPr>
              <a:t>Monthly Cost $99.29 </a:t>
            </a:r>
            <a:endParaRPr lang="en-US" sz="2000" dirty="0">
              <a:highlight>
                <a:srgbClr val="FFFF00"/>
              </a:highlight>
            </a:endParaRPr>
          </a:p>
        </p:txBody>
      </p:sp>
      <p:sp>
        <p:nvSpPr>
          <p:cNvPr id="31"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B6FE78D9-B9A0-E44C-8A13-85CFF5389AAF}"/>
              </a:ext>
            </a:extLst>
          </p:cNvPr>
          <p:cNvPicPr>
            <a:picLocks noGrp="1" noChangeAspect="1"/>
          </p:cNvPicPr>
          <p:nvPr>
            <p:ph sz="half" idx="1"/>
          </p:nvPr>
        </p:nvPicPr>
        <p:blipFill rotWithShape="1">
          <a:blip r:embed="rId2"/>
          <a:srcRect t="4334" r="-1" b="7210"/>
          <a:stretch/>
        </p:blipFill>
        <p:spPr>
          <a:xfrm>
            <a:off x="5977788" y="799352"/>
            <a:ext cx="5425410" cy="5259296"/>
          </a:xfrm>
          <a:prstGeom prst="rect">
            <a:avLst/>
          </a:prstGeom>
        </p:spPr>
      </p:pic>
    </p:spTree>
    <p:extLst>
      <p:ext uri="{BB962C8B-B14F-4D97-AF65-F5344CB8AC3E}">
        <p14:creationId xmlns:p14="http://schemas.microsoft.com/office/powerpoint/2010/main" val="14083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48134-3566-7A4C-91B7-95996755F0B3}"/>
              </a:ext>
            </a:extLst>
          </p:cNvPr>
          <p:cNvSpPr>
            <a:spLocks noGrp="1"/>
          </p:cNvSpPr>
          <p:nvPr>
            <p:ph type="title"/>
          </p:nvPr>
        </p:nvSpPr>
        <p:spPr>
          <a:xfrm>
            <a:off x="1047502" y="4020816"/>
            <a:ext cx="10096996" cy="2324105"/>
          </a:xfrm>
        </p:spPr>
        <p:txBody>
          <a:bodyPr vert="horz" lIns="91440" tIns="45720" rIns="91440" bIns="45720" rtlCol="0" anchor="b">
            <a:normAutofit/>
          </a:bodyPr>
          <a:lstStyle/>
          <a:p>
            <a:pPr algn="ctr"/>
            <a:r>
              <a:rPr lang="en-US" sz="4800" b="1" dirty="0">
                <a:solidFill>
                  <a:schemeClr val="accent1"/>
                </a:solidFill>
              </a:rPr>
              <a:t>Term Life Insurance Earnings </a:t>
            </a:r>
            <a:br>
              <a:rPr lang="en-US" sz="3600" b="1" dirty="0">
                <a:solidFill>
                  <a:schemeClr val="accent1"/>
                </a:solidFill>
              </a:rPr>
            </a:br>
            <a:r>
              <a:rPr lang="en-US" sz="3600" b="1" dirty="0">
                <a:solidFill>
                  <a:schemeClr val="accent1"/>
                </a:solidFill>
              </a:rPr>
              <a:t>Starting at  </a:t>
            </a:r>
            <a:r>
              <a:rPr lang="en-US" sz="3600" b="1" dirty="0">
                <a:solidFill>
                  <a:schemeClr val="accent1"/>
                </a:solidFill>
                <a:highlight>
                  <a:srgbClr val="FFFF00"/>
                </a:highlight>
              </a:rPr>
              <a:t>$276.45 </a:t>
            </a:r>
            <a:r>
              <a:rPr lang="en-US" sz="3600" b="1" dirty="0">
                <a:solidFill>
                  <a:schemeClr val="accent1"/>
                </a:solidFill>
              </a:rPr>
              <a:t>Per Transaction to </a:t>
            </a:r>
            <a:r>
              <a:rPr lang="en-US" sz="3600" b="1" dirty="0">
                <a:solidFill>
                  <a:schemeClr val="accent1"/>
                </a:solidFill>
                <a:highlight>
                  <a:srgbClr val="FFFF00"/>
                </a:highlight>
              </a:rPr>
              <a:t>$1,216.38 </a:t>
            </a:r>
            <a:r>
              <a:rPr lang="en-US" sz="3600" b="1" dirty="0">
                <a:solidFill>
                  <a:schemeClr val="accent1"/>
                </a:solidFill>
              </a:rPr>
              <a:t>as an RVP</a:t>
            </a:r>
            <a:br>
              <a:rPr lang="en-US" sz="3600" b="1" dirty="0">
                <a:solidFill>
                  <a:schemeClr val="accent1"/>
                </a:solidFill>
              </a:rPr>
            </a:br>
            <a:r>
              <a:rPr lang="en-US" sz="3600" b="1" dirty="0">
                <a:solidFill>
                  <a:schemeClr val="accent1"/>
                </a:solidFill>
                <a:highlight>
                  <a:srgbClr val="FFFF00"/>
                </a:highlight>
              </a:rPr>
              <a:t>The Entire Application is done online through Zoom</a:t>
            </a:r>
          </a:p>
        </p:txBody>
      </p:sp>
      <p:pic>
        <p:nvPicPr>
          <p:cNvPr id="8" name="Content Placeholder 7" descr="A screenshot of a cell phone&#10;&#10;Description automatically generated">
            <a:extLst>
              <a:ext uri="{FF2B5EF4-FFF2-40B4-BE49-F238E27FC236}">
                <a16:creationId xmlns:a16="http://schemas.microsoft.com/office/drawing/2014/main" id="{464D507E-137F-B146-86C5-DC00BD6B7BC3}"/>
              </a:ext>
            </a:extLst>
          </p:cNvPr>
          <p:cNvPicPr>
            <a:picLocks noGrp="1" noChangeAspect="1"/>
          </p:cNvPicPr>
          <p:nvPr>
            <p:ph idx="1"/>
          </p:nvPr>
        </p:nvPicPr>
        <p:blipFill rotWithShape="1">
          <a:blip r:embed="rId2"/>
          <a:srcRect r="2833" b="-1"/>
          <a:stretch/>
        </p:blipFill>
        <p:spPr>
          <a:xfrm>
            <a:off x="243840" y="256540"/>
            <a:ext cx="11704320" cy="3764276"/>
          </a:xfrm>
          <a:prstGeom prst="rect">
            <a:avLst/>
          </a:prstGeom>
        </p:spPr>
      </p:pic>
    </p:spTree>
    <p:extLst>
      <p:ext uri="{BB962C8B-B14F-4D97-AF65-F5344CB8AC3E}">
        <p14:creationId xmlns:p14="http://schemas.microsoft.com/office/powerpoint/2010/main" val="10258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5"/>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820" name="Google Shape;820;p105"/>
          <p:cNvSpPr txBox="1">
            <a:spLocks noGrp="1"/>
          </p:cNvSpPr>
          <p:nvPr>
            <p:ph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1400"/>
              <a:buNone/>
            </a:pPr>
            <a:r>
              <a:rPr lang="en" sz="1867" b="1" dirty="0">
                <a:solidFill>
                  <a:schemeClr val="lt1"/>
                </a:solidFill>
              </a:rPr>
              <a:t>$99 Per Month Term Policy Pays a One Time Commission of $276-$1.216 </a:t>
            </a:r>
            <a:endParaRPr dirty="0"/>
          </a:p>
        </p:txBody>
      </p:sp>
      <p:sp>
        <p:nvSpPr>
          <p:cNvPr id="821" name="Google Shape;821;p105"/>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1000"/>
            </a:pPr>
            <a:fld id="{00000000-1234-1234-1234-123412341234}" type="slidenum">
              <a:rPr lang="en">
                <a:solidFill>
                  <a:srgbClr val="888888"/>
                </a:solidFill>
                <a:latin typeface="Calibri"/>
                <a:ea typeface="Calibri"/>
                <a:cs typeface="Calibri"/>
                <a:sym typeface="Calibri"/>
              </a:rPr>
              <a:pPr defTabSz="1219170" hangingPunct="1">
                <a:buClr>
                  <a:srgbClr val="888888"/>
                </a:buClr>
                <a:buSzPts val="1000"/>
              </a:pPr>
              <a:t>47</a:t>
            </a:fld>
            <a:endParaRPr>
              <a:solidFill>
                <a:srgbClr val="888888"/>
              </a:solidFill>
              <a:latin typeface="Calibri"/>
              <a:ea typeface="Calibri"/>
              <a:cs typeface="Calibri"/>
              <a:sym typeface="Calibri"/>
            </a:endParaRPr>
          </a:p>
        </p:txBody>
      </p:sp>
      <p:grpSp>
        <p:nvGrpSpPr>
          <p:cNvPr id="822" name="Google Shape;822;p105"/>
          <p:cNvGrpSpPr/>
          <p:nvPr/>
        </p:nvGrpSpPr>
        <p:grpSpPr>
          <a:xfrm>
            <a:off x="669087" y="3321470"/>
            <a:ext cx="10853827" cy="766743"/>
            <a:chOff x="501817" y="2532314"/>
            <a:chExt cx="8140370" cy="575057"/>
          </a:xfrm>
        </p:grpSpPr>
        <p:sp>
          <p:nvSpPr>
            <p:cNvPr id="823" name="Google Shape;823;p105"/>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824" name="Google Shape;824;p105"/>
            <p:cNvSpPr txBox="1"/>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400"/>
              </a:pPr>
              <a:r>
                <a:rPr lang="en" sz="1867" b="1">
                  <a:solidFill>
                    <a:srgbClr val="FFFFFF"/>
                  </a:solidFill>
                  <a:latin typeface="Helvetica Neue"/>
                  <a:ea typeface="Helvetica Neue"/>
                  <a:cs typeface="Helvetica Neue"/>
                  <a:sym typeface="Helvetica Neue"/>
                </a:rPr>
                <a:t> $500 Per Month Investment Pays a Recurring Commission of $7-$15 per month</a:t>
              </a:r>
              <a:endParaRPr sz="1867">
                <a:latin typeface="Arial"/>
                <a:cs typeface="Arial"/>
                <a:sym typeface="Arial"/>
              </a:endParaRPr>
            </a:p>
          </p:txBody>
        </p:sp>
      </p:grpSp>
      <p:sp>
        <p:nvSpPr>
          <p:cNvPr id="825" name="Google Shape;825;p105"/>
          <p:cNvSpPr txBox="1"/>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2800" dirty="0">
                <a:solidFill>
                  <a:srgbClr val="34526F"/>
                </a:solidFill>
                <a:latin typeface="Helvetica Neue"/>
                <a:ea typeface="Helvetica Neue"/>
                <a:cs typeface="Helvetica Neue"/>
                <a:sym typeface="Helvetica Neue"/>
              </a:rPr>
              <a:t>Term Life Insurance and Investing in Mutual Funds</a:t>
            </a:r>
            <a:endParaRPr dirty="0">
              <a:latin typeface="Arial"/>
              <a:cs typeface="Arial"/>
              <a:sym typeface="Arial"/>
            </a:endParaRPr>
          </a:p>
        </p:txBody>
      </p:sp>
      <p:cxnSp>
        <p:nvCxnSpPr>
          <p:cNvPr id="826" name="Google Shape;826;p105"/>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27" name="Google Shape;827;p105"/>
          <p:cNvSpPr txBox="1"/>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dirty="0">
                <a:latin typeface="Helvetica Neue"/>
                <a:ea typeface="Helvetica Neue"/>
                <a:cs typeface="Helvetica Neue"/>
                <a:sym typeface="Helvetica Neue"/>
              </a:rPr>
              <a:t>Approximate Monthly Spend Per Client $500-$1,000 Per Month</a:t>
            </a:r>
            <a:endParaRPr sz="2667" baseline="30000" dirty="0">
              <a:latin typeface="Helvetica Neue"/>
              <a:ea typeface="Helvetica Neue"/>
              <a:cs typeface="Helvetica Neue"/>
              <a:sym typeface="Helvetica Neue"/>
            </a:endParaRPr>
          </a:p>
        </p:txBody>
      </p:sp>
      <p:sp>
        <p:nvSpPr>
          <p:cNvPr id="828" name="Google Shape;828;p105"/>
          <p:cNvSpPr txBox="1"/>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nSpc>
                <a:spcPts val="1000"/>
              </a:lnSpc>
              <a:spcBef>
                <a:spcPts val="600"/>
              </a:spcBef>
              <a:spcAft>
                <a:spcPts val="0"/>
              </a:spcAft>
            </a:pPr>
            <a:r>
              <a:rPr lang="en-US" sz="1200" i="1" dirty="0">
                <a:solidFill>
                  <a:schemeClr val="bg1">
                    <a:lumMod val="50000"/>
                  </a:schemeClr>
                </a:solidFill>
                <a:cs typeface="Arial Narrow"/>
              </a:rPr>
              <a:t>From January 1 through December 31, 2017, Primerica paid cash flow to its North American sales force at an average of $6,030, which includes commissions paid on all lines of business to licensed representatives. Figures include U.S. and Canadian dollars remaining in the local currency earned by the representative, not adjusted for exchange rates.</a:t>
            </a:r>
            <a:endParaRPr lang="en-US" sz="1200" dirty="0">
              <a:solidFill>
                <a:schemeClr val="bg1">
                  <a:lumMod val="50000"/>
                </a:schemeClr>
              </a:solidFill>
              <a:cs typeface="Arial Narrow"/>
            </a:endParaRPr>
          </a:p>
        </p:txBody>
      </p:sp>
    </p:spTree>
    <p:extLst>
      <p:ext uri="{BB962C8B-B14F-4D97-AF65-F5344CB8AC3E}">
        <p14:creationId xmlns:p14="http://schemas.microsoft.com/office/powerpoint/2010/main" val="4112668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5"/>
                                        </p:tgtEl>
                                        <p:attrNameLst>
                                          <p:attrName>style.visibility</p:attrName>
                                        </p:attrNameLst>
                                      </p:cBhvr>
                                      <p:to>
                                        <p:strVal val="visible"/>
                                      </p:to>
                                    </p:set>
                                    <p:animEffect transition="in" filter="fade">
                                      <p:cBhvr>
                                        <p:cTn id="7" dur="400"/>
                                        <p:tgtEl>
                                          <p:spTgt spid="825"/>
                                        </p:tgtEl>
                                      </p:cBhvr>
                                    </p:animEffect>
                                  </p:childTnLst>
                                </p:cTn>
                              </p:par>
                              <p:par>
                                <p:cTn id="8" presetID="10" presetClass="entr" presetSubtype="0" fill="hold" nodeType="withEffect">
                                  <p:stCondLst>
                                    <p:cond delay="0"/>
                                  </p:stCondLst>
                                  <p:childTnLst>
                                    <p:set>
                                      <p:cBhvr>
                                        <p:cTn id="9" dur="1" fill="hold">
                                          <p:stCondLst>
                                            <p:cond delay="0"/>
                                          </p:stCondLst>
                                        </p:cTn>
                                        <p:tgtEl>
                                          <p:spTgt spid="826"/>
                                        </p:tgtEl>
                                        <p:attrNameLst>
                                          <p:attrName>style.visibility</p:attrName>
                                        </p:attrNameLst>
                                      </p:cBhvr>
                                      <p:to>
                                        <p:strVal val="visible"/>
                                      </p:to>
                                    </p:set>
                                    <p:animEffect transition="in" filter="fade">
                                      <p:cBhvr>
                                        <p:cTn id="10" dur="700"/>
                                        <p:tgtEl>
                                          <p:spTgt spid="826"/>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27"/>
                                        </p:tgtEl>
                                        <p:attrNameLst>
                                          <p:attrName>style.visibility</p:attrName>
                                        </p:attrNameLst>
                                      </p:cBhvr>
                                      <p:to>
                                        <p:strVal val="visible"/>
                                      </p:to>
                                    </p:set>
                                    <p:animEffect transition="in" filter="fade">
                                      <p:cBhvr>
                                        <p:cTn id="14" dur="300"/>
                                        <p:tgtEl>
                                          <p:spTgt spid="8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20">
                                            <p:txEl>
                                              <p:pRg st="0" end="0"/>
                                            </p:txEl>
                                          </p:spTgt>
                                        </p:tgtEl>
                                        <p:attrNameLst>
                                          <p:attrName>style.visibility</p:attrName>
                                        </p:attrNameLst>
                                      </p:cBhvr>
                                      <p:to>
                                        <p:strVal val="visible"/>
                                      </p:to>
                                    </p:set>
                                    <p:animEffect transition="in" filter="fade">
                                      <p:cBhvr>
                                        <p:cTn id="19" dur="300"/>
                                        <p:tgtEl>
                                          <p:spTgt spid="820">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19"/>
                                        </p:tgtEl>
                                        <p:attrNameLst>
                                          <p:attrName>style.visibility</p:attrName>
                                        </p:attrNameLst>
                                      </p:cBhvr>
                                      <p:to>
                                        <p:strVal val="visible"/>
                                      </p:to>
                                    </p:set>
                                    <p:animEffect transition="in" filter="fade">
                                      <p:cBhvr>
                                        <p:cTn id="22" dur="300"/>
                                        <p:tgtEl>
                                          <p:spTgt spid="8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2"/>
                                        </p:tgtEl>
                                        <p:attrNameLst>
                                          <p:attrName>style.visibility</p:attrName>
                                        </p:attrNameLst>
                                      </p:cBhvr>
                                      <p:to>
                                        <p:strVal val="visible"/>
                                      </p:to>
                                    </p:set>
                                    <p:animEffect transition="in" filter="fade">
                                      <p:cBhvr>
                                        <p:cTn id="27" dur="300"/>
                                        <p:tgtEl>
                                          <p:spTgt spid="8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8"/>
                                        </p:tgtEl>
                                        <p:attrNameLst>
                                          <p:attrName>style.visibility</p:attrName>
                                        </p:attrNameLst>
                                      </p:cBhvr>
                                      <p:to>
                                        <p:strVal val="visible"/>
                                      </p:to>
                                    </p:set>
                                    <p:animEffect transition="in" filter="fade">
                                      <p:cBhvr>
                                        <p:cTn id="32" dur="3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6"/>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835" name="Google Shape;835;p106"/>
          <p:cNvSpPr txBox="1">
            <a:spLocks noGrp="1"/>
          </p:cNvSpPr>
          <p:nvPr>
            <p:ph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1400"/>
              <a:buNone/>
            </a:pPr>
            <a:r>
              <a:rPr lang="en" sz="1867" b="1">
                <a:solidFill>
                  <a:schemeClr val="lt1"/>
                </a:solidFill>
              </a:rPr>
              <a:t>1-Term Life Policy Per Week - Personal Income Equals $26,000 Annual Income</a:t>
            </a:r>
            <a:endParaRPr/>
          </a:p>
        </p:txBody>
      </p:sp>
      <p:sp>
        <p:nvSpPr>
          <p:cNvPr id="836" name="Google Shape;836;p106"/>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1000"/>
            </a:pPr>
            <a:fld id="{00000000-1234-1234-1234-123412341234}" type="slidenum">
              <a:rPr lang="en">
                <a:solidFill>
                  <a:srgbClr val="888888"/>
                </a:solidFill>
                <a:latin typeface="Calibri"/>
                <a:ea typeface="Calibri"/>
                <a:cs typeface="Calibri"/>
                <a:sym typeface="Calibri"/>
              </a:rPr>
              <a:pPr defTabSz="1219170" hangingPunct="1">
                <a:buClr>
                  <a:srgbClr val="888888"/>
                </a:buClr>
                <a:buSzPts val="1000"/>
              </a:pPr>
              <a:t>48</a:t>
            </a:fld>
            <a:endParaRPr>
              <a:solidFill>
                <a:srgbClr val="888888"/>
              </a:solidFill>
              <a:latin typeface="Calibri"/>
              <a:ea typeface="Calibri"/>
              <a:cs typeface="Calibri"/>
              <a:sym typeface="Calibri"/>
            </a:endParaRPr>
          </a:p>
        </p:txBody>
      </p:sp>
      <p:grpSp>
        <p:nvGrpSpPr>
          <p:cNvPr id="837" name="Google Shape;837;p106"/>
          <p:cNvGrpSpPr/>
          <p:nvPr/>
        </p:nvGrpSpPr>
        <p:grpSpPr>
          <a:xfrm>
            <a:off x="669097" y="4385818"/>
            <a:ext cx="10853819" cy="690911"/>
            <a:chOff x="501823" y="3305744"/>
            <a:chExt cx="8140364" cy="518183"/>
          </a:xfrm>
        </p:grpSpPr>
        <p:sp>
          <p:nvSpPr>
            <p:cNvPr id="838" name="Google Shape;838;p106"/>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839" name="Google Shape;839;p106"/>
            <p:cNvSpPr txBox="1"/>
            <p:nvPr/>
          </p:nvSpPr>
          <p:spPr>
            <a:xfrm>
              <a:off x="601656" y="3322724"/>
              <a:ext cx="794069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Total First Year Personal Income $29,000</a:t>
              </a:r>
              <a:endParaRPr sz="1867">
                <a:latin typeface="Arial"/>
                <a:cs typeface="Arial"/>
                <a:sym typeface="Arial"/>
              </a:endParaRPr>
            </a:p>
          </p:txBody>
        </p:sp>
      </p:grpSp>
      <p:grpSp>
        <p:nvGrpSpPr>
          <p:cNvPr id="840" name="Google Shape;840;p106"/>
          <p:cNvGrpSpPr/>
          <p:nvPr/>
        </p:nvGrpSpPr>
        <p:grpSpPr>
          <a:xfrm>
            <a:off x="669087" y="3321470"/>
            <a:ext cx="10853827" cy="766743"/>
            <a:chOff x="501817" y="2532314"/>
            <a:chExt cx="8140370" cy="575057"/>
          </a:xfrm>
        </p:grpSpPr>
        <p:sp>
          <p:nvSpPr>
            <p:cNvPr id="841" name="Google Shape;841;p106"/>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842" name="Google Shape;842;p106"/>
            <p:cNvSpPr txBox="1"/>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400"/>
              </a:pPr>
              <a:r>
                <a:rPr lang="en" sz="1867" b="1">
                  <a:solidFill>
                    <a:srgbClr val="FFFFFF"/>
                  </a:solidFill>
                  <a:latin typeface="Helvetica Neue"/>
                  <a:ea typeface="Helvetica Neue"/>
                  <a:cs typeface="Helvetica Neue"/>
                  <a:sym typeface="Helvetica Neue"/>
                </a:rPr>
                <a:t>1- $500 per month Investment Per Week -Personal Income Equals $520 per month in Recurring Income</a:t>
              </a:r>
              <a:endParaRPr sz="1867">
                <a:latin typeface="Arial"/>
                <a:cs typeface="Arial"/>
                <a:sym typeface="Arial"/>
              </a:endParaRPr>
            </a:p>
          </p:txBody>
        </p:sp>
      </p:grpSp>
      <p:sp>
        <p:nvSpPr>
          <p:cNvPr id="843" name="Google Shape;843;p106"/>
          <p:cNvSpPr txBox="1"/>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dirty="0">
                <a:solidFill>
                  <a:srgbClr val="34526F"/>
                </a:solidFill>
                <a:latin typeface="Helvetica Neue"/>
                <a:ea typeface="Helvetica Neue"/>
                <a:cs typeface="Helvetica Neue"/>
                <a:sym typeface="Helvetica Neue"/>
              </a:rPr>
              <a:t>Term Life and Mutual Fund Compensation</a:t>
            </a:r>
            <a:endParaRPr sz="1867" dirty="0">
              <a:latin typeface="Arial"/>
              <a:cs typeface="Arial"/>
              <a:sym typeface="Arial"/>
            </a:endParaRPr>
          </a:p>
        </p:txBody>
      </p:sp>
      <p:cxnSp>
        <p:nvCxnSpPr>
          <p:cNvPr id="844" name="Google Shape;844;p106"/>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45" name="Google Shape;845;p106"/>
          <p:cNvSpPr txBox="1"/>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Assumes 1 Client Per Week- Done Online</a:t>
            </a:r>
            <a:endParaRPr sz="2667" baseline="30000">
              <a:latin typeface="Helvetica Neue"/>
              <a:ea typeface="Helvetica Neue"/>
              <a:cs typeface="Helvetica Neue"/>
              <a:sym typeface="Helvetica Neue"/>
            </a:endParaRPr>
          </a:p>
        </p:txBody>
      </p:sp>
      <p:sp>
        <p:nvSpPr>
          <p:cNvPr id="846" name="Google Shape;846;p106"/>
          <p:cNvSpPr txBox="1"/>
          <p:nvPr/>
        </p:nvSpPr>
        <p:spPr>
          <a:xfrm>
            <a:off x="-1" y="5398505"/>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000000"/>
              </a:buClr>
              <a:buSzPts val="2000"/>
            </a:pPr>
            <a:endParaRPr sz="2667">
              <a:solidFill>
                <a:srgbClr val="FF0000"/>
              </a:solidFill>
              <a:latin typeface="Helvetica Neue"/>
              <a:ea typeface="Helvetica Neue"/>
              <a:cs typeface="Helvetica Neue"/>
              <a:sym typeface="Helvetica Neue"/>
            </a:endParaRPr>
          </a:p>
        </p:txBody>
      </p:sp>
      <p:sp>
        <p:nvSpPr>
          <p:cNvPr id="3" name="Rectangle 2">
            <a:extLst>
              <a:ext uri="{FF2B5EF4-FFF2-40B4-BE49-F238E27FC236}">
                <a16:creationId xmlns:a16="http://schemas.microsoft.com/office/drawing/2014/main" id="{F23FA4AD-AEFB-F14B-9455-B7FEFCE3A1EE}"/>
              </a:ext>
            </a:extLst>
          </p:cNvPr>
          <p:cNvSpPr/>
          <p:nvPr/>
        </p:nvSpPr>
        <p:spPr>
          <a:xfrm>
            <a:off x="401764" y="5769749"/>
            <a:ext cx="11671173" cy="357406"/>
          </a:xfrm>
          <a:prstGeom prst="rect">
            <a:avLst/>
          </a:prstGeom>
        </p:spPr>
        <p:txBody>
          <a:bodyPr wrap="square">
            <a:spAutoFit/>
          </a:bodyPr>
          <a:lstStyle/>
          <a:p>
            <a:pPr>
              <a:lnSpc>
                <a:spcPts val="1000"/>
              </a:lnSpc>
              <a:spcBef>
                <a:spcPts val="600"/>
              </a:spcBef>
              <a:spcAft>
                <a:spcPts val="0"/>
              </a:spcAft>
            </a:pPr>
            <a:r>
              <a:rPr lang="en-US" sz="1200" i="1" dirty="0">
                <a:solidFill>
                  <a:schemeClr val="bg1">
                    <a:lumMod val="50000"/>
                  </a:schemeClr>
                </a:solidFill>
                <a:cs typeface="Arial Narrow"/>
              </a:rPr>
              <a:t>From January 1 through December 31, 2017, Primerica paid cash flow to its North American sales force at an average of $6,030, which includes commissions paid on all lines of business to licensed representatives. Figures include U.S. and Canadian dollars remaining in the local currency earned by the representative, not adjusted for exchange rates.</a:t>
            </a:r>
            <a:endParaRPr lang="en-US" sz="1200" dirty="0">
              <a:solidFill>
                <a:schemeClr val="bg1">
                  <a:lumMod val="50000"/>
                </a:schemeClr>
              </a:solidFill>
              <a:cs typeface="Arial Narrow"/>
            </a:endParaRPr>
          </a:p>
        </p:txBody>
      </p:sp>
    </p:spTree>
    <p:extLst>
      <p:ext uri="{BB962C8B-B14F-4D97-AF65-F5344CB8AC3E}">
        <p14:creationId xmlns:p14="http://schemas.microsoft.com/office/powerpoint/2010/main" val="1596851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3"/>
                                        </p:tgtEl>
                                        <p:attrNameLst>
                                          <p:attrName>style.visibility</p:attrName>
                                        </p:attrNameLst>
                                      </p:cBhvr>
                                      <p:to>
                                        <p:strVal val="visible"/>
                                      </p:to>
                                    </p:set>
                                    <p:animEffect transition="in" filter="fade">
                                      <p:cBhvr>
                                        <p:cTn id="7" dur="400"/>
                                        <p:tgtEl>
                                          <p:spTgt spid="843"/>
                                        </p:tgtEl>
                                      </p:cBhvr>
                                    </p:animEffect>
                                  </p:childTnLst>
                                </p:cTn>
                              </p:par>
                              <p:par>
                                <p:cTn id="8" presetID="10" presetClass="entr" presetSubtype="0" fill="hold" nodeType="withEffect">
                                  <p:stCondLst>
                                    <p:cond delay="0"/>
                                  </p:stCondLst>
                                  <p:childTnLst>
                                    <p:set>
                                      <p:cBhvr>
                                        <p:cTn id="9" dur="1" fill="hold">
                                          <p:stCondLst>
                                            <p:cond delay="0"/>
                                          </p:stCondLst>
                                        </p:cTn>
                                        <p:tgtEl>
                                          <p:spTgt spid="844"/>
                                        </p:tgtEl>
                                        <p:attrNameLst>
                                          <p:attrName>style.visibility</p:attrName>
                                        </p:attrNameLst>
                                      </p:cBhvr>
                                      <p:to>
                                        <p:strVal val="visible"/>
                                      </p:to>
                                    </p:set>
                                    <p:animEffect transition="in" filter="fade">
                                      <p:cBhvr>
                                        <p:cTn id="10" dur="700"/>
                                        <p:tgtEl>
                                          <p:spTgt spid="8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45"/>
                                        </p:tgtEl>
                                        <p:attrNameLst>
                                          <p:attrName>style.visibility</p:attrName>
                                        </p:attrNameLst>
                                      </p:cBhvr>
                                      <p:to>
                                        <p:strVal val="visible"/>
                                      </p:to>
                                    </p:set>
                                    <p:animEffect transition="in" filter="fade">
                                      <p:cBhvr>
                                        <p:cTn id="14" dur="300"/>
                                        <p:tgtEl>
                                          <p:spTgt spid="8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35">
                                            <p:txEl>
                                              <p:pRg st="0" end="0"/>
                                            </p:txEl>
                                          </p:spTgt>
                                        </p:tgtEl>
                                        <p:attrNameLst>
                                          <p:attrName>style.visibility</p:attrName>
                                        </p:attrNameLst>
                                      </p:cBhvr>
                                      <p:to>
                                        <p:strVal val="visible"/>
                                      </p:to>
                                    </p:set>
                                    <p:animEffect transition="in" filter="fade">
                                      <p:cBhvr>
                                        <p:cTn id="19" dur="300"/>
                                        <p:tgtEl>
                                          <p:spTgt spid="835">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34"/>
                                        </p:tgtEl>
                                        <p:attrNameLst>
                                          <p:attrName>style.visibility</p:attrName>
                                        </p:attrNameLst>
                                      </p:cBhvr>
                                      <p:to>
                                        <p:strVal val="visible"/>
                                      </p:to>
                                    </p:set>
                                    <p:animEffect transition="in" filter="fade">
                                      <p:cBhvr>
                                        <p:cTn id="22" dur="300"/>
                                        <p:tgtEl>
                                          <p:spTgt spid="8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0"/>
                                        </p:tgtEl>
                                        <p:attrNameLst>
                                          <p:attrName>style.visibility</p:attrName>
                                        </p:attrNameLst>
                                      </p:cBhvr>
                                      <p:to>
                                        <p:strVal val="visible"/>
                                      </p:to>
                                    </p:set>
                                    <p:animEffect transition="in" filter="fade">
                                      <p:cBhvr>
                                        <p:cTn id="27" dur="300"/>
                                        <p:tgtEl>
                                          <p:spTgt spid="8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7"/>
                                        </p:tgtEl>
                                        <p:attrNameLst>
                                          <p:attrName>style.visibility</p:attrName>
                                        </p:attrNameLst>
                                      </p:cBhvr>
                                      <p:to>
                                        <p:strVal val="visible"/>
                                      </p:to>
                                    </p:set>
                                    <p:animEffect transition="in" filter="fade">
                                      <p:cBhvr>
                                        <p:cTn id="32" dur="300"/>
                                        <p:tgtEl>
                                          <p:spTgt spid="8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6"/>
                                        </p:tgtEl>
                                        <p:attrNameLst>
                                          <p:attrName>style.visibility</p:attrName>
                                        </p:attrNameLst>
                                      </p:cBhvr>
                                      <p:to>
                                        <p:strVal val="visible"/>
                                      </p:to>
                                    </p:set>
                                    <p:animEffect transition="in" filter="fade">
                                      <p:cBhvr>
                                        <p:cTn id="37" dur="300"/>
                                        <p:tgtEl>
                                          <p:spTgt spid="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E20C-83D6-0348-A44C-BD5FB0ABE601}"/>
              </a:ext>
            </a:extLst>
          </p:cNvPr>
          <p:cNvSpPr>
            <a:spLocks noGrp="1"/>
          </p:cNvSpPr>
          <p:nvPr>
            <p:ph type="title"/>
          </p:nvPr>
        </p:nvSpPr>
        <p:spPr>
          <a:xfrm>
            <a:off x="804672" y="338328"/>
            <a:ext cx="3877056" cy="2249424"/>
          </a:xfrm>
        </p:spPr>
        <p:txBody>
          <a:bodyPr vert="horz" lIns="91440" tIns="45720" rIns="91440" bIns="45720" rtlCol="0" anchor="b">
            <a:normAutofit fontScale="90000"/>
          </a:bodyPr>
          <a:lstStyle/>
          <a:p>
            <a:r>
              <a:rPr lang="en-US" sz="5400" dirty="0"/>
              <a:t>Investment Compensation</a:t>
            </a:r>
          </a:p>
        </p:txBody>
      </p:sp>
      <p:pic>
        <p:nvPicPr>
          <p:cNvPr id="7" name="Content Placeholder 6" descr="A close up of a sign&#10;&#10;Description automatically generated">
            <a:extLst>
              <a:ext uri="{FF2B5EF4-FFF2-40B4-BE49-F238E27FC236}">
                <a16:creationId xmlns:a16="http://schemas.microsoft.com/office/drawing/2014/main" id="{1D358E56-B781-4C49-BA46-3678B7CF4C08}"/>
              </a:ext>
            </a:extLst>
          </p:cNvPr>
          <p:cNvPicPr>
            <a:picLocks noGrp="1" noChangeAspect="1"/>
          </p:cNvPicPr>
          <p:nvPr>
            <p:ph sz="half" idx="1"/>
          </p:nvPr>
        </p:nvPicPr>
        <p:blipFill>
          <a:blip r:embed="rId2"/>
          <a:stretch>
            <a:fillRect/>
          </a:stretch>
        </p:blipFill>
        <p:spPr>
          <a:xfrm>
            <a:off x="838200" y="2909665"/>
            <a:ext cx="5181600" cy="2183258"/>
          </a:xfrm>
          <a:prstGeom prst="rect">
            <a:avLst/>
          </a:prstGeom>
        </p:spPr>
      </p:pic>
      <p:pic>
        <p:nvPicPr>
          <p:cNvPr id="8" name="Google Shape;1359;p127">
            <a:extLst>
              <a:ext uri="{FF2B5EF4-FFF2-40B4-BE49-F238E27FC236}">
                <a16:creationId xmlns:a16="http://schemas.microsoft.com/office/drawing/2014/main" id="{81B368D2-4BB3-6D4C-B26D-F85A6F83B781}"/>
              </a:ext>
            </a:extLst>
          </p:cNvPr>
          <p:cNvPicPr preferRelativeResize="0">
            <a:picLocks noGrp="1"/>
          </p:cNvPicPr>
          <p:nvPr>
            <p:ph sz="half" idx="2"/>
          </p:nvPr>
        </p:nvPicPr>
        <p:blipFill rotWithShape="1">
          <a:blip r:embed="rId3"/>
          <a:stretch/>
        </p:blipFill>
        <p:spPr>
          <a:xfrm>
            <a:off x="7124701" y="1181317"/>
            <a:ext cx="4416894" cy="5090895"/>
          </a:xfrm>
          <a:prstGeom prst="rect">
            <a:avLst/>
          </a:prstGeom>
          <a:noFill/>
        </p:spPr>
      </p:pic>
    </p:spTree>
    <p:extLst>
      <p:ext uri="{BB962C8B-B14F-4D97-AF65-F5344CB8AC3E}">
        <p14:creationId xmlns:p14="http://schemas.microsoft.com/office/powerpoint/2010/main" val="196613704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765" y="92765"/>
            <a:ext cx="11979965" cy="6639339"/>
          </a:xfrm>
          <a:prstGeom prst="rect">
            <a:avLst/>
          </a:prstGeom>
          <a:solidFill>
            <a:srgbClr val="0070C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pic>
        <p:nvPicPr>
          <p:cNvPr id="4" name="Content Placeholder 3"/>
          <p:cNvPicPr>
            <a:picLocks noGrp="1" noChangeAspect="1"/>
          </p:cNvPicPr>
          <p:nvPr>
            <p:ph idx="1"/>
          </p:nvPr>
        </p:nvPicPr>
        <p:blipFill>
          <a:blip r:embed="rId2"/>
          <a:stretch>
            <a:fillRect/>
          </a:stretch>
        </p:blipFill>
        <p:spPr>
          <a:xfrm>
            <a:off x="2014449" y="434714"/>
            <a:ext cx="8210470" cy="5876144"/>
          </a:xfrm>
          <a:prstGeom prst="rect">
            <a:avLst/>
          </a:prstGeom>
          <a:ln>
            <a:noFill/>
          </a:ln>
        </p:spPr>
      </p:pic>
      <p:sp>
        <p:nvSpPr>
          <p:cNvPr id="2" name="Oval 1"/>
          <p:cNvSpPr/>
          <p:nvPr/>
        </p:nvSpPr>
        <p:spPr>
          <a:xfrm>
            <a:off x="4316505" y="2299447"/>
            <a:ext cx="3630705" cy="1385047"/>
          </a:xfrm>
          <a:prstGeom prst="ellipse">
            <a:avLst/>
          </a:prstGeom>
          <a:noFill/>
          <a:ln w="762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Tree>
    <p:extLst>
      <p:ext uri="{BB962C8B-B14F-4D97-AF65-F5344CB8AC3E}">
        <p14:creationId xmlns:p14="http://schemas.microsoft.com/office/powerpoint/2010/main" val="275923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25"/>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chemeClr val="accent1"/>
              </a:buClr>
              <a:buSzPts val="3600"/>
            </a:pPr>
            <a:r>
              <a:rPr lang="en" sz="4800">
                <a:solidFill>
                  <a:schemeClr val="accent1"/>
                </a:solidFill>
              </a:rPr>
              <a:t>The Rollover Market-Nov 2019</a:t>
            </a:r>
            <a:endParaRPr/>
          </a:p>
        </p:txBody>
      </p:sp>
      <p:pic>
        <p:nvPicPr>
          <p:cNvPr id="1346" name="Google Shape;1346;p125"/>
          <p:cNvPicPr preferRelativeResize="0">
            <a:picLocks noGrp="1"/>
          </p:cNvPicPr>
          <p:nvPr>
            <p:ph idx="1"/>
          </p:nvPr>
        </p:nvPicPr>
        <p:blipFill rotWithShape="1">
          <a:blip r:embed="rId3">
            <a:alphaModFix/>
          </a:blip>
          <a:srcRect/>
          <a:stretch/>
        </p:blipFill>
        <p:spPr>
          <a:xfrm>
            <a:off x="831792" y="1143146"/>
            <a:ext cx="10141008" cy="5556756"/>
          </a:xfrm>
          <a:prstGeom prst="rect">
            <a:avLst/>
          </a:prstGeom>
          <a:noFill/>
          <a:ln>
            <a:noFill/>
          </a:ln>
        </p:spPr>
      </p:pic>
    </p:spTree>
    <p:extLst>
      <p:ext uri="{BB962C8B-B14F-4D97-AF65-F5344CB8AC3E}">
        <p14:creationId xmlns:p14="http://schemas.microsoft.com/office/powerpoint/2010/main" val="3308966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12"/>
          <p:cNvSpPr/>
          <p:nvPr/>
        </p:nvSpPr>
        <p:spPr>
          <a:xfrm>
            <a:off x="0" y="0"/>
            <a:ext cx="12192000" cy="6871261"/>
          </a:xfrm>
          <a:prstGeom prst="rect">
            <a:avLst/>
          </a:prstGeom>
          <a:solidFill>
            <a:schemeClr val="lt1"/>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latin typeface="Calibri"/>
              <a:ea typeface="Calibri"/>
              <a:cs typeface="Calibri"/>
              <a:sym typeface="Calibri"/>
            </a:endParaRPr>
          </a:p>
        </p:txBody>
      </p:sp>
      <p:pic>
        <p:nvPicPr>
          <p:cNvPr id="947" name="Google Shape;947;p112"/>
          <p:cNvPicPr preferRelativeResize="0"/>
          <p:nvPr/>
        </p:nvPicPr>
        <p:blipFill rotWithShape="1">
          <a:blip r:embed="rId3">
            <a:alphaModFix/>
          </a:blip>
          <a:srcRect/>
          <a:stretch/>
        </p:blipFill>
        <p:spPr>
          <a:xfrm>
            <a:off x="1228443" y="3"/>
            <a:ext cx="9479268" cy="6265796"/>
          </a:xfrm>
          <a:prstGeom prst="rect">
            <a:avLst/>
          </a:prstGeom>
          <a:noFill/>
          <a:ln>
            <a:noFill/>
          </a:ln>
        </p:spPr>
      </p:pic>
      <p:sp>
        <p:nvSpPr>
          <p:cNvPr id="948" name="Google Shape;948;p112"/>
          <p:cNvSpPr txBox="1"/>
          <p:nvPr/>
        </p:nvSpPr>
        <p:spPr>
          <a:xfrm>
            <a:off x="206504" y="6324529"/>
            <a:ext cx="11865832" cy="533468"/>
          </a:xfrm>
          <a:prstGeom prst="rect">
            <a:avLst/>
          </a:prstGeom>
          <a:noFill/>
          <a:ln>
            <a:noFill/>
          </a:ln>
        </p:spPr>
        <p:txBody>
          <a:bodyPr spcFirstLastPara="1" wrap="square" lIns="121900" tIns="60933" rIns="121900" bIns="60933" anchor="t" anchorCtr="0">
            <a:noAutofit/>
          </a:bodyPr>
          <a:lstStyle/>
          <a:p>
            <a:pPr algn="ctr" defTabSz="1219170" hangingPunct="1">
              <a:buClr>
                <a:srgbClr val="595959"/>
              </a:buClr>
              <a:buSzPts val="1000"/>
            </a:pPr>
            <a:r>
              <a:rPr lang="en" sz="1333">
                <a:solidFill>
                  <a:srgbClr val="595959"/>
                </a:solidFill>
                <a:latin typeface="Arial Narrow"/>
                <a:ea typeface="Arial Narrow"/>
                <a:cs typeface="Arial Narrow"/>
                <a:sym typeface="Arial Narrow"/>
              </a:rPr>
              <a:t>Not all products and services are available in all states, territories, or the District of Columbia. A representative's ability to offer products from the companies listed is subject to state and federal licensing and certification requirements. Please refer to the </a:t>
            </a:r>
            <a:r>
              <a:rPr lang="en" sz="1333" b="1">
                <a:solidFill>
                  <a:srgbClr val="595959"/>
                </a:solidFill>
                <a:latin typeface="Arial Narrow"/>
                <a:ea typeface="Arial Narrow"/>
                <a:cs typeface="Arial Narrow"/>
                <a:sym typeface="Arial Narrow"/>
              </a:rPr>
              <a:t>Important End Notes</a:t>
            </a:r>
            <a:r>
              <a:rPr lang="en" sz="1333">
                <a:solidFill>
                  <a:srgbClr val="595959"/>
                </a:solidFill>
                <a:latin typeface="Arial Narrow"/>
                <a:ea typeface="Arial Narrow"/>
                <a:cs typeface="Arial Narrow"/>
                <a:sym typeface="Arial Narrow"/>
              </a:rPr>
              <a:t> for additional details about the contractual arrangements and company affiliations detailed above.</a:t>
            </a:r>
            <a:endParaRPr sz="1867">
              <a:latin typeface="Arial"/>
              <a:cs typeface="Arial"/>
              <a:sym typeface="Arial"/>
            </a:endParaRPr>
          </a:p>
        </p:txBody>
      </p:sp>
      <p:sp>
        <p:nvSpPr>
          <p:cNvPr id="949" name="Google Shape;949;p112"/>
          <p:cNvSpPr txBox="1">
            <a:spLocks noGrp="1"/>
          </p:cNvSpPr>
          <p:nvPr>
            <p:ph type="sldNum" sz="quarter" idx="12"/>
          </p:nvPr>
        </p:nvSpPr>
        <p:spPr>
          <a:xfrm>
            <a:off x="0" y="6501560"/>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51</a:t>
            </a:fld>
            <a:endParaRPr/>
          </a:p>
        </p:txBody>
      </p:sp>
      <p:sp>
        <p:nvSpPr>
          <p:cNvPr id="950" name="Google Shape;950;p112"/>
          <p:cNvSpPr txBox="1"/>
          <p:nvPr/>
        </p:nvSpPr>
        <p:spPr>
          <a:xfrm>
            <a:off x="4879084" y="2512567"/>
            <a:ext cx="2643200" cy="861600"/>
          </a:xfrm>
          <a:prstGeom prst="rect">
            <a:avLst/>
          </a:prstGeom>
          <a:solidFill>
            <a:srgbClr val="F3F3F3"/>
          </a:solidFill>
          <a:ln>
            <a:noFill/>
          </a:ln>
        </p:spPr>
        <p:txBody>
          <a:bodyPr spcFirstLastPara="1" wrap="square" lIns="121900" tIns="60933" rIns="121900" bIns="60933" anchor="t" anchorCtr="0">
            <a:noAutofit/>
          </a:bodyPr>
          <a:lstStyle/>
          <a:p>
            <a:pPr algn="ctr" defTabSz="1219170" hangingPunct="1">
              <a:buClr>
                <a:srgbClr val="000000"/>
              </a:buClr>
              <a:buSzPts val="1800"/>
            </a:pPr>
            <a:r>
              <a:rPr lang="en-US" sz="2000" b="1" dirty="0">
                <a:latin typeface="Calibri"/>
                <a:ea typeface="Calibri"/>
                <a:cs typeface="Calibri"/>
                <a:sym typeface="Calibri"/>
              </a:rPr>
              <a:t>Representing Products offered thru Primerica (PRI) NYSE</a:t>
            </a:r>
            <a:endParaRPr sz="2000" b="1" dirty="0">
              <a:latin typeface="Calibri"/>
              <a:ea typeface="Calibri"/>
              <a:cs typeface="Calibri"/>
              <a:sym typeface="Calibri"/>
            </a:endParaRPr>
          </a:p>
        </p:txBody>
      </p:sp>
    </p:spTree>
    <p:extLst>
      <p:ext uri="{BB962C8B-B14F-4D97-AF65-F5344CB8AC3E}">
        <p14:creationId xmlns:p14="http://schemas.microsoft.com/office/powerpoint/2010/main" val="3811777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52</a:t>
            </a:fld>
            <a:endParaRPr/>
          </a:p>
        </p:txBody>
      </p:sp>
      <p:sp>
        <p:nvSpPr>
          <p:cNvPr id="743" name="Google Shape;743;p101"/>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a:lnSpc>
                <a:spcPct val="85000"/>
              </a:lnSpc>
              <a:buClr>
                <a:srgbClr val="003366"/>
              </a:buClr>
              <a:buSzPts val="2400"/>
            </a:pPr>
            <a:r>
              <a:rPr lang="en-US" sz="4000" dirty="0">
                <a:solidFill>
                  <a:srgbClr val="34526F"/>
                </a:solidFill>
                <a:latin typeface="Helvetica Neue"/>
                <a:ea typeface="Helvetica Neue"/>
                <a:cs typeface="Helvetica Neue"/>
                <a:sym typeface="Helvetica Neue"/>
              </a:rPr>
              <a:t>Investment Compensation</a:t>
            </a:r>
            <a:endParaRPr lang="en-US" sz="2800" dirty="0">
              <a:latin typeface="Arial"/>
              <a:cs typeface="Arial"/>
              <a:sym typeface="Arial"/>
            </a:endParaRPr>
          </a:p>
        </p:txBody>
      </p:sp>
      <p:cxnSp>
        <p:nvCxnSpPr>
          <p:cNvPr id="744" name="Google Shape;744;p101"/>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45" name="Google Shape;745;p101"/>
          <p:cNvSpPr txBox="1"/>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dirty="0">
                <a:latin typeface="Helvetica Neue"/>
                <a:ea typeface="Helvetica Neue"/>
                <a:cs typeface="Helvetica Neue"/>
                <a:sym typeface="Helvetica Neue"/>
              </a:rPr>
              <a:t>We Represent The Largest Mutual Fund and Annuity Companies is North America </a:t>
            </a:r>
            <a:endParaRPr sz="2667" b="1" dirty="0">
              <a:solidFill>
                <a:srgbClr val="E4021D"/>
              </a:solidFill>
              <a:latin typeface="Helvetica Neue"/>
              <a:ea typeface="Helvetica Neue"/>
              <a:cs typeface="Helvetica Neue"/>
              <a:sym typeface="Helvetica Neue"/>
            </a:endParaRPr>
          </a:p>
        </p:txBody>
      </p:sp>
      <p:grpSp>
        <p:nvGrpSpPr>
          <p:cNvPr id="746" name="Google Shape;746;p101"/>
          <p:cNvGrpSpPr/>
          <p:nvPr/>
        </p:nvGrpSpPr>
        <p:grpSpPr>
          <a:xfrm>
            <a:off x="133820" y="4832082"/>
            <a:ext cx="11924365" cy="690911"/>
            <a:chOff x="100364" y="3305744"/>
            <a:chExt cx="8943274" cy="518183"/>
          </a:xfrm>
        </p:grpSpPr>
        <p:sp>
          <p:nvSpPr>
            <p:cNvPr id="747" name="Google Shape;747;p101"/>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48" name="Google Shape;748;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US" sz="2667" b="1" dirty="0">
                  <a:solidFill>
                    <a:srgbClr val="FFFFFF"/>
                  </a:solidFill>
                  <a:latin typeface="Helvetica Neue"/>
                  <a:ea typeface="Helvetica Neue"/>
                  <a:cs typeface="Helvetica Neue"/>
                  <a:sym typeface="Helvetica Neue"/>
                </a:rPr>
                <a:t>No Limit to the Size of the Investment</a:t>
              </a:r>
              <a:endParaRPr lang="en-US" sz="1867" dirty="0">
                <a:latin typeface="Arial"/>
                <a:cs typeface="Arial"/>
                <a:sym typeface="Arial"/>
              </a:endParaRPr>
            </a:p>
          </p:txBody>
        </p:sp>
      </p:grpSp>
      <p:grpSp>
        <p:nvGrpSpPr>
          <p:cNvPr id="749" name="Google Shape;749;p101"/>
          <p:cNvGrpSpPr/>
          <p:nvPr/>
        </p:nvGrpSpPr>
        <p:grpSpPr>
          <a:xfrm>
            <a:off x="669089" y="3897839"/>
            <a:ext cx="10853827" cy="690911"/>
            <a:chOff x="501817" y="2532314"/>
            <a:chExt cx="8140370" cy="518183"/>
          </a:xfrm>
        </p:grpSpPr>
        <p:sp>
          <p:nvSpPr>
            <p:cNvPr id="750" name="Google Shape;750;p101"/>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1" name="Google Shape;751;p101"/>
            <p:cNvSpPr txBox="1"/>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 sz="2667" b="1" dirty="0">
                  <a:solidFill>
                    <a:srgbClr val="FFFFFF"/>
                  </a:solidFill>
                  <a:latin typeface="Helvetica Neue"/>
                  <a:ea typeface="Helvetica Neue"/>
                  <a:cs typeface="Helvetica Neue"/>
                  <a:sym typeface="Helvetica Neue"/>
                </a:rPr>
                <a:t>Recurring and Repeat Compensation</a:t>
              </a:r>
              <a:endParaRPr sz="1867" dirty="0">
                <a:latin typeface="Arial"/>
                <a:cs typeface="Arial"/>
                <a:sym typeface="Arial"/>
              </a:endParaRPr>
            </a:p>
          </p:txBody>
        </p:sp>
      </p:grpSp>
      <p:grpSp>
        <p:nvGrpSpPr>
          <p:cNvPr id="752" name="Google Shape;752;p101"/>
          <p:cNvGrpSpPr/>
          <p:nvPr/>
        </p:nvGrpSpPr>
        <p:grpSpPr>
          <a:xfrm>
            <a:off x="484177" y="2963597"/>
            <a:ext cx="11223648" cy="690911"/>
            <a:chOff x="363133" y="1766097"/>
            <a:chExt cx="8417736" cy="518183"/>
          </a:xfrm>
        </p:grpSpPr>
        <p:sp>
          <p:nvSpPr>
            <p:cNvPr id="753" name="Google Shape;753;p101"/>
            <p:cNvSpPr/>
            <p:nvPr/>
          </p:nvSpPr>
          <p:spPr>
            <a:xfrm rot="-54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4" name="Google Shape;754;p101"/>
            <p:cNvSpPr txBox="1"/>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a:buClr>
                  <a:schemeClr val="lt1"/>
                </a:buClr>
              </a:pPr>
              <a:r>
                <a:rPr lang="en-US" sz="2400" b="1" dirty="0">
                  <a:solidFill>
                    <a:schemeClr val="lt1"/>
                  </a:solidFill>
                </a:rPr>
                <a:t>$68 Trillion Market </a:t>
              </a:r>
              <a:endParaRPr lang="en-US" sz="2400" dirty="0"/>
            </a:p>
          </p:txBody>
        </p:sp>
      </p:grpSp>
      <p:grpSp>
        <p:nvGrpSpPr>
          <p:cNvPr id="755" name="Google Shape;755;p101"/>
          <p:cNvGrpSpPr/>
          <p:nvPr/>
        </p:nvGrpSpPr>
        <p:grpSpPr>
          <a:xfrm>
            <a:off x="133820" y="5766325"/>
            <a:ext cx="11924365" cy="690911"/>
            <a:chOff x="100364" y="3305744"/>
            <a:chExt cx="8943274" cy="518183"/>
          </a:xfrm>
        </p:grpSpPr>
        <p:sp>
          <p:nvSpPr>
            <p:cNvPr id="756" name="Google Shape;756;p101"/>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7" name="Google Shape;757;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latin typeface="Helvetica Neue"/>
                  <a:ea typeface="Helvetica Neue"/>
                  <a:cs typeface="Helvetica Neue"/>
                  <a:sym typeface="Helvetica Neue"/>
                </a:rPr>
                <a:t>Applications through Zoom and Online Applications</a:t>
              </a:r>
              <a:endParaRPr sz="1867" dirty="0">
                <a:latin typeface="Arial"/>
                <a:cs typeface="Arial"/>
                <a:sym typeface="Arial"/>
              </a:endParaRPr>
            </a:p>
          </p:txBody>
        </p:sp>
      </p:grpSp>
      <p:sp>
        <p:nvSpPr>
          <p:cNvPr id="758" name="Google Shape;758;p101"/>
          <p:cNvSpPr txBox="1"/>
          <p:nvPr/>
        </p:nvSpPr>
        <p:spPr>
          <a:xfrm>
            <a:off x="2091756" y="1869585"/>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a:solidFill>
                <a:srgbClr val="E4021D"/>
              </a:solidFill>
              <a:latin typeface="Helvetica Neue"/>
              <a:ea typeface="Helvetica Neue"/>
              <a:cs typeface="Helvetica Neue"/>
              <a:sym typeface="Helvetica Neue"/>
            </a:endParaRPr>
          </a:p>
        </p:txBody>
      </p:sp>
      <p:sp>
        <p:nvSpPr>
          <p:cNvPr id="759" name="Google Shape;759;p101"/>
          <p:cNvSpPr txBox="1"/>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endParaRPr sz="1867" dirty="0">
              <a:latin typeface="Arial"/>
              <a:cs typeface="Arial"/>
              <a:sym typeface="Arial"/>
            </a:endParaRPr>
          </a:p>
        </p:txBody>
      </p:sp>
    </p:spTree>
    <p:extLst>
      <p:ext uri="{BB962C8B-B14F-4D97-AF65-F5344CB8AC3E}">
        <p14:creationId xmlns:p14="http://schemas.microsoft.com/office/powerpoint/2010/main" val="1676077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400"/>
                                        <p:tgtEl>
                                          <p:spTgt spid="743"/>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700"/>
                                        <p:tgtEl>
                                          <p:spTgt spid="7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3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fade">
                                      <p:cBhvr>
                                        <p:cTn id="17" dur="3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9"/>
                                        </p:tgtEl>
                                        <p:attrNameLst>
                                          <p:attrName>style.visibility</p:attrName>
                                        </p:attrNameLst>
                                      </p:cBhvr>
                                      <p:to>
                                        <p:strVal val="visible"/>
                                      </p:to>
                                    </p:set>
                                    <p:animEffect transition="in" filter="fade">
                                      <p:cBhvr>
                                        <p:cTn id="22" dur="300"/>
                                        <p:tgtEl>
                                          <p:spTgt spid="7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2"/>
                                        </p:tgtEl>
                                        <p:attrNameLst>
                                          <p:attrName>style.visibility</p:attrName>
                                        </p:attrNameLst>
                                      </p:cBhvr>
                                      <p:to>
                                        <p:strVal val="visible"/>
                                      </p:to>
                                    </p:set>
                                    <p:animEffect transition="in" filter="fade">
                                      <p:cBhvr>
                                        <p:cTn id="27" dur="300"/>
                                        <p:tgtEl>
                                          <p:spTgt spid="7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3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6"/>
                                        </p:tgtEl>
                                        <p:attrNameLst>
                                          <p:attrName>style.visibility</p:attrName>
                                        </p:attrNameLst>
                                      </p:cBhvr>
                                      <p:to>
                                        <p:strVal val="visible"/>
                                      </p:to>
                                    </p:set>
                                    <p:animEffect transition="in" filter="fade">
                                      <p:cBhvr>
                                        <p:cTn id="37" dur="300"/>
                                        <p:tgtEl>
                                          <p:spTgt spid="7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5"/>
                                        </p:tgtEl>
                                        <p:attrNameLst>
                                          <p:attrName>style.visibility</p:attrName>
                                        </p:attrNameLst>
                                      </p:cBhvr>
                                      <p:to>
                                        <p:strVal val="visible"/>
                                      </p:to>
                                    </p:set>
                                    <p:animEffect transition="in" filter="fade">
                                      <p:cBhvr>
                                        <p:cTn id="42" dur="3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53</a:t>
            </a:fld>
            <a:endParaRPr/>
          </a:p>
        </p:txBody>
      </p:sp>
      <p:sp>
        <p:nvSpPr>
          <p:cNvPr id="743" name="Google Shape;743;p101"/>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a:lnSpc>
                <a:spcPct val="85000"/>
              </a:lnSpc>
              <a:buClr>
                <a:srgbClr val="003366"/>
              </a:buClr>
              <a:buSzPts val="2400"/>
            </a:pPr>
            <a:r>
              <a:rPr lang="en-US" sz="4000" dirty="0">
                <a:solidFill>
                  <a:srgbClr val="34526F"/>
                </a:solidFill>
                <a:latin typeface="Helvetica Neue"/>
                <a:ea typeface="Helvetica Neue"/>
                <a:cs typeface="Helvetica Neue"/>
                <a:sym typeface="Helvetica Neue"/>
              </a:rPr>
              <a:t>Investment Compensation</a:t>
            </a:r>
            <a:endParaRPr lang="en-US" sz="2800" dirty="0">
              <a:latin typeface="Arial"/>
              <a:cs typeface="Arial"/>
              <a:sym typeface="Arial"/>
            </a:endParaRPr>
          </a:p>
        </p:txBody>
      </p:sp>
      <p:cxnSp>
        <p:nvCxnSpPr>
          <p:cNvPr id="744" name="Google Shape;744;p101"/>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45" name="Google Shape;745;p101"/>
          <p:cNvSpPr txBox="1"/>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dirty="0">
                <a:latin typeface="Helvetica Neue"/>
                <a:ea typeface="Helvetica Neue"/>
                <a:cs typeface="Helvetica Neue"/>
                <a:sym typeface="Helvetica Neue"/>
              </a:rPr>
              <a:t>We Represent The Largest Mutual Fund and Annuity Companies is North America </a:t>
            </a:r>
            <a:endParaRPr sz="2667" b="1" dirty="0">
              <a:solidFill>
                <a:srgbClr val="E4021D"/>
              </a:solidFill>
              <a:latin typeface="Helvetica Neue"/>
              <a:ea typeface="Helvetica Neue"/>
              <a:cs typeface="Helvetica Neue"/>
              <a:sym typeface="Helvetica Neue"/>
            </a:endParaRPr>
          </a:p>
        </p:txBody>
      </p:sp>
      <p:grpSp>
        <p:nvGrpSpPr>
          <p:cNvPr id="746" name="Google Shape;746;p101"/>
          <p:cNvGrpSpPr/>
          <p:nvPr/>
        </p:nvGrpSpPr>
        <p:grpSpPr>
          <a:xfrm>
            <a:off x="133820" y="4832082"/>
            <a:ext cx="11924365" cy="690911"/>
            <a:chOff x="100364" y="3305744"/>
            <a:chExt cx="8943274" cy="518183"/>
          </a:xfrm>
        </p:grpSpPr>
        <p:sp>
          <p:nvSpPr>
            <p:cNvPr id="747" name="Google Shape;747;p101"/>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48" name="Google Shape;748;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1800"/>
              </a:pPr>
              <a:r>
                <a:rPr lang="en-US" sz="2400" b="1" dirty="0">
                  <a:solidFill>
                    <a:srgbClr val="FFFFFF"/>
                  </a:solidFill>
                  <a:latin typeface="Helvetica Neue"/>
                  <a:ea typeface="Helvetica Neue"/>
                  <a:cs typeface="Helvetica Neue"/>
                  <a:sym typeface="Helvetica Neue"/>
                </a:rPr>
                <a:t>Does Not Include Residual, Recurring or Repeat Investments </a:t>
              </a:r>
              <a:endParaRPr lang="en-US" sz="2000" dirty="0">
                <a:latin typeface="Arial"/>
                <a:cs typeface="Arial"/>
                <a:sym typeface="Arial"/>
              </a:endParaRPr>
            </a:p>
          </p:txBody>
        </p:sp>
      </p:grpSp>
      <p:grpSp>
        <p:nvGrpSpPr>
          <p:cNvPr id="749" name="Google Shape;749;p101"/>
          <p:cNvGrpSpPr/>
          <p:nvPr/>
        </p:nvGrpSpPr>
        <p:grpSpPr>
          <a:xfrm>
            <a:off x="669089" y="3897839"/>
            <a:ext cx="10853827" cy="690911"/>
            <a:chOff x="501817" y="2532314"/>
            <a:chExt cx="8140370" cy="518183"/>
          </a:xfrm>
        </p:grpSpPr>
        <p:sp>
          <p:nvSpPr>
            <p:cNvPr id="750" name="Google Shape;750;p101"/>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1" name="Google Shape;751;p101"/>
            <p:cNvSpPr txBox="1"/>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a:buClr>
                  <a:schemeClr val="lt1"/>
                </a:buClr>
                <a:buSzPts val="1600"/>
              </a:pPr>
              <a:r>
                <a:rPr lang="en-US" sz="2400" b="1" dirty="0">
                  <a:solidFill>
                    <a:schemeClr val="lt1"/>
                  </a:solidFill>
                  <a:latin typeface="Helvetica Neue"/>
                  <a:ea typeface="Helvetica Neue"/>
                  <a:cs typeface="Helvetica Neue"/>
                  <a:sym typeface="Helvetica Neue"/>
                </a:rPr>
                <a:t>Produce One Rollover Per Month Earn Annual Income $53,550 </a:t>
              </a:r>
              <a:endParaRPr lang="en-US" sz="2400" dirty="0"/>
            </a:p>
          </p:txBody>
        </p:sp>
      </p:grpSp>
      <p:grpSp>
        <p:nvGrpSpPr>
          <p:cNvPr id="752" name="Google Shape;752;p101"/>
          <p:cNvGrpSpPr/>
          <p:nvPr/>
        </p:nvGrpSpPr>
        <p:grpSpPr>
          <a:xfrm>
            <a:off x="484177" y="2963597"/>
            <a:ext cx="11223648" cy="690911"/>
            <a:chOff x="363133" y="1766097"/>
            <a:chExt cx="8417736" cy="518183"/>
          </a:xfrm>
        </p:grpSpPr>
        <p:sp>
          <p:nvSpPr>
            <p:cNvPr id="753" name="Google Shape;753;p101"/>
            <p:cNvSpPr/>
            <p:nvPr/>
          </p:nvSpPr>
          <p:spPr>
            <a:xfrm rot="-54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4" name="Google Shape;754;p101"/>
            <p:cNvSpPr txBox="1"/>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a:buClr>
                  <a:schemeClr val="lt1"/>
                </a:buClr>
              </a:pPr>
              <a:r>
                <a:rPr lang="en-US" sz="2800" b="1" dirty="0">
                  <a:solidFill>
                    <a:schemeClr val="lt1"/>
                  </a:solidFill>
                </a:rPr>
                <a:t>Based on a $300,000 Rollover as a Regional Leader </a:t>
              </a:r>
              <a:endParaRPr lang="en-US" sz="2800" dirty="0"/>
            </a:p>
          </p:txBody>
        </p:sp>
      </p:grpSp>
      <p:grpSp>
        <p:nvGrpSpPr>
          <p:cNvPr id="755" name="Google Shape;755;p101"/>
          <p:cNvGrpSpPr/>
          <p:nvPr/>
        </p:nvGrpSpPr>
        <p:grpSpPr>
          <a:xfrm>
            <a:off x="133820" y="5766325"/>
            <a:ext cx="11924365" cy="690911"/>
            <a:chOff x="100364" y="3305744"/>
            <a:chExt cx="8943274" cy="518183"/>
          </a:xfrm>
        </p:grpSpPr>
        <p:sp>
          <p:nvSpPr>
            <p:cNvPr id="756" name="Google Shape;756;p101"/>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7" name="Google Shape;757;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latin typeface="Helvetica Neue"/>
                  <a:ea typeface="Helvetica Neue"/>
                  <a:cs typeface="Helvetica Neue"/>
                  <a:sym typeface="Helvetica Neue"/>
                </a:rPr>
                <a:t>Applications through Zoom and Online Applications</a:t>
              </a:r>
              <a:endParaRPr sz="1867" dirty="0">
                <a:latin typeface="Arial"/>
                <a:cs typeface="Arial"/>
                <a:sym typeface="Arial"/>
              </a:endParaRPr>
            </a:p>
          </p:txBody>
        </p:sp>
      </p:grpSp>
      <p:sp>
        <p:nvSpPr>
          <p:cNvPr id="758" name="Google Shape;758;p101"/>
          <p:cNvSpPr txBox="1"/>
          <p:nvPr/>
        </p:nvSpPr>
        <p:spPr>
          <a:xfrm>
            <a:off x="2091756" y="1869585"/>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a:solidFill>
                <a:srgbClr val="E4021D"/>
              </a:solidFill>
              <a:latin typeface="Helvetica Neue"/>
              <a:ea typeface="Helvetica Neue"/>
              <a:cs typeface="Helvetica Neue"/>
              <a:sym typeface="Helvetica Neue"/>
            </a:endParaRPr>
          </a:p>
        </p:txBody>
      </p:sp>
      <p:sp>
        <p:nvSpPr>
          <p:cNvPr id="759" name="Google Shape;759;p101"/>
          <p:cNvSpPr txBox="1"/>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endParaRPr sz="1867" dirty="0">
              <a:latin typeface="Arial"/>
              <a:cs typeface="Arial"/>
              <a:sym typeface="Arial"/>
            </a:endParaRPr>
          </a:p>
        </p:txBody>
      </p:sp>
    </p:spTree>
    <p:extLst>
      <p:ext uri="{BB962C8B-B14F-4D97-AF65-F5344CB8AC3E}">
        <p14:creationId xmlns:p14="http://schemas.microsoft.com/office/powerpoint/2010/main" val="3605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400"/>
                                        <p:tgtEl>
                                          <p:spTgt spid="743"/>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700"/>
                                        <p:tgtEl>
                                          <p:spTgt spid="7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3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fade">
                                      <p:cBhvr>
                                        <p:cTn id="17" dur="3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9"/>
                                        </p:tgtEl>
                                        <p:attrNameLst>
                                          <p:attrName>style.visibility</p:attrName>
                                        </p:attrNameLst>
                                      </p:cBhvr>
                                      <p:to>
                                        <p:strVal val="visible"/>
                                      </p:to>
                                    </p:set>
                                    <p:animEffect transition="in" filter="fade">
                                      <p:cBhvr>
                                        <p:cTn id="22" dur="300"/>
                                        <p:tgtEl>
                                          <p:spTgt spid="7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2"/>
                                        </p:tgtEl>
                                        <p:attrNameLst>
                                          <p:attrName>style.visibility</p:attrName>
                                        </p:attrNameLst>
                                      </p:cBhvr>
                                      <p:to>
                                        <p:strVal val="visible"/>
                                      </p:to>
                                    </p:set>
                                    <p:animEffect transition="in" filter="fade">
                                      <p:cBhvr>
                                        <p:cTn id="27" dur="300"/>
                                        <p:tgtEl>
                                          <p:spTgt spid="7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3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6"/>
                                        </p:tgtEl>
                                        <p:attrNameLst>
                                          <p:attrName>style.visibility</p:attrName>
                                        </p:attrNameLst>
                                      </p:cBhvr>
                                      <p:to>
                                        <p:strVal val="visible"/>
                                      </p:to>
                                    </p:set>
                                    <p:animEffect transition="in" filter="fade">
                                      <p:cBhvr>
                                        <p:cTn id="37" dur="300"/>
                                        <p:tgtEl>
                                          <p:spTgt spid="7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5"/>
                                        </p:tgtEl>
                                        <p:attrNameLst>
                                          <p:attrName>style.visibility</p:attrName>
                                        </p:attrNameLst>
                                      </p:cBhvr>
                                      <p:to>
                                        <p:strVal val="visible"/>
                                      </p:to>
                                    </p:set>
                                    <p:animEffect transition="in" filter="fade">
                                      <p:cBhvr>
                                        <p:cTn id="42" dur="3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529881-3E33-8A40-80AF-F9AC08DC3DCF}"/>
              </a:ext>
            </a:extLst>
          </p:cNvPr>
          <p:cNvSpPr>
            <a:spLocks noGrp="1"/>
          </p:cNvSpPr>
          <p:nvPr>
            <p:ph type="title"/>
          </p:nvPr>
        </p:nvSpPr>
        <p:spPr>
          <a:xfrm>
            <a:off x="6094105" y="802955"/>
            <a:ext cx="4977976" cy="1454051"/>
          </a:xfrm>
        </p:spPr>
        <p:txBody>
          <a:bodyPr>
            <a:normAutofit/>
          </a:bodyPr>
          <a:lstStyle/>
          <a:p>
            <a:r>
              <a:rPr lang="en-US" sz="3100">
                <a:solidFill>
                  <a:srgbClr val="000000"/>
                </a:solidFill>
              </a:rPr>
              <a:t>Freedom Comes From Recurring and Residual Income</a:t>
            </a:r>
          </a:p>
        </p:txBody>
      </p:sp>
      <p:sp>
        <p:nvSpPr>
          <p:cNvPr id="32"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Graphic 24" descr="Dollar">
            <a:extLst>
              <a:ext uri="{FF2B5EF4-FFF2-40B4-BE49-F238E27FC236}">
                <a16:creationId xmlns:a16="http://schemas.microsoft.com/office/drawing/2014/main" id="{62726295-2F91-4A44-BCC6-0BA49053F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D62CC5DA-B896-AB4B-8271-80F02C3EB8F6}"/>
              </a:ext>
            </a:extLst>
          </p:cNvPr>
          <p:cNvSpPr>
            <a:spLocks noGrp="1"/>
          </p:cNvSpPr>
          <p:nvPr>
            <p:ph idx="1"/>
          </p:nvPr>
        </p:nvSpPr>
        <p:spPr>
          <a:xfrm>
            <a:off x="6090574" y="2421682"/>
            <a:ext cx="4977578" cy="3639289"/>
          </a:xfrm>
        </p:spPr>
        <p:txBody>
          <a:bodyPr anchor="ctr">
            <a:normAutofit/>
          </a:bodyPr>
          <a:lstStyle/>
          <a:p>
            <a:r>
              <a:rPr lang="en-US" sz="2400" dirty="0">
                <a:solidFill>
                  <a:srgbClr val="000000"/>
                </a:solidFill>
              </a:rPr>
              <a:t>You gain Freedom when you have both “Time and Money”</a:t>
            </a:r>
          </a:p>
          <a:p>
            <a:r>
              <a:rPr lang="en-US" sz="2400" dirty="0">
                <a:solidFill>
                  <a:srgbClr val="000000"/>
                </a:solidFill>
              </a:rPr>
              <a:t>Freedom Money is Recurring “Do Nothing Money”</a:t>
            </a:r>
          </a:p>
          <a:p>
            <a:r>
              <a:rPr lang="en-US" sz="2400" dirty="0">
                <a:solidFill>
                  <a:srgbClr val="000000"/>
                </a:solidFill>
              </a:rPr>
              <a:t>Freedom Comes from “Money Working for You or People Working for You”</a:t>
            </a:r>
          </a:p>
          <a:p>
            <a:r>
              <a:rPr lang="en-US" altLang="en-US" sz="2400" dirty="0">
                <a:solidFill>
                  <a:srgbClr val="000000"/>
                </a:solidFill>
              </a:rPr>
              <a:t>Do you have a Plan?</a:t>
            </a:r>
          </a:p>
          <a:p>
            <a:pPr marL="0" indent="0">
              <a:buNone/>
            </a:pPr>
            <a:endParaRPr lang="en-US" sz="2000" dirty="0">
              <a:solidFill>
                <a:srgbClr val="000000"/>
              </a:solidFill>
            </a:endParaRPr>
          </a:p>
        </p:txBody>
      </p:sp>
    </p:spTree>
    <p:extLst>
      <p:ext uri="{BB962C8B-B14F-4D97-AF65-F5344CB8AC3E}">
        <p14:creationId xmlns:p14="http://schemas.microsoft.com/office/powerpoint/2010/main" val="20641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3490" name="Rectangle 2">
            <a:extLst>
              <a:ext uri="{FF2B5EF4-FFF2-40B4-BE49-F238E27FC236}">
                <a16:creationId xmlns:a16="http://schemas.microsoft.com/office/drawing/2014/main" id="{4DB8A827-A863-CD40-9BE9-E324E8E9935E}"/>
              </a:ext>
            </a:extLst>
          </p:cNvPr>
          <p:cNvSpPr>
            <a:spLocks noGrp="1" noChangeArrowheads="1"/>
          </p:cNvSpPr>
          <p:nvPr>
            <p:ph type="title"/>
          </p:nvPr>
        </p:nvSpPr>
        <p:spPr>
          <a:xfrm>
            <a:off x="6094105" y="802955"/>
            <a:ext cx="4977976" cy="1454051"/>
          </a:xfrm>
        </p:spPr>
        <p:txBody>
          <a:bodyPr>
            <a:normAutofit/>
          </a:bodyPr>
          <a:lstStyle/>
          <a:p>
            <a:r>
              <a:rPr lang="en-US" altLang="en-US">
                <a:solidFill>
                  <a:srgbClr val="000000"/>
                </a:solidFill>
              </a:rPr>
              <a:t>Money Working for You</a:t>
            </a:r>
          </a:p>
        </p:txBody>
      </p:sp>
      <p:sp>
        <p:nvSpPr>
          <p:cNvPr id="7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499" name="Oval 63498">
            <a:extLst>
              <a:ext uri="{FF2B5EF4-FFF2-40B4-BE49-F238E27FC236}">
                <a16:creationId xmlns:a16="http://schemas.microsoft.com/office/drawing/2014/main" id="{DD1AE279-9E24-41EE-BE0D-B4FBF4A5A738}"/>
              </a:ext>
            </a:extLst>
          </p:cNvPr>
          <p:cNvSpPr/>
          <p:nvPr/>
        </p:nvSpPr>
        <p:spPr>
          <a:xfrm>
            <a:off x="450254" y="1629089"/>
            <a:ext cx="3620021" cy="3620021"/>
          </a:xfrm>
          <a:prstGeom prst="ellipse">
            <a:avLst/>
          </a:prstGeom>
          <a:solidFill>
            <a:prstClr val="ltGray"/>
          </a:solidFill>
        </p:spPr>
      </p:sp>
      <p:sp>
        <p:nvSpPr>
          <p:cNvPr id="63500" name="Partial Circle 63499">
            <a:extLst>
              <a:ext uri="{FF2B5EF4-FFF2-40B4-BE49-F238E27FC236}">
                <a16:creationId xmlns:a16="http://schemas.microsoft.com/office/drawing/2014/main" id="{210FC277-A23A-47BA-AB8C-A5869780B869}"/>
              </a:ext>
            </a:extLst>
          </p:cNvPr>
          <p:cNvSpPr/>
          <p:nvPr/>
        </p:nvSpPr>
        <p:spPr>
          <a:xfrm>
            <a:off x="450254" y="1629089"/>
            <a:ext cx="3620021" cy="3620021"/>
          </a:xfrm>
          <a:prstGeom prst="pie">
            <a:avLst>
              <a:gd name="adj1" fmla="val 16200000"/>
              <a:gd name="adj2" fmla="val 18120000"/>
            </a:avLst>
          </a:prstGeom>
          <a:solidFill>
            <a:schemeClr val="accent1"/>
          </a:solidFill>
        </p:spPr>
      </p:sp>
      <p:sp>
        <p:nvSpPr>
          <p:cNvPr id="63501" name="Oval 63500">
            <a:extLst>
              <a:ext uri="{FF2B5EF4-FFF2-40B4-BE49-F238E27FC236}">
                <a16:creationId xmlns:a16="http://schemas.microsoft.com/office/drawing/2014/main" id="{AA83EC95-26BE-4AEF-B629-4DAAD650EEF1}"/>
              </a:ext>
            </a:extLst>
          </p:cNvPr>
          <p:cNvSpPr/>
          <p:nvPr/>
        </p:nvSpPr>
        <p:spPr>
          <a:xfrm>
            <a:off x="721755" y="1900590"/>
            <a:ext cx="3077019" cy="3077019"/>
          </a:xfrm>
          <a:prstGeom prst="ellipse">
            <a:avLst/>
          </a:prstGeom>
          <a:solidFill>
            <a:prstClr val="white"/>
          </a:solidFill>
        </p:spPr>
      </p:sp>
      <p:pic>
        <p:nvPicPr>
          <p:cNvPr id="71" name="Graphic 70" descr="Dollar">
            <a:extLst>
              <a:ext uri="{FF2B5EF4-FFF2-40B4-BE49-F238E27FC236}">
                <a16:creationId xmlns:a16="http://schemas.microsoft.com/office/drawing/2014/main" id="{83D3426D-89A9-43D6-9DE7-1419F5366E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0458" y="2389293"/>
            <a:ext cx="2099613" cy="2099613"/>
          </a:xfrm>
          <a:prstGeom prst="rect">
            <a:avLst/>
          </a:prstGeom>
          <a:solidFill>
            <a:prstClr val="white"/>
          </a:solidFill>
        </p:spPr>
      </p:pic>
      <p:sp>
        <p:nvSpPr>
          <p:cNvPr id="63491" name="Rectangle 3">
            <a:extLst>
              <a:ext uri="{FF2B5EF4-FFF2-40B4-BE49-F238E27FC236}">
                <a16:creationId xmlns:a16="http://schemas.microsoft.com/office/drawing/2014/main" id="{D4FADE5E-C724-6844-B99A-8E1C51BAB548}"/>
              </a:ext>
            </a:extLst>
          </p:cNvPr>
          <p:cNvSpPr>
            <a:spLocks noGrp="1" noChangeArrowheads="1"/>
          </p:cNvSpPr>
          <p:nvPr>
            <p:ph idx="1"/>
          </p:nvPr>
        </p:nvSpPr>
        <p:spPr>
          <a:xfrm>
            <a:off x="6090574" y="2421682"/>
            <a:ext cx="4977578" cy="3639289"/>
          </a:xfrm>
        </p:spPr>
        <p:txBody>
          <a:bodyPr anchor="ctr">
            <a:normAutofit/>
          </a:bodyPr>
          <a:lstStyle/>
          <a:p>
            <a:r>
              <a:rPr lang="en-US" altLang="en-US" sz="2400" dirty="0">
                <a:solidFill>
                  <a:srgbClr val="000000"/>
                </a:solidFill>
              </a:rPr>
              <a:t>$1,000,000 Saved produces $50,000 Per Year in Recurring Income</a:t>
            </a:r>
          </a:p>
          <a:p>
            <a:r>
              <a:rPr lang="en-US" altLang="en-US" sz="2400" dirty="0">
                <a:solidFill>
                  <a:srgbClr val="000000"/>
                </a:solidFill>
              </a:rPr>
              <a:t>Monthly savings required @9%</a:t>
            </a:r>
          </a:p>
          <a:p>
            <a:r>
              <a:rPr lang="en-US" altLang="en-US" sz="2400" dirty="0">
                <a:solidFill>
                  <a:srgbClr val="000000"/>
                </a:solidFill>
              </a:rPr>
              <a:t>5 years $13,159 month</a:t>
            </a:r>
          </a:p>
          <a:p>
            <a:r>
              <a:rPr lang="en-US" altLang="en-US" sz="2400" dirty="0">
                <a:solidFill>
                  <a:srgbClr val="000000"/>
                </a:solidFill>
              </a:rPr>
              <a:t>10 years $5,129 month</a:t>
            </a:r>
          </a:p>
          <a:p>
            <a:r>
              <a:rPr lang="en-US" altLang="en-US" sz="2400" dirty="0">
                <a:solidFill>
                  <a:srgbClr val="000000"/>
                </a:solidFill>
              </a:rPr>
              <a:t>20 years $1,486 month</a:t>
            </a:r>
          </a:p>
          <a:p>
            <a:pPr>
              <a:buFontTx/>
              <a:buNone/>
            </a:pPr>
            <a:endParaRPr lang="en-US" altLang="en-US" sz="2000" dirty="0">
              <a:solidFill>
                <a:srgbClr val="000000"/>
              </a:solidFill>
            </a:endParaRPr>
          </a:p>
        </p:txBody>
      </p:sp>
    </p:spTree>
    <p:extLst>
      <p:ext uri="{BB962C8B-B14F-4D97-AF65-F5344CB8AC3E}">
        <p14:creationId xmlns:p14="http://schemas.microsoft.com/office/powerpoint/2010/main" val="2673755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additive="base">
                                        <p:cTn id="25" dur="500" fill="hold"/>
                                        <p:tgtEl>
                                          <p:spTgt spid="634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34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3491">
                                            <p:txEl>
                                              <p:pRg st="4" end="4"/>
                                            </p:txEl>
                                          </p:spTgt>
                                        </p:tgtEl>
                                        <p:attrNameLst>
                                          <p:attrName>style.visibility</p:attrName>
                                        </p:attrNameLst>
                                      </p:cBhvr>
                                      <p:to>
                                        <p:strVal val="visible"/>
                                      </p:to>
                                    </p:set>
                                    <p:anim calcmode="lin" valueType="num">
                                      <p:cBhvr additive="base">
                                        <p:cTn id="31" dur="500" fill="hold"/>
                                        <p:tgtEl>
                                          <p:spTgt spid="634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34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08"/>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871" name="Google Shape;871;p108"/>
          <p:cNvSpPr txBox="1">
            <a:spLocks noGrp="1"/>
          </p:cNvSpPr>
          <p:nvPr>
            <p:ph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1400"/>
              <a:buNone/>
            </a:pPr>
            <a:r>
              <a:rPr lang="en" sz="1867" b="1">
                <a:solidFill>
                  <a:schemeClr val="lt1"/>
                </a:solidFill>
                <a:latin typeface="Helvetica Neue"/>
                <a:ea typeface="Helvetica Neue"/>
                <a:cs typeface="Helvetica Neue"/>
                <a:sym typeface="Helvetica Neue"/>
              </a:rPr>
              <a:t>10 Term Life Policies Per Week Life -Override Income Equals $224,640 Annual Income</a:t>
            </a:r>
            <a:endParaRPr/>
          </a:p>
        </p:txBody>
      </p:sp>
      <p:sp>
        <p:nvSpPr>
          <p:cNvPr id="872" name="Google Shape;872;p108"/>
          <p:cNvSpPr txBox="1">
            <a:spLocks noGrp="1"/>
          </p:cNvSpPr>
          <p:nvPr>
            <p:ph type="sldNum" sz="quarter" idx="12"/>
          </p:nvPr>
        </p:nvSpPr>
        <p:spPr>
          <a:xfrm>
            <a:off x="331275" y="6301054"/>
            <a:ext cx="11058525" cy="365125"/>
          </a:xfrm>
          <a:prstGeom prst="rect">
            <a:avLst/>
          </a:prstGeom>
          <a:noFill/>
          <a:ln>
            <a:noFill/>
          </a:ln>
        </p:spPr>
        <p:txBody>
          <a:bodyPr spcFirstLastPara="1" wrap="square" lIns="121900" tIns="60933" rIns="121900" bIns="60933" anchor="ctr" anchorCtr="0">
            <a:noAutofit/>
          </a:bodyPr>
          <a:lstStyle/>
          <a:p>
            <a:pPr>
              <a:lnSpc>
                <a:spcPts val="1000"/>
              </a:lnSpc>
              <a:spcBef>
                <a:spcPts val="600"/>
              </a:spcBef>
              <a:spcAft>
                <a:spcPts val="0"/>
              </a:spcAft>
            </a:pPr>
            <a:r>
              <a:rPr lang="en-US" i="1" dirty="0">
                <a:solidFill>
                  <a:schemeClr val="bg1">
                    <a:lumMod val="50000"/>
                  </a:schemeClr>
                </a:solidFill>
                <a:cs typeface="Arial Narrow"/>
              </a:rPr>
              <a:t>From January 1 through December 31, 2017, Primerica paid cash flow to its North American sales force at an average of $6,030, which includes commissions paid on all lines of business to licensed representatives. Figures include U.S. and Canadian dollars remaining in the local currency earned by the representative, not adjusted for exchange rates.</a:t>
            </a:r>
            <a:endParaRPr lang="en-US" dirty="0">
              <a:solidFill>
                <a:schemeClr val="bg1">
                  <a:lumMod val="50000"/>
                </a:schemeClr>
              </a:solidFill>
              <a:cs typeface="Arial Narrow"/>
            </a:endParaRPr>
          </a:p>
        </p:txBody>
      </p:sp>
      <p:grpSp>
        <p:nvGrpSpPr>
          <p:cNvPr id="873" name="Google Shape;873;p108"/>
          <p:cNvGrpSpPr/>
          <p:nvPr/>
        </p:nvGrpSpPr>
        <p:grpSpPr>
          <a:xfrm>
            <a:off x="669097" y="4385818"/>
            <a:ext cx="10853819" cy="690911"/>
            <a:chOff x="501823" y="3305744"/>
            <a:chExt cx="8140364" cy="518183"/>
          </a:xfrm>
        </p:grpSpPr>
        <p:sp>
          <p:nvSpPr>
            <p:cNvPr id="874" name="Google Shape;874;p108"/>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875" name="Google Shape;875;p108"/>
            <p:cNvSpPr txBox="1"/>
            <p:nvPr/>
          </p:nvSpPr>
          <p:spPr>
            <a:xfrm>
              <a:off x="601656" y="3322724"/>
              <a:ext cx="794069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latin typeface="Helvetica Neue"/>
                  <a:ea typeface="Helvetica Neue"/>
                  <a:cs typeface="Helvetica Neue"/>
                  <a:sym typeface="Helvetica Neue"/>
                </a:rPr>
                <a:t>Total Override Income $483,000</a:t>
              </a:r>
              <a:endParaRPr sz="1867">
                <a:latin typeface="Arial"/>
                <a:cs typeface="Arial"/>
                <a:sym typeface="Arial"/>
              </a:endParaRPr>
            </a:p>
          </p:txBody>
        </p:sp>
      </p:grpSp>
      <p:grpSp>
        <p:nvGrpSpPr>
          <p:cNvPr id="876" name="Google Shape;876;p108"/>
          <p:cNvGrpSpPr/>
          <p:nvPr/>
        </p:nvGrpSpPr>
        <p:grpSpPr>
          <a:xfrm>
            <a:off x="669087" y="3321470"/>
            <a:ext cx="10853827" cy="766743"/>
            <a:chOff x="501817" y="2532314"/>
            <a:chExt cx="8140370" cy="575057"/>
          </a:xfrm>
        </p:grpSpPr>
        <p:sp>
          <p:nvSpPr>
            <p:cNvPr id="877" name="Google Shape;877;p108"/>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latin typeface="Trebuchet MS"/>
                <a:ea typeface="Trebuchet MS"/>
                <a:cs typeface="Trebuchet MS"/>
                <a:sym typeface="Trebuchet MS"/>
              </a:endParaRPr>
            </a:p>
          </p:txBody>
        </p:sp>
        <p:sp>
          <p:nvSpPr>
            <p:cNvPr id="878" name="Google Shape;878;p108"/>
            <p:cNvSpPr txBox="1"/>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400"/>
              </a:pPr>
              <a:r>
                <a:rPr lang="en" sz="1867" b="1">
                  <a:solidFill>
                    <a:srgbClr val="FFFFFF"/>
                  </a:solidFill>
                  <a:latin typeface="Helvetica Neue"/>
                  <a:ea typeface="Helvetica Neue"/>
                  <a:cs typeface="Helvetica Neue"/>
                  <a:sym typeface="Helvetica Neue"/>
                </a:rPr>
                <a:t>10 Rollovers Per Month Investment -Override Income Equals $258,360 Annual Income</a:t>
              </a:r>
              <a:endParaRPr sz="1867">
                <a:latin typeface="Arial"/>
                <a:cs typeface="Arial"/>
                <a:sym typeface="Arial"/>
              </a:endParaRPr>
            </a:p>
          </p:txBody>
        </p:sp>
      </p:grpSp>
      <p:sp>
        <p:nvSpPr>
          <p:cNvPr id="879" name="Google Shape;879;p108"/>
          <p:cNvSpPr txBox="1"/>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2800" dirty="0">
                <a:solidFill>
                  <a:srgbClr val="34526F"/>
                </a:solidFill>
                <a:latin typeface="Helvetica Neue"/>
                <a:ea typeface="Helvetica Neue"/>
                <a:cs typeface="Helvetica Neue"/>
                <a:sym typeface="Helvetica Neue"/>
              </a:rPr>
              <a:t>As an RVP with People Working for You</a:t>
            </a:r>
            <a:endParaRPr dirty="0">
              <a:latin typeface="Arial"/>
              <a:cs typeface="Arial"/>
              <a:sym typeface="Arial"/>
            </a:endParaRPr>
          </a:p>
        </p:txBody>
      </p:sp>
      <p:cxnSp>
        <p:nvCxnSpPr>
          <p:cNvPr id="880" name="Google Shape;880;p108"/>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81" name="Google Shape;881;p108"/>
          <p:cNvSpPr txBox="1"/>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Assumes 10 Producers</a:t>
            </a:r>
            <a:endParaRPr sz="2667" baseline="30000">
              <a:latin typeface="Helvetica Neue"/>
              <a:ea typeface="Helvetica Neue"/>
              <a:cs typeface="Helvetica Neue"/>
              <a:sym typeface="Helvetica Neue"/>
            </a:endParaRPr>
          </a:p>
        </p:txBody>
      </p:sp>
      <p:sp>
        <p:nvSpPr>
          <p:cNvPr id="882" name="Google Shape;882;p108"/>
          <p:cNvSpPr txBox="1"/>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FF0000"/>
              </a:buClr>
              <a:buSzPts val="2000"/>
            </a:pPr>
            <a:r>
              <a:rPr lang="en" sz="2667" b="1">
                <a:solidFill>
                  <a:srgbClr val="FF0000"/>
                </a:solidFill>
                <a:latin typeface="Calibri"/>
                <a:ea typeface="Calibri"/>
                <a:cs typeface="Calibri"/>
                <a:sym typeface="Calibri"/>
              </a:rPr>
              <a:t>Does Not Include Personal Production, Residual, Recurring or Repeat Investments</a:t>
            </a:r>
            <a:endParaRPr sz="2667">
              <a:solidFill>
                <a:srgbClr val="FF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32764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400"/>
                                        <p:tgtEl>
                                          <p:spTgt spid="879"/>
                                        </p:tgtEl>
                                      </p:cBhvr>
                                    </p:animEffect>
                                  </p:childTnLst>
                                </p:cTn>
                              </p:par>
                              <p:par>
                                <p:cTn id="8" presetID="10" presetClass="entr" presetSubtype="0" fill="hold" nodeType="withEffect">
                                  <p:stCondLst>
                                    <p:cond delay="0"/>
                                  </p:stCondLst>
                                  <p:childTnLst>
                                    <p:set>
                                      <p:cBhvr>
                                        <p:cTn id="9" dur="1" fill="hold">
                                          <p:stCondLst>
                                            <p:cond delay="0"/>
                                          </p:stCondLst>
                                        </p:cTn>
                                        <p:tgtEl>
                                          <p:spTgt spid="880"/>
                                        </p:tgtEl>
                                        <p:attrNameLst>
                                          <p:attrName>style.visibility</p:attrName>
                                        </p:attrNameLst>
                                      </p:cBhvr>
                                      <p:to>
                                        <p:strVal val="visible"/>
                                      </p:to>
                                    </p:set>
                                    <p:animEffect transition="in" filter="fade">
                                      <p:cBhvr>
                                        <p:cTn id="10" dur="700"/>
                                        <p:tgtEl>
                                          <p:spTgt spid="880"/>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81"/>
                                        </p:tgtEl>
                                        <p:attrNameLst>
                                          <p:attrName>style.visibility</p:attrName>
                                        </p:attrNameLst>
                                      </p:cBhvr>
                                      <p:to>
                                        <p:strVal val="visible"/>
                                      </p:to>
                                    </p:set>
                                    <p:animEffect transition="in" filter="fade">
                                      <p:cBhvr>
                                        <p:cTn id="14" dur="300"/>
                                        <p:tgtEl>
                                          <p:spTgt spid="8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71">
                                            <p:txEl>
                                              <p:pRg st="0" end="0"/>
                                            </p:txEl>
                                          </p:spTgt>
                                        </p:tgtEl>
                                        <p:attrNameLst>
                                          <p:attrName>style.visibility</p:attrName>
                                        </p:attrNameLst>
                                      </p:cBhvr>
                                      <p:to>
                                        <p:strVal val="visible"/>
                                      </p:to>
                                    </p:set>
                                    <p:animEffect transition="in" filter="fade">
                                      <p:cBhvr>
                                        <p:cTn id="19" dur="300"/>
                                        <p:tgtEl>
                                          <p:spTgt spid="871">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70"/>
                                        </p:tgtEl>
                                        <p:attrNameLst>
                                          <p:attrName>style.visibility</p:attrName>
                                        </p:attrNameLst>
                                      </p:cBhvr>
                                      <p:to>
                                        <p:strVal val="visible"/>
                                      </p:to>
                                    </p:set>
                                    <p:animEffect transition="in" filter="fade">
                                      <p:cBhvr>
                                        <p:cTn id="22" dur="300"/>
                                        <p:tgtEl>
                                          <p:spTgt spid="8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6"/>
                                        </p:tgtEl>
                                        <p:attrNameLst>
                                          <p:attrName>style.visibility</p:attrName>
                                        </p:attrNameLst>
                                      </p:cBhvr>
                                      <p:to>
                                        <p:strVal val="visible"/>
                                      </p:to>
                                    </p:set>
                                    <p:animEffect transition="in" filter="fade">
                                      <p:cBhvr>
                                        <p:cTn id="27" dur="300"/>
                                        <p:tgtEl>
                                          <p:spTgt spid="8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3"/>
                                        </p:tgtEl>
                                        <p:attrNameLst>
                                          <p:attrName>style.visibility</p:attrName>
                                        </p:attrNameLst>
                                      </p:cBhvr>
                                      <p:to>
                                        <p:strVal val="visible"/>
                                      </p:to>
                                    </p:set>
                                    <p:animEffect transition="in" filter="fade">
                                      <p:cBhvr>
                                        <p:cTn id="32" dur="300"/>
                                        <p:tgtEl>
                                          <p:spTgt spid="8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2"/>
                                        </p:tgtEl>
                                        <p:attrNameLst>
                                          <p:attrName>style.visibility</p:attrName>
                                        </p:attrNameLst>
                                      </p:cBhvr>
                                      <p:to>
                                        <p:strVal val="visible"/>
                                      </p:to>
                                    </p:set>
                                    <p:animEffect transition="in" filter="fade">
                                      <p:cBhvr>
                                        <p:cTn id="37" dur="300"/>
                                        <p:tgtEl>
                                          <p:spTgt spid="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9"/>
          <p:cNvSpPr/>
          <p:nvPr/>
        </p:nvSpPr>
        <p:spPr>
          <a:xfrm rot="-5400000">
            <a:off x="5767495" y="-3003975"/>
            <a:ext cx="657044" cy="10853819"/>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889" name="Google Shape;889;p109"/>
          <p:cNvSpPr txBox="1">
            <a:spLocks noGrp="1"/>
          </p:cNvSpPr>
          <p:nvPr>
            <p:ph idx="1"/>
          </p:nvPr>
        </p:nvSpPr>
        <p:spPr>
          <a:xfrm>
            <a:off x="1131291" y="2162657"/>
            <a:ext cx="9701496" cy="501347"/>
          </a:xfrm>
          <a:prstGeom prst="rect">
            <a:avLst/>
          </a:prstGeom>
          <a:noFill/>
          <a:ln>
            <a:noFill/>
          </a:ln>
        </p:spPr>
        <p:txBody>
          <a:bodyPr spcFirstLastPara="1" wrap="square" lIns="121900" tIns="60933" rIns="121900" bIns="60933" anchor="t" anchorCtr="0">
            <a:noAutofit/>
          </a:bodyPr>
          <a:lstStyle/>
          <a:p>
            <a:pPr marL="0" indent="0">
              <a:spcBef>
                <a:spcPts val="0"/>
              </a:spcBef>
              <a:buClr>
                <a:schemeClr val="lt1"/>
              </a:buClr>
              <a:buSzPts val="2000"/>
              <a:buNone/>
            </a:pPr>
            <a:r>
              <a:rPr lang="en" sz="2667" b="1">
                <a:solidFill>
                  <a:schemeClr val="lt1"/>
                </a:solidFill>
              </a:rPr>
              <a:t>1. We can deliver and present Online directly to their home</a:t>
            </a:r>
            <a:endParaRPr/>
          </a:p>
        </p:txBody>
      </p:sp>
      <p:sp>
        <p:nvSpPr>
          <p:cNvPr id="891" name="Google Shape;891;p109"/>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57</a:t>
            </a:fld>
            <a:endParaRPr/>
          </a:p>
        </p:txBody>
      </p:sp>
      <p:sp>
        <p:nvSpPr>
          <p:cNvPr id="890" name="Google Shape;890;p109"/>
          <p:cNvSpPr txBox="1"/>
          <p:nvPr/>
        </p:nvSpPr>
        <p:spPr>
          <a:xfrm>
            <a:off x="939800" y="1423478"/>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Here’s what makes us different.</a:t>
            </a:r>
            <a:endParaRPr sz="2667" baseline="30000">
              <a:latin typeface="Helvetica Neue"/>
              <a:ea typeface="Helvetica Neue"/>
              <a:cs typeface="Helvetica Neue"/>
              <a:sym typeface="Helvetica Neue"/>
            </a:endParaRPr>
          </a:p>
        </p:txBody>
      </p:sp>
      <p:grpSp>
        <p:nvGrpSpPr>
          <p:cNvPr id="892" name="Google Shape;892;p109"/>
          <p:cNvGrpSpPr/>
          <p:nvPr/>
        </p:nvGrpSpPr>
        <p:grpSpPr>
          <a:xfrm>
            <a:off x="669097" y="3755424"/>
            <a:ext cx="10853819" cy="676501"/>
            <a:chOff x="501823" y="3213876"/>
            <a:chExt cx="8140364" cy="507376"/>
          </a:xfrm>
        </p:grpSpPr>
        <p:sp>
          <p:nvSpPr>
            <p:cNvPr id="893" name="Google Shape;893;p109"/>
            <p:cNvSpPr/>
            <p:nvPr/>
          </p:nvSpPr>
          <p:spPr>
            <a:xfrm rot="-5400000">
              <a:off x="4325613" y="-609914"/>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894" name="Google Shape;894;p109"/>
            <p:cNvSpPr txBox="1"/>
            <p:nvPr/>
          </p:nvSpPr>
          <p:spPr>
            <a:xfrm>
              <a:off x="848467" y="3261458"/>
              <a:ext cx="7333576"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dirty="0">
                  <a:solidFill>
                    <a:srgbClr val="FFFFFF"/>
                  </a:solidFill>
                  <a:latin typeface="Helvetica Neue"/>
                  <a:ea typeface="Helvetica Neue"/>
                  <a:cs typeface="Helvetica Neue"/>
                  <a:sym typeface="Helvetica Neue"/>
                </a:rPr>
                <a:t>3. We provide Ongoing  Financial Education and Follow Up</a:t>
              </a:r>
              <a:endParaRPr sz="1867" dirty="0">
                <a:latin typeface="Arial"/>
                <a:cs typeface="Arial"/>
                <a:sym typeface="Arial"/>
              </a:endParaRPr>
            </a:p>
          </p:txBody>
        </p:sp>
      </p:grpSp>
      <p:grpSp>
        <p:nvGrpSpPr>
          <p:cNvPr id="895" name="Google Shape;895;p109"/>
          <p:cNvGrpSpPr/>
          <p:nvPr/>
        </p:nvGrpSpPr>
        <p:grpSpPr>
          <a:xfrm>
            <a:off x="669100" y="2924919"/>
            <a:ext cx="10853816" cy="657044"/>
            <a:chOff x="501825" y="2429638"/>
            <a:chExt cx="8140362" cy="492783"/>
          </a:xfrm>
        </p:grpSpPr>
        <p:sp>
          <p:nvSpPr>
            <p:cNvPr id="896" name="Google Shape;896;p109"/>
            <p:cNvSpPr/>
            <p:nvPr/>
          </p:nvSpPr>
          <p:spPr>
            <a:xfrm rot="-5400000">
              <a:off x="4325614" y="-1394151"/>
              <a:ext cx="492783" cy="8140362"/>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897" name="Google Shape;897;p109"/>
            <p:cNvSpPr txBox="1"/>
            <p:nvPr/>
          </p:nvSpPr>
          <p:spPr>
            <a:xfrm>
              <a:off x="848467" y="2473807"/>
              <a:ext cx="7793718" cy="374238"/>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latin typeface="Helvetica Neue"/>
                  <a:ea typeface="Helvetica Neue"/>
                  <a:cs typeface="Helvetica Neue"/>
                  <a:sym typeface="Helvetica Neue"/>
                </a:rPr>
                <a:t>2. We have all the Financial Products </a:t>
              </a:r>
              <a:endParaRPr sz="1867">
                <a:latin typeface="Arial"/>
                <a:cs typeface="Arial"/>
                <a:sym typeface="Arial"/>
              </a:endParaRPr>
            </a:p>
          </p:txBody>
        </p:sp>
      </p:grpSp>
      <p:sp>
        <p:nvSpPr>
          <p:cNvPr id="898" name="Google Shape;898;p109"/>
          <p:cNvSpPr txBox="1"/>
          <p:nvPr/>
        </p:nvSpPr>
        <p:spPr>
          <a:xfrm>
            <a:off x="958844" y="442431"/>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latin typeface="Helvetica Neue"/>
                <a:ea typeface="Helvetica Neue"/>
                <a:cs typeface="Helvetica Neue"/>
                <a:sym typeface="Helvetica Neue"/>
              </a:rPr>
              <a:t>In Summary for Clients</a:t>
            </a:r>
            <a:endParaRPr sz="1867">
              <a:latin typeface="Arial"/>
              <a:cs typeface="Arial"/>
              <a:sym typeface="Arial"/>
            </a:endParaRPr>
          </a:p>
        </p:txBody>
      </p:sp>
      <p:cxnSp>
        <p:nvCxnSpPr>
          <p:cNvPr id="899" name="Google Shape;899;p109"/>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sp>
        <p:nvSpPr>
          <p:cNvPr id="900" name="Google Shape;900;p109"/>
          <p:cNvSpPr txBox="1"/>
          <p:nvPr/>
        </p:nvSpPr>
        <p:spPr>
          <a:xfrm>
            <a:off x="669107" y="6384842"/>
            <a:ext cx="10853820" cy="471924"/>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595959"/>
              </a:buClr>
              <a:buSzPts val="1000"/>
            </a:pPr>
            <a:r>
              <a:rPr lang="en" sz="1333">
                <a:solidFill>
                  <a:srgbClr val="595959"/>
                </a:solidFill>
                <a:latin typeface="Arial Narrow"/>
                <a:ea typeface="Arial Narrow"/>
                <a:cs typeface="Arial Narrow"/>
                <a:sym typeface="Arial Narrow"/>
              </a:rPr>
              <a:t>Ownership refers to the conditional right of an eligible RVP to transfer his or her code number to another eligible RVP, subject to the consent of Primerica and subject to terms, conditions and regulatory requirements. The Ownership Program Document and policies located on POL control in all respects.</a:t>
            </a:r>
            <a:endParaRPr sz="1867">
              <a:latin typeface="Arial"/>
              <a:cs typeface="Arial"/>
              <a:sym typeface="Arial"/>
            </a:endParaRPr>
          </a:p>
        </p:txBody>
      </p:sp>
    </p:spTree>
    <p:extLst>
      <p:ext uri="{BB962C8B-B14F-4D97-AF65-F5344CB8AC3E}">
        <p14:creationId xmlns:p14="http://schemas.microsoft.com/office/powerpoint/2010/main" val="160110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8"/>
                                        </p:tgtEl>
                                        <p:attrNameLst>
                                          <p:attrName>style.visibility</p:attrName>
                                        </p:attrNameLst>
                                      </p:cBhvr>
                                      <p:to>
                                        <p:strVal val="visible"/>
                                      </p:to>
                                    </p:set>
                                    <p:animEffect transition="in" filter="fade">
                                      <p:cBhvr>
                                        <p:cTn id="7" dur="400"/>
                                        <p:tgtEl>
                                          <p:spTgt spid="898"/>
                                        </p:tgtEl>
                                      </p:cBhvr>
                                    </p:animEffect>
                                  </p:childTnLst>
                                </p:cTn>
                              </p:par>
                              <p:par>
                                <p:cTn id="8" presetID="10" presetClass="entr" presetSubtype="0" fill="hold" nodeType="withEffect">
                                  <p:stCondLst>
                                    <p:cond delay="0"/>
                                  </p:stCondLst>
                                  <p:childTnLst>
                                    <p:set>
                                      <p:cBhvr>
                                        <p:cTn id="9" dur="1" fill="hold">
                                          <p:stCondLst>
                                            <p:cond delay="0"/>
                                          </p:stCondLst>
                                        </p:cTn>
                                        <p:tgtEl>
                                          <p:spTgt spid="899"/>
                                        </p:tgtEl>
                                        <p:attrNameLst>
                                          <p:attrName>style.visibility</p:attrName>
                                        </p:attrNameLst>
                                      </p:cBhvr>
                                      <p:to>
                                        <p:strVal val="visible"/>
                                      </p:to>
                                    </p:set>
                                    <p:animEffect transition="in" filter="fade">
                                      <p:cBhvr>
                                        <p:cTn id="10" dur="700"/>
                                        <p:tgtEl>
                                          <p:spTgt spid="899"/>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90"/>
                                        </p:tgtEl>
                                        <p:attrNameLst>
                                          <p:attrName>style.visibility</p:attrName>
                                        </p:attrNameLst>
                                      </p:cBhvr>
                                      <p:to>
                                        <p:strVal val="visible"/>
                                      </p:to>
                                    </p:set>
                                    <p:animEffect transition="in" filter="fade">
                                      <p:cBhvr>
                                        <p:cTn id="14" dur="300"/>
                                        <p:tgtEl>
                                          <p:spTgt spid="89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89">
                                            <p:txEl>
                                              <p:pRg st="0" end="0"/>
                                            </p:txEl>
                                          </p:spTgt>
                                        </p:tgtEl>
                                        <p:attrNameLst>
                                          <p:attrName>style.visibility</p:attrName>
                                        </p:attrNameLst>
                                      </p:cBhvr>
                                      <p:to>
                                        <p:strVal val="visible"/>
                                      </p:to>
                                    </p:set>
                                    <p:animEffect transition="in" filter="fade">
                                      <p:cBhvr>
                                        <p:cTn id="19" dur="300"/>
                                        <p:tgtEl>
                                          <p:spTgt spid="88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88"/>
                                        </p:tgtEl>
                                        <p:attrNameLst>
                                          <p:attrName>style.visibility</p:attrName>
                                        </p:attrNameLst>
                                      </p:cBhvr>
                                      <p:to>
                                        <p:strVal val="visible"/>
                                      </p:to>
                                    </p:set>
                                    <p:animEffect transition="in" filter="fade">
                                      <p:cBhvr>
                                        <p:cTn id="22" dur="300"/>
                                        <p:tgtEl>
                                          <p:spTgt spid="8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5"/>
                                        </p:tgtEl>
                                        <p:attrNameLst>
                                          <p:attrName>style.visibility</p:attrName>
                                        </p:attrNameLst>
                                      </p:cBhvr>
                                      <p:to>
                                        <p:strVal val="visible"/>
                                      </p:to>
                                    </p:set>
                                    <p:animEffect transition="in" filter="fade">
                                      <p:cBhvr>
                                        <p:cTn id="27" dur="300"/>
                                        <p:tgtEl>
                                          <p:spTgt spid="8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2"/>
                                        </p:tgtEl>
                                        <p:attrNameLst>
                                          <p:attrName>style.visibility</p:attrName>
                                        </p:attrNameLst>
                                      </p:cBhvr>
                                      <p:to>
                                        <p:strVal val="visible"/>
                                      </p:to>
                                    </p:set>
                                    <p:animEffect transition="in" filter="fade">
                                      <p:cBhvr>
                                        <p:cTn id="32" dur="300"/>
                                        <p:tgtEl>
                                          <p:spTgt spid="892"/>
                                        </p:tgtEl>
                                      </p:cBhvr>
                                    </p:animEffect>
                                  </p:childTnLst>
                                </p:cTn>
                              </p:par>
                            </p:childTnLst>
                          </p:cTn>
                        </p:par>
                        <p:par>
                          <p:cTn id="33" fill="hold">
                            <p:stCondLst>
                              <p:cond delay="300"/>
                            </p:stCondLst>
                            <p:childTnLst>
                              <p:par>
                                <p:cTn id="34" presetID="1" presetClass="entr" presetSubtype="0" fill="hold" nodeType="afterEffect">
                                  <p:stCondLst>
                                    <p:cond delay="0"/>
                                  </p:stCondLst>
                                  <p:childTnLst>
                                    <p:set>
                                      <p:cBhvr>
                                        <p:cTn id="35" dur="1" fill="hold">
                                          <p:stCondLst>
                                            <p:cond delay="0"/>
                                          </p:stCondLst>
                                        </p:cTn>
                                        <p:tgtEl>
                                          <p:spTgt spid="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10"/>
          <p:cNvSpPr/>
          <p:nvPr/>
        </p:nvSpPr>
        <p:spPr>
          <a:xfrm rot="-5400000">
            <a:off x="5767490" y="-3003975"/>
            <a:ext cx="657044" cy="10853819"/>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907" name="Google Shape;907;p110"/>
          <p:cNvSpPr txBox="1">
            <a:spLocks noGrp="1"/>
          </p:cNvSpPr>
          <p:nvPr>
            <p:ph idx="1"/>
          </p:nvPr>
        </p:nvSpPr>
        <p:spPr>
          <a:xfrm>
            <a:off x="1131291" y="2162657"/>
            <a:ext cx="9701496" cy="501347"/>
          </a:xfrm>
          <a:prstGeom prst="rect">
            <a:avLst/>
          </a:prstGeom>
          <a:noFill/>
          <a:ln>
            <a:noFill/>
          </a:ln>
        </p:spPr>
        <p:txBody>
          <a:bodyPr spcFirstLastPara="1" wrap="square" lIns="121900" tIns="60933" rIns="121900" bIns="60933" anchor="t" anchorCtr="0">
            <a:noAutofit/>
          </a:bodyPr>
          <a:lstStyle/>
          <a:p>
            <a:pPr marL="0" indent="0">
              <a:spcBef>
                <a:spcPts val="0"/>
              </a:spcBef>
              <a:buClr>
                <a:schemeClr val="lt1"/>
              </a:buClr>
              <a:buSzPts val="2000"/>
              <a:buNone/>
            </a:pPr>
            <a:r>
              <a:rPr lang="en" sz="2667" b="1">
                <a:solidFill>
                  <a:schemeClr val="lt1"/>
                </a:solidFill>
              </a:rPr>
              <a:t>1. The Spare -Time Online Opportunity</a:t>
            </a:r>
            <a:endParaRPr/>
          </a:p>
        </p:txBody>
      </p:sp>
      <p:sp>
        <p:nvSpPr>
          <p:cNvPr id="909" name="Google Shape;909;p110"/>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58</a:t>
            </a:fld>
            <a:endParaRPr/>
          </a:p>
        </p:txBody>
      </p:sp>
      <p:sp>
        <p:nvSpPr>
          <p:cNvPr id="908" name="Google Shape;908;p110"/>
          <p:cNvSpPr txBox="1"/>
          <p:nvPr/>
        </p:nvSpPr>
        <p:spPr>
          <a:xfrm>
            <a:off x="939800" y="1423474"/>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Here’s what makes us different.</a:t>
            </a:r>
            <a:endParaRPr sz="2667" baseline="30000">
              <a:latin typeface="Helvetica Neue"/>
              <a:ea typeface="Helvetica Neue"/>
              <a:cs typeface="Helvetica Neue"/>
              <a:sym typeface="Helvetica Neue"/>
            </a:endParaRPr>
          </a:p>
        </p:txBody>
      </p:sp>
      <p:grpSp>
        <p:nvGrpSpPr>
          <p:cNvPr id="910" name="Google Shape;910;p110"/>
          <p:cNvGrpSpPr/>
          <p:nvPr/>
        </p:nvGrpSpPr>
        <p:grpSpPr>
          <a:xfrm>
            <a:off x="669097" y="3755424"/>
            <a:ext cx="10853819" cy="676501"/>
            <a:chOff x="501823" y="3213876"/>
            <a:chExt cx="8140364" cy="507376"/>
          </a:xfrm>
        </p:grpSpPr>
        <p:sp>
          <p:nvSpPr>
            <p:cNvPr id="911" name="Google Shape;911;p110"/>
            <p:cNvSpPr/>
            <p:nvPr/>
          </p:nvSpPr>
          <p:spPr>
            <a:xfrm rot="-5400000">
              <a:off x="4325613" y="-609914"/>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912" name="Google Shape;912;p110"/>
            <p:cNvSpPr txBox="1"/>
            <p:nvPr/>
          </p:nvSpPr>
          <p:spPr>
            <a:xfrm>
              <a:off x="848467" y="3261458"/>
              <a:ext cx="7333576"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400" b="1" dirty="0">
                  <a:solidFill>
                    <a:srgbClr val="FFFFFF"/>
                  </a:solidFill>
                  <a:latin typeface="Helvetica Neue"/>
                  <a:ea typeface="Helvetica Neue"/>
                  <a:cs typeface="Helvetica Neue"/>
                  <a:sym typeface="Helvetica Neue"/>
                </a:rPr>
                <a:t>3. We pay for Insurance and Securities License $1,200 Value</a:t>
              </a:r>
              <a:endParaRPr dirty="0">
                <a:latin typeface="Arial"/>
                <a:cs typeface="Arial"/>
                <a:sym typeface="Arial"/>
              </a:endParaRPr>
            </a:p>
          </p:txBody>
        </p:sp>
      </p:grpSp>
      <p:grpSp>
        <p:nvGrpSpPr>
          <p:cNvPr id="913" name="Google Shape;913;p110"/>
          <p:cNvGrpSpPr/>
          <p:nvPr/>
        </p:nvGrpSpPr>
        <p:grpSpPr>
          <a:xfrm>
            <a:off x="669100" y="2924919"/>
            <a:ext cx="10853816" cy="657044"/>
            <a:chOff x="501825" y="2429638"/>
            <a:chExt cx="8140362" cy="492783"/>
          </a:xfrm>
        </p:grpSpPr>
        <p:sp>
          <p:nvSpPr>
            <p:cNvPr id="914" name="Google Shape;914;p110"/>
            <p:cNvSpPr/>
            <p:nvPr/>
          </p:nvSpPr>
          <p:spPr>
            <a:xfrm rot="-5400000">
              <a:off x="4325614" y="-1394151"/>
              <a:ext cx="492783" cy="8140362"/>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915" name="Google Shape;915;p110"/>
            <p:cNvSpPr txBox="1"/>
            <p:nvPr/>
          </p:nvSpPr>
          <p:spPr>
            <a:xfrm>
              <a:off x="848467" y="2473807"/>
              <a:ext cx="7793718" cy="374238"/>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400" b="1" dirty="0">
                  <a:solidFill>
                    <a:srgbClr val="FFFFFF"/>
                  </a:solidFill>
                  <a:latin typeface="Helvetica Neue"/>
                  <a:ea typeface="Helvetica Neue"/>
                  <a:cs typeface="Helvetica Neue"/>
                  <a:sym typeface="Helvetica Neue"/>
                </a:rPr>
                <a:t>2. Low Cost $124 Upfront and $25 per month</a:t>
              </a:r>
              <a:endParaRPr dirty="0">
                <a:latin typeface="Arial"/>
                <a:cs typeface="Arial"/>
                <a:sym typeface="Arial"/>
              </a:endParaRPr>
            </a:p>
          </p:txBody>
        </p:sp>
      </p:grpSp>
      <p:sp>
        <p:nvSpPr>
          <p:cNvPr id="916" name="Google Shape;916;p110"/>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latin typeface="Helvetica Neue"/>
                <a:ea typeface="Helvetica Neue"/>
                <a:cs typeface="Helvetica Neue"/>
                <a:sym typeface="Helvetica Neue"/>
              </a:rPr>
              <a:t>In Summary for Reps</a:t>
            </a:r>
            <a:endParaRPr sz="1867">
              <a:latin typeface="Arial"/>
              <a:cs typeface="Arial"/>
              <a:sym typeface="Arial"/>
            </a:endParaRPr>
          </a:p>
        </p:txBody>
      </p:sp>
      <p:cxnSp>
        <p:nvCxnSpPr>
          <p:cNvPr id="917" name="Google Shape;917;p110"/>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grpSp>
        <p:nvGrpSpPr>
          <p:cNvPr id="918" name="Google Shape;918;p110"/>
          <p:cNvGrpSpPr/>
          <p:nvPr/>
        </p:nvGrpSpPr>
        <p:grpSpPr>
          <a:xfrm>
            <a:off x="669097" y="4605390"/>
            <a:ext cx="10853819" cy="657044"/>
            <a:chOff x="501823" y="3975601"/>
            <a:chExt cx="8140364" cy="492783"/>
          </a:xfrm>
        </p:grpSpPr>
        <p:sp>
          <p:nvSpPr>
            <p:cNvPr id="919" name="Google Shape;919;p110"/>
            <p:cNvSpPr/>
            <p:nvPr/>
          </p:nvSpPr>
          <p:spPr>
            <a:xfrm rot="-5400000">
              <a:off x="4325613" y="151810"/>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920" name="Google Shape;920;p110"/>
            <p:cNvSpPr txBox="1"/>
            <p:nvPr/>
          </p:nvSpPr>
          <p:spPr>
            <a:xfrm>
              <a:off x="848467" y="4008590"/>
              <a:ext cx="7766697"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latin typeface="Helvetica Neue"/>
                  <a:ea typeface="Helvetica Neue"/>
                  <a:cs typeface="Helvetica Neue"/>
                  <a:sym typeface="Helvetica Neue"/>
                </a:rPr>
                <a:t>4. Licensed – Regulated – Professional </a:t>
              </a:r>
              <a:endParaRPr sz="1867">
                <a:latin typeface="Arial"/>
                <a:cs typeface="Arial"/>
                <a:sym typeface="Arial"/>
              </a:endParaRPr>
            </a:p>
          </p:txBody>
        </p:sp>
      </p:grpSp>
      <p:sp>
        <p:nvSpPr>
          <p:cNvPr id="921" name="Google Shape;921;p110"/>
          <p:cNvSpPr txBox="1"/>
          <p:nvPr/>
        </p:nvSpPr>
        <p:spPr>
          <a:xfrm>
            <a:off x="669105" y="6323878"/>
            <a:ext cx="10853820" cy="533127"/>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595959"/>
              </a:buClr>
              <a:buSzPts val="1100"/>
            </a:pPr>
            <a:r>
              <a:rPr lang="en" sz="1467">
                <a:solidFill>
                  <a:srgbClr val="595959"/>
                </a:solidFill>
                <a:latin typeface="Arial Narrow"/>
                <a:ea typeface="Arial Narrow"/>
                <a:cs typeface="Arial Narrow"/>
                <a:sym typeface="Arial Narrow"/>
              </a:rPr>
              <a:t>Ownership refers to the conditional right of an eligible RVP to transfer his or her code number to another eligible RVP, subject to the consent of Primerica and subject to terms, conditions and regulatory requirements. The Ownership Program Document and policies located on POL control in all respects.</a:t>
            </a:r>
            <a:endParaRPr sz="1867">
              <a:latin typeface="Arial"/>
              <a:cs typeface="Arial"/>
              <a:sym typeface="Arial"/>
            </a:endParaRPr>
          </a:p>
        </p:txBody>
      </p:sp>
      <p:grpSp>
        <p:nvGrpSpPr>
          <p:cNvPr id="922" name="Google Shape;922;p110"/>
          <p:cNvGrpSpPr/>
          <p:nvPr/>
        </p:nvGrpSpPr>
        <p:grpSpPr>
          <a:xfrm>
            <a:off x="669097" y="5435898"/>
            <a:ext cx="10853819" cy="657044"/>
            <a:chOff x="501823" y="4510622"/>
            <a:chExt cx="8140364" cy="492783"/>
          </a:xfrm>
        </p:grpSpPr>
        <p:sp>
          <p:nvSpPr>
            <p:cNvPr id="923" name="Google Shape;923;p110"/>
            <p:cNvSpPr/>
            <p:nvPr/>
          </p:nvSpPr>
          <p:spPr>
            <a:xfrm rot="-5400000">
              <a:off x="4325613" y="686831"/>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924" name="Google Shape;924;p110"/>
            <p:cNvSpPr txBox="1"/>
            <p:nvPr/>
          </p:nvSpPr>
          <p:spPr>
            <a:xfrm>
              <a:off x="848468" y="4543611"/>
              <a:ext cx="7501890"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latin typeface="Helvetica Neue"/>
                  <a:ea typeface="Helvetica Neue"/>
                  <a:cs typeface="Helvetica Neue"/>
                  <a:sym typeface="Helvetica Neue"/>
                </a:rPr>
                <a:t>5. Technology that Supports your entire business</a:t>
              </a:r>
              <a:endParaRPr sz="1867">
                <a:latin typeface="Arial"/>
                <a:cs typeface="Arial"/>
                <a:sym typeface="Arial"/>
              </a:endParaRPr>
            </a:p>
          </p:txBody>
        </p:sp>
      </p:grpSp>
    </p:spTree>
    <p:extLst>
      <p:ext uri="{BB962C8B-B14F-4D97-AF65-F5344CB8AC3E}">
        <p14:creationId xmlns:p14="http://schemas.microsoft.com/office/powerpoint/2010/main" val="280706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400"/>
                                        <p:tgtEl>
                                          <p:spTgt spid="916"/>
                                        </p:tgtEl>
                                      </p:cBhvr>
                                    </p:animEffect>
                                  </p:childTnLst>
                                </p:cTn>
                              </p:par>
                              <p:par>
                                <p:cTn id="8" presetID="10" presetClass="entr" presetSubtype="0" fill="hold" nodeType="withEffect">
                                  <p:stCondLst>
                                    <p:cond delay="0"/>
                                  </p:stCondLst>
                                  <p:childTnLst>
                                    <p:set>
                                      <p:cBhvr>
                                        <p:cTn id="9" dur="1" fill="hold">
                                          <p:stCondLst>
                                            <p:cond delay="0"/>
                                          </p:stCondLst>
                                        </p:cTn>
                                        <p:tgtEl>
                                          <p:spTgt spid="917"/>
                                        </p:tgtEl>
                                        <p:attrNameLst>
                                          <p:attrName>style.visibility</p:attrName>
                                        </p:attrNameLst>
                                      </p:cBhvr>
                                      <p:to>
                                        <p:strVal val="visible"/>
                                      </p:to>
                                    </p:set>
                                    <p:animEffect transition="in" filter="fade">
                                      <p:cBhvr>
                                        <p:cTn id="10" dur="700"/>
                                        <p:tgtEl>
                                          <p:spTgt spid="917"/>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908"/>
                                        </p:tgtEl>
                                        <p:attrNameLst>
                                          <p:attrName>style.visibility</p:attrName>
                                        </p:attrNameLst>
                                      </p:cBhvr>
                                      <p:to>
                                        <p:strVal val="visible"/>
                                      </p:to>
                                    </p:set>
                                    <p:animEffect transition="in" filter="fade">
                                      <p:cBhvr>
                                        <p:cTn id="14" dur="300"/>
                                        <p:tgtEl>
                                          <p:spTgt spid="90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07">
                                            <p:txEl>
                                              <p:pRg st="0" end="0"/>
                                            </p:txEl>
                                          </p:spTgt>
                                        </p:tgtEl>
                                        <p:attrNameLst>
                                          <p:attrName>style.visibility</p:attrName>
                                        </p:attrNameLst>
                                      </p:cBhvr>
                                      <p:to>
                                        <p:strVal val="visible"/>
                                      </p:to>
                                    </p:set>
                                    <p:animEffect transition="in" filter="fade">
                                      <p:cBhvr>
                                        <p:cTn id="19" dur="300"/>
                                        <p:tgtEl>
                                          <p:spTgt spid="907">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06"/>
                                        </p:tgtEl>
                                        <p:attrNameLst>
                                          <p:attrName>style.visibility</p:attrName>
                                        </p:attrNameLst>
                                      </p:cBhvr>
                                      <p:to>
                                        <p:strVal val="visible"/>
                                      </p:to>
                                    </p:set>
                                    <p:animEffect transition="in" filter="fade">
                                      <p:cBhvr>
                                        <p:cTn id="22" dur="300"/>
                                        <p:tgtEl>
                                          <p:spTgt spid="9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3"/>
                                        </p:tgtEl>
                                        <p:attrNameLst>
                                          <p:attrName>style.visibility</p:attrName>
                                        </p:attrNameLst>
                                      </p:cBhvr>
                                      <p:to>
                                        <p:strVal val="visible"/>
                                      </p:to>
                                    </p:set>
                                    <p:animEffect transition="in" filter="fade">
                                      <p:cBhvr>
                                        <p:cTn id="27" dur="300"/>
                                        <p:tgtEl>
                                          <p:spTgt spid="9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0"/>
                                        </p:tgtEl>
                                        <p:attrNameLst>
                                          <p:attrName>style.visibility</p:attrName>
                                        </p:attrNameLst>
                                      </p:cBhvr>
                                      <p:to>
                                        <p:strVal val="visible"/>
                                      </p:to>
                                    </p:set>
                                    <p:animEffect transition="in" filter="fade">
                                      <p:cBhvr>
                                        <p:cTn id="32" dur="300"/>
                                        <p:tgtEl>
                                          <p:spTgt spid="9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18"/>
                                        </p:tgtEl>
                                        <p:attrNameLst>
                                          <p:attrName>style.visibility</p:attrName>
                                        </p:attrNameLst>
                                      </p:cBhvr>
                                      <p:to>
                                        <p:strVal val="visible"/>
                                      </p:to>
                                    </p:set>
                                    <p:animEffect transition="in" filter="fade">
                                      <p:cBhvr>
                                        <p:cTn id="37" dur="300"/>
                                        <p:tgtEl>
                                          <p:spTgt spid="9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22"/>
                                        </p:tgtEl>
                                        <p:attrNameLst>
                                          <p:attrName>style.visibility</p:attrName>
                                        </p:attrNameLst>
                                      </p:cBhvr>
                                      <p:to>
                                        <p:strVal val="visible"/>
                                      </p:to>
                                    </p:set>
                                    <p:animEffect transition="in" filter="fade">
                                      <p:cBhvr>
                                        <p:cTn id="42" dur="3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11"/>
          <p:cNvSpPr/>
          <p:nvPr/>
        </p:nvSpPr>
        <p:spPr>
          <a:xfrm rot="-5400000">
            <a:off x="5750562" y="-2863559"/>
            <a:ext cx="690911" cy="10853819"/>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FF0000"/>
              </a:solidFill>
              <a:latin typeface="Trebuchet MS"/>
              <a:ea typeface="Trebuchet MS"/>
              <a:cs typeface="Trebuchet MS"/>
              <a:sym typeface="Trebuchet MS"/>
            </a:endParaRPr>
          </a:p>
        </p:txBody>
      </p:sp>
      <p:sp>
        <p:nvSpPr>
          <p:cNvPr id="931" name="Google Shape;931;p111"/>
          <p:cNvSpPr txBox="1">
            <a:spLocks noGrp="1"/>
          </p:cNvSpPr>
          <p:nvPr>
            <p:ph idx="1"/>
          </p:nvPr>
        </p:nvSpPr>
        <p:spPr>
          <a:xfrm>
            <a:off x="1359221" y="2300549"/>
            <a:ext cx="9473572"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None/>
            </a:pPr>
            <a:r>
              <a:rPr lang="en" sz="2400" b="1">
                <a:solidFill>
                  <a:schemeClr val="lt1"/>
                </a:solidFill>
              </a:rPr>
              <a:t>Receive an education on personal finance</a:t>
            </a:r>
            <a:endParaRPr/>
          </a:p>
        </p:txBody>
      </p:sp>
      <p:sp>
        <p:nvSpPr>
          <p:cNvPr id="933" name="Google Shape;933;p111"/>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59</a:t>
            </a:fld>
            <a:endParaRPr/>
          </a:p>
        </p:txBody>
      </p:sp>
      <p:sp>
        <p:nvSpPr>
          <p:cNvPr id="932" name="Google Shape;932;p111"/>
          <p:cNvSpPr txBox="1"/>
          <p:nvPr/>
        </p:nvSpPr>
        <p:spPr>
          <a:xfrm>
            <a:off x="939800" y="1459501"/>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latin typeface="Helvetica Neue"/>
                <a:ea typeface="Helvetica Neue"/>
                <a:cs typeface="Helvetica Neue"/>
                <a:sym typeface="Helvetica Neue"/>
              </a:rPr>
              <a:t>An Opportunity to:</a:t>
            </a:r>
            <a:endParaRPr sz="2667" baseline="30000">
              <a:latin typeface="Helvetica Neue"/>
              <a:ea typeface="Helvetica Neue"/>
              <a:cs typeface="Helvetica Neue"/>
              <a:sym typeface="Helvetica Neue"/>
            </a:endParaRPr>
          </a:p>
        </p:txBody>
      </p:sp>
      <p:grpSp>
        <p:nvGrpSpPr>
          <p:cNvPr id="934" name="Google Shape;934;p111"/>
          <p:cNvGrpSpPr/>
          <p:nvPr/>
        </p:nvGrpSpPr>
        <p:grpSpPr>
          <a:xfrm>
            <a:off x="133820" y="4270757"/>
            <a:ext cx="11924365" cy="690912"/>
            <a:chOff x="100364" y="3305744"/>
            <a:chExt cx="8943274" cy="518184"/>
          </a:xfrm>
        </p:grpSpPr>
        <p:sp>
          <p:nvSpPr>
            <p:cNvPr id="935" name="Google Shape;935;p111"/>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936" name="Google Shape;936;p111"/>
            <p:cNvSpPr txBox="1"/>
            <p:nvPr/>
          </p:nvSpPr>
          <p:spPr>
            <a:xfrm>
              <a:off x="100364" y="3364134"/>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800"/>
              </a:pPr>
              <a:r>
                <a:rPr lang="en" sz="2400" b="1">
                  <a:solidFill>
                    <a:srgbClr val="FFFFFF"/>
                  </a:solidFill>
                  <a:latin typeface="Helvetica Neue"/>
                  <a:ea typeface="Helvetica Neue"/>
                  <a:cs typeface="Helvetica Neue"/>
                  <a:sym typeface="Helvetica Neue"/>
                </a:rPr>
                <a:t>Build a spare-time business as a Plan B or bridge to a full-time business</a:t>
              </a:r>
              <a:endParaRPr sz="1867">
                <a:latin typeface="Arial"/>
                <a:cs typeface="Arial"/>
                <a:sym typeface="Arial"/>
              </a:endParaRPr>
            </a:p>
          </p:txBody>
        </p:sp>
      </p:grpSp>
      <p:grpSp>
        <p:nvGrpSpPr>
          <p:cNvPr id="937" name="Google Shape;937;p111"/>
          <p:cNvGrpSpPr/>
          <p:nvPr/>
        </p:nvGrpSpPr>
        <p:grpSpPr>
          <a:xfrm>
            <a:off x="669089" y="3239525"/>
            <a:ext cx="10853827" cy="817543"/>
            <a:chOff x="501817" y="2532314"/>
            <a:chExt cx="8140370" cy="613157"/>
          </a:xfrm>
        </p:grpSpPr>
        <p:sp>
          <p:nvSpPr>
            <p:cNvPr id="938" name="Google Shape;938;p111"/>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latin typeface="Trebuchet MS"/>
                <a:ea typeface="Trebuchet MS"/>
                <a:cs typeface="Trebuchet MS"/>
                <a:sym typeface="Trebuchet MS"/>
              </a:endParaRPr>
            </a:p>
          </p:txBody>
        </p:sp>
        <p:sp>
          <p:nvSpPr>
            <p:cNvPr id="939" name="Google Shape;939;p111"/>
            <p:cNvSpPr txBox="1"/>
            <p:nvPr/>
          </p:nvSpPr>
          <p:spPr>
            <a:xfrm>
              <a:off x="501817" y="25980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800"/>
              </a:pPr>
              <a:r>
                <a:rPr lang="en" sz="2400" b="1">
                  <a:solidFill>
                    <a:srgbClr val="FFFFFF"/>
                  </a:solidFill>
                  <a:latin typeface="Helvetica Neue"/>
                  <a:ea typeface="Helvetica Neue"/>
                  <a:cs typeface="Helvetica Neue"/>
                  <a:sym typeface="Helvetica Neue"/>
                </a:rPr>
                <a:t>Have flexibility to earn additional spare-time income</a:t>
              </a:r>
              <a:endParaRPr sz="1867">
                <a:latin typeface="Arial"/>
                <a:cs typeface="Arial"/>
                <a:sym typeface="Arial"/>
              </a:endParaRPr>
            </a:p>
          </p:txBody>
        </p:sp>
      </p:grpSp>
      <p:sp>
        <p:nvSpPr>
          <p:cNvPr id="940" name="Google Shape;940;p111"/>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latin typeface="Helvetica Neue"/>
                <a:ea typeface="Helvetica Neue"/>
                <a:cs typeface="Helvetica Neue"/>
                <a:sym typeface="Helvetica Neue"/>
              </a:rPr>
              <a:t>What You’ll Get</a:t>
            </a:r>
            <a:endParaRPr sz="1867">
              <a:latin typeface="Arial"/>
              <a:cs typeface="Arial"/>
              <a:sym typeface="Arial"/>
            </a:endParaRPr>
          </a:p>
        </p:txBody>
      </p:sp>
      <p:cxnSp>
        <p:nvCxnSpPr>
          <p:cNvPr id="941" name="Google Shape;941;p111"/>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spTree>
    <p:extLst>
      <p:ext uri="{BB962C8B-B14F-4D97-AF65-F5344CB8AC3E}">
        <p14:creationId xmlns:p14="http://schemas.microsoft.com/office/powerpoint/2010/main" val="1552672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400"/>
                                        <p:tgtEl>
                                          <p:spTgt spid="940"/>
                                        </p:tgtEl>
                                      </p:cBhvr>
                                    </p:animEffect>
                                  </p:childTnLst>
                                </p:cTn>
                              </p:par>
                              <p:par>
                                <p:cTn id="8" presetID="10" presetClass="entr" presetSubtype="0" fill="hold" nodeType="withEffect">
                                  <p:stCondLst>
                                    <p:cond delay="0"/>
                                  </p:stCondLst>
                                  <p:childTnLst>
                                    <p:set>
                                      <p:cBhvr>
                                        <p:cTn id="9" dur="1" fill="hold">
                                          <p:stCondLst>
                                            <p:cond delay="0"/>
                                          </p:stCondLst>
                                        </p:cTn>
                                        <p:tgtEl>
                                          <p:spTgt spid="941"/>
                                        </p:tgtEl>
                                        <p:attrNameLst>
                                          <p:attrName>style.visibility</p:attrName>
                                        </p:attrNameLst>
                                      </p:cBhvr>
                                      <p:to>
                                        <p:strVal val="visible"/>
                                      </p:to>
                                    </p:set>
                                    <p:animEffect transition="in" filter="fade">
                                      <p:cBhvr>
                                        <p:cTn id="10" dur="700"/>
                                        <p:tgtEl>
                                          <p:spTgt spid="941"/>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932"/>
                                        </p:tgtEl>
                                        <p:attrNameLst>
                                          <p:attrName>style.visibility</p:attrName>
                                        </p:attrNameLst>
                                      </p:cBhvr>
                                      <p:to>
                                        <p:strVal val="visible"/>
                                      </p:to>
                                    </p:set>
                                    <p:animEffect transition="in" filter="fade">
                                      <p:cBhvr>
                                        <p:cTn id="14" dur="300"/>
                                        <p:tgtEl>
                                          <p:spTgt spid="9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31">
                                            <p:txEl>
                                              <p:pRg st="0" end="0"/>
                                            </p:txEl>
                                          </p:spTgt>
                                        </p:tgtEl>
                                        <p:attrNameLst>
                                          <p:attrName>style.visibility</p:attrName>
                                        </p:attrNameLst>
                                      </p:cBhvr>
                                      <p:to>
                                        <p:strVal val="visible"/>
                                      </p:to>
                                    </p:set>
                                    <p:animEffect transition="in" filter="fade">
                                      <p:cBhvr>
                                        <p:cTn id="19" dur="300"/>
                                        <p:tgtEl>
                                          <p:spTgt spid="931">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30"/>
                                        </p:tgtEl>
                                        <p:attrNameLst>
                                          <p:attrName>style.visibility</p:attrName>
                                        </p:attrNameLst>
                                      </p:cBhvr>
                                      <p:to>
                                        <p:strVal val="visible"/>
                                      </p:to>
                                    </p:set>
                                    <p:animEffect transition="in" filter="fade">
                                      <p:cBhvr>
                                        <p:cTn id="22" dur="300"/>
                                        <p:tgtEl>
                                          <p:spTgt spid="9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7"/>
                                        </p:tgtEl>
                                        <p:attrNameLst>
                                          <p:attrName>style.visibility</p:attrName>
                                        </p:attrNameLst>
                                      </p:cBhvr>
                                      <p:to>
                                        <p:strVal val="visible"/>
                                      </p:to>
                                    </p:set>
                                    <p:animEffect transition="in" filter="fade">
                                      <p:cBhvr>
                                        <p:cTn id="27" dur="300"/>
                                        <p:tgtEl>
                                          <p:spTgt spid="9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4"/>
                                        </p:tgtEl>
                                        <p:attrNameLst>
                                          <p:attrName>style.visibility</p:attrName>
                                        </p:attrNameLst>
                                      </p:cBhvr>
                                      <p:to>
                                        <p:strVal val="visible"/>
                                      </p:to>
                                    </p:set>
                                    <p:animEffect transition="in" filter="fade">
                                      <p:cBhvr>
                                        <p:cTn id="32" dur="300"/>
                                        <p:tgtEl>
                                          <p:spTgt spid="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765" y="92765"/>
            <a:ext cx="11979965" cy="6639339"/>
          </a:xfrm>
          <a:prstGeom prst="rect">
            <a:avLst/>
          </a:prstGeom>
          <a:solidFill>
            <a:srgbClr val="0070C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venir Book"/>
              <a:ea typeface="Avenir Book"/>
              <a:cs typeface="Avenir Book"/>
              <a:sym typeface="Avenir Book"/>
            </a:endParaRPr>
          </a:p>
        </p:txBody>
      </p:sp>
      <p:pic>
        <p:nvPicPr>
          <p:cNvPr id="4" name="Picture 3"/>
          <p:cNvPicPr>
            <a:picLocks noChangeAspect="1"/>
          </p:cNvPicPr>
          <p:nvPr/>
        </p:nvPicPr>
        <p:blipFill>
          <a:blip r:embed="rId2"/>
          <a:stretch>
            <a:fillRect/>
          </a:stretch>
        </p:blipFill>
        <p:spPr>
          <a:xfrm>
            <a:off x="247098" y="-2011525"/>
            <a:ext cx="5408635" cy="5889258"/>
          </a:xfrm>
          <a:prstGeom prst="rect">
            <a:avLst/>
          </a:prstGeom>
        </p:spPr>
      </p:pic>
      <p:sp>
        <p:nvSpPr>
          <p:cNvPr id="2" name="TextBox 1"/>
          <p:cNvSpPr txBox="1"/>
          <p:nvPr/>
        </p:nvSpPr>
        <p:spPr>
          <a:xfrm>
            <a:off x="6078698" y="642445"/>
            <a:ext cx="5571067" cy="5539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kumimoji="0" lang="mr-IN" sz="4000" b="0" i="0" u="none" strike="noStrike" cap="none" spc="0" normalizeH="0" baseline="0" dirty="0">
                <a:ln>
                  <a:noFill/>
                </a:ln>
                <a:solidFill>
                  <a:schemeClr val="bg1"/>
                </a:solidFill>
                <a:effectLst/>
                <a:uFillTx/>
                <a:sym typeface="Avenir Book"/>
              </a:rPr>
              <a:t>…</a:t>
            </a:r>
            <a:r>
              <a:rPr lang="en-US" sz="4000" dirty="0">
                <a:solidFill>
                  <a:schemeClr val="bg1"/>
                </a:solidFill>
              </a:rPr>
              <a:t> Nearly 9,100 store </a:t>
            </a:r>
          </a:p>
          <a:p>
            <a:r>
              <a:rPr lang="en-US" sz="4000" dirty="0">
                <a:solidFill>
                  <a:schemeClr val="bg1"/>
                </a:solidFill>
              </a:rPr>
              <a:t>closures have been </a:t>
            </a:r>
          </a:p>
          <a:p>
            <a:r>
              <a:rPr lang="en-US" sz="4000" dirty="0">
                <a:solidFill>
                  <a:schemeClr val="bg1"/>
                </a:solidFill>
              </a:rPr>
              <a:t>announced in 2019, </a:t>
            </a:r>
          </a:p>
          <a:p>
            <a:r>
              <a:rPr lang="en-US" sz="4000" dirty="0">
                <a:solidFill>
                  <a:schemeClr val="bg1"/>
                </a:solidFill>
              </a:rPr>
              <a:t>55% higher than total </a:t>
            </a:r>
          </a:p>
          <a:p>
            <a:r>
              <a:rPr lang="en-US" sz="4000" dirty="0">
                <a:solidFill>
                  <a:schemeClr val="bg1"/>
                </a:solidFill>
              </a:rPr>
              <a:t>closures in 2018, </a:t>
            </a:r>
          </a:p>
          <a:p>
            <a:r>
              <a:rPr lang="en-US" sz="4000" dirty="0">
                <a:solidFill>
                  <a:schemeClr val="bg1"/>
                </a:solidFill>
              </a:rPr>
              <a:t>according to a recent </a:t>
            </a:r>
          </a:p>
          <a:p>
            <a:r>
              <a:rPr lang="en-US" sz="4000" dirty="0">
                <a:solidFill>
                  <a:schemeClr val="bg1"/>
                </a:solidFill>
              </a:rPr>
              <a:t>report from global </a:t>
            </a:r>
          </a:p>
          <a:p>
            <a:r>
              <a:rPr lang="en-US" sz="4000" dirty="0">
                <a:solidFill>
                  <a:schemeClr val="bg1"/>
                </a:solidFill>
              </a:rPr>
              <a:t>marketing research firm </a:t>
            </a:r>
          </a:p>
          <a:p>
            <a:r>
              <a:rPr lang="en-US" sz="2000" u="sng" dirty="0">
                <a:solidFill>
                  <a:schemeClr val="bg1"/>
                </a:solidFill>
                <a:hlinkClick r:id="rId3">
                  <a:extLst>
                    <a:ext uri="{A12FA001-AC4F-418D-AE19-62706E023703}">
                      <ahyp:hlinkClr xmlns:ahyp="http://schemas.microsoft.com/office/drawing/2018/hyperlinkcolor" val="tx"/>
                    </a:ext>
                  </a:extLst>
                </a:hlinkClick>
              </a:rPr>
              <a:t>Coresight Research</a:t>
            </a:r>
            <a:r>
              <a:rPr lang="en-US" sz="4000" dirty="0">
                <a:solidFill>
                  <a:schemeClr val="bg1"/>
                </a:solidFill>
              </a:rPr>
              <a:t>.</a:t>
            </a:r>
            <a:endParaRPr kumimoji="0" lang="en-US" sz="4000" b="0" i="0" u="none" strike="noStrike" cap="none" spc="0" normalizeH="0" baseline="0" dirty="0">
              <a:ln>
                <a:noFill/>
              </a:ln>
              <a:solidFill>
                <a:schemeClr val="bg1"/>
              </a:solidFill>
              <a:effectLst/>
              <a:uFillTx/>
              <a:sym typeface="Avenir Book"/>
            </a:endParaRPr>
          </a:p>
        </p:txBody>
      </p:sp>
      <p:sp>
        <p:nvSpPr>
          <p:cNvPr id="3" name="TextBox 2"/>
          <p:cNvSpPr txBox="1"/>
          <p:nvPr/>
        </p:nvSpPr>
        <p:spPr>
          <a:xfrm rot="20603759">
            <a:off x="356153" y="5058696"/>
            <a:ext cx="5190523" cy="492443"/>
          </a:xfrm>
          <a:prstGeom prst="rect">
            <a:avLst/>
          </a:prstGeom>
          <a:solidFill>
            <a:srgbClr val="FFFF0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1" u="none" strike="noStrike" cap="none" spc="0" normalizeH="0" baseline="0" dirty="0">
                <a:ln>
                  <a:noFill/>
                </a:ln>
                <a:solidFill>
                  <a:schemeClr val="tx1"/>
                </a:solidFill>
                <a:effectLst/>
                <a:uFillTx/>
                <a:latin typeface="Avenir Book"/>
                <a:ea typeface="Avenir Book"/>
                <a:cs typeface="Avenir Book"/>
                <a:sym typeface="Avenir Book"/>
              </a:rPr>
              <a:t>THE WORLD IS CHANGING</a:t>
            </a:r>
          </a:p>
        </p:txBody>
      </p:sp>
    </p:spTree>
    <p:extLst>
      <p:ext uri="{BB962C8B-B14F-4D97-AF65-F5344CB8AC3E}">
        <p14:creationId xmlns:p14="http://schemas.microsoft.com/office/powerpoint/2010/main" val="1141045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60</a:t>
            </a:fld>
            <a:endParaRPr/>
          </a:p>
        </p:txBody>
      </p:sp>
      <p:sp>
        <p:nvSpPr>
          <p:cNvPr id="743" name="Google Shape;743;p101"/>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a:lnSpc>
                <a:spcPct val="85000"/>
              </a:lnSpc>
              <a:buClr>
                <a:srgbClr val="003366"/>
              </a:buClr>
              <a:buSzPts val="2400"/>
            </a:pPr>
            <a:r>
              <a:rPr lang="en-US" sz="4000" dirty="0">
                <a:solidFill>
                  <a:srgbClr val="34526F"/>
                </a:solidFill>
                <a:latin typeface="Helvetica Neue"/>
                <a:ea typeface="Helvetica Neue"/>
                <a:cs typeface="Helvetica Neue"/>
                <a:sym typeface="Helvetica Neue"/>
              </a:rPr>
              <a:t>How To Get Started</a:t>
            </a:r>
            <a:endParaRPr lang="en-US" sz="2800" dirty="0">
              <a:latin typeface="Arial"/>
              <a:cs typeface="Arial"/>
              <a:sym typeface="Arial"/>
            </a:endParaRPr>
          </a:p>
        </p:txBody>
      </p:sp>
      <p:cxnSp>
        <p:nvCxnSpPr>
          <p:cNvPr id="744" name="Google Shape;744;p101"/>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45" name="Google Shape;745;p101"/>
          <p:cNvSpPr txBox="1"/>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dirty="0">
                <a:latin typeface="Helvetica Neue"/>
                <a:ea typeface="Helvetica Neue"/>
                <a:cs typeface="Helvetica Neue"/>
                <a:sym typeface="Helvetica Neue"/>
              </a:rPr>
              <a:t>We Represent The Largest Mutual Fund and Annuity Companies is North America </a:t>
            </a:r>
            <a:endParaRPr sz="2667" b="1" dirty="0">
              <a:solidFill>
                <a:srgbClr val="E4021D"/>
              </a:solidFill>
              <a:latin typeface="Helvetica Neue"/>
              <a:ea typeface="Helvetica Neue"/>
              <a:cs typeface="Helvetica Neue"/>
              <a:sym typeface="Helvetica Neue"/>
            </a:endParaRPr>
          </a:p>
        </p:txBody>
      </p:sp>
      <p:grpSp>
        <p:nvGrpSpPr>
          <p:cNvPr id="746" name="Google Shape;746;p101"/>
          <p:cNvGrpSpPr/>
          <p:nvPr/>
        </p:nvGrpSpPr>
        <p:grpSpPr>
          <a:xfrm>
            <a:off x="133820" y="4832082"/>
            <a:ext cx="11924365" cy="690911"/>
            <a:chOff x="100364" y="3305744"/>
            <a:chExt cx="8943274" cy="518183"/>
          </a:xfrm>
        </p:grpSpPr>
        <p:sp>
          <p:nvSpPr>
            <p:cNvPr id="747" name="Google Shape;747;p101"/>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48" name="Google Shape;748;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US" sz="2667" b="1" dirty="0">
                  <a:solidFill>
                    <a:srgbClr val="FFFFFF"/>
                  </a:solidFill>
                  <a:latin typeface="Helvetica Neue"/>
                  <a:ea typeface="Helvetica Neue"/>
                  <a:cs typeface="Helvetica Neue"/>
                  <a:sym typeface="Helvetica Neue"/>
                </a:rPr>
                <a:t>Implement Your Financial Plan</a:t>
              </a:r>
              <a:endParaRPr lang="en-US" sz="1867" dirty="0">
                <a:latin typeface="Arial"/>
                <a:cs typeface="Arial"/>
                <a:sym typeface="Arial"/>
              </a:endParaRPr>
            </a:p>
          </p:txBody>
        </p:sp>
      </p:grpSp>
      <p:grpSp>
        <p:nvGrpSpPr>
          <p:cNvPr id="749" name="Google Shape;749;p101"/>
          <p:cNvGrpSpPr/>
          <p:nvPr/>
        </p:nvGrpSpPr>
        <p:grpSpPr>
          <a:xfrm>
            <a:off x="669089" y="3897839"/>
            <a:ext cx="10853827" cy="690911"/>
            <a:chOff x="501817" y="2532314"/>
            <a:chExt cx="8140370" cy="518183"/>
          </a:xfrm>
        </p:grpSpPr>
        <p:sp>
          <p:nvSpPr>
            <p:cNvPr id="750" name="Google Shape;750;p101"/>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1" name="Google Shape;751;p101"/>
            <p:cNvSpPr txBox="1"/>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 sz="2667" b="1" dirty="0">
                  <a:solidFill>
                    <a:srgbClr val="FFFFFF"/>
                  </a:solidFill>
                  <a:latin typeface="Helvetica Neue"/>
                  <a:ea typeface="Helvetica Neue"/>
                  <a:cs typeface="Helvetica Neue"/>
                  <a:sym typeface="Helvetica Neue"/>
                </a:rPr>
                <a:t>Submit $99 for Background Check and $25 F</a:t>
              </a:r>
              <a:r>
                <a:rPr lang="en-US" sz="2667" b="1" dirty="0" err="1">
                  <a:solidFill>
                    <a:srgbClr val="FFFFFF"/>
                  </a:solidFill>
                  <a:latin typeface="Helvetica Neue"/>
                  <a:ea typeface="Helvetica Neue"/>
                  <a:cs typeface="Helvetica Neue"/>
                  <a:sym typeface="Helvetica Neue"/>
                </a:rPr>
                <a:t>irst</a:t>
              </a:r>
              <a:r>
                <a:rPr lang="en-US" sz="2667" b="1" dirty="0">
                  <a:solidFill>
                    <a:srgbClr val="FFFFFF"/>
                  </a:solidFill>
                  <a:latin typeface="Helvetica Neue"/>
                  <a:ea typeface="Helvetica Neue"/>
                  <a:cs typeface="Helvetica Neue"/>
                  <a:sym typeface="Helvetica Neue"/>
                </a:rPr>
                <a:t> Month</a:t>
              </a:r>
              <a:endParaRPr sz="1867" dirty="0">
                <a:latin typeface="Arial"/>
                <a:cs typeface="Arial"/>
                <a:sym typeface="Arial"/>
              </a:endParaRPr>
            </a:p>
          </p:txBody>
        </p:sp>
      </p:grpSp>
      <p:grpSp>
        <p:nvGrpSpPr>
          <p:cNvPr id="752" name="Google Shape;752;p101"/>
          <p:cNvGrpSpPr/>
          <p:nvPr/>
        </p:nvGrpSpPr>
        <p:grpSpPr>
          <a:xfrm>
            <a:off x="484177" y="2963597"/>
            <a:ext cx="11223648" cy="690911"/>
            <a:chOff x="363133" y="1766097"/>
            <a:chExt cx="8417736" cy="518183"/>
          </a:xfrm>
        </p:grpSpPr>
        <p:sp>
          <p:nvSpPr>
            <p:cNvPr id="753" name="Google Shape;753;p101"/>
            <p:cNvSpPr/>
            <p:nvPr/>
          </p:nvSpPr>
          <p:spPr>
            <a:xfrm rot="-54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4" name="Google Shape;754;p101"/>
            <p:cNvSpPr txBox="1"/>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a:buClr>
                  <a:schemeClr val="lt1"/>
                </a:buClr>
              </a:pPr>
              <a:r>
                <a:rPr lang="en-US" sz="2400" b="1" dirty="0">
                  <a:solidFill>
                    <a:schemeClr val="lt1"/>
                  </a:solidFill>
                </a:rPr>
                <a:t>Complete an Independent Business Application</a:t>
              </a:r>
              <a:endParaRPr lang="en-US" sz="2400" dirty="0"/>
            </a:p>
          </p:txBody>
        </p:sp>
      </p:grpSp>
      <p:grpSp>
        <p:nvGrpSpPr>
          <p:cNvPr id="755" name="Google Shape;755;p101"/>
          <p:cNvGrpSpPr/>
          <p:nvPr/>
        </p:nvGrpSpPr>
        <p:grpSpPr>
          <a:xfrm>
            <a:off x="133820" y="5766325"/>
            <a:ext cx="11924365" cy="690911"/>
            <a:chOff x="100364" y="3305744"/>
            <a:chExt cx="8943274" cy="518183"/>
          </a:xfrm>
        </p:grpSpPr>
        <p:sp>
          <p:nvSpPr>
            <p:cNvPr id="756" name="Google Shape;756;p101"/>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latin typeface="Trebuchet MS"/>
                <a:ea typeface="Trebuchet MS"/>
                <a:cs typeface="Trebuchet MS"/>
                <a:sym typeface="Trebuchet MS"/>
              </a:endParaRPr>
            </a:p>
          </p:txBody>
        </p:sp>
        <p:sp>
          <p:nvSpPr>
            <p:cNvPr id="757" name="Google Shape;757;p101"/>
            <p:cNvSpPr txBox="1"/>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latin typeface="Helvetica Neue"/>
                  <a:ea typeface="Helvetica Neue"/>
                  <a:cs typeface="Helvetica Neue"/>
                  <a:sym typeface="Helvetica Neue"/>
                </a:rPr>
                <a:t>Plug in to The System</a:t>
              </a:r>
              <a:endParaRPr sz="1867" dirty="0">
                <a:latin typeface="Arial"/>
                <a:cs typeface="Arial"/>
                <a:sym typeface="Arial"/>
              </a:endParaRPr>
            </a:p>
          </p:txBody>
        </p:sp>
      </p:grpSp>
      <p:sp>
        <p:nvSpPr>
          <p:cNvPr id="758" name="Google Shape;758;p101"/>
          <p:cNvSpPr txBox="1"/>
          <p:nvPr/>
        </p:nvSpPr>
        <p:spPr>
          <a:xfrm>
            <a:off x="2091756" y="1869585"/>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a:solidFill>
                <a:srgbClr val="E4021D"/>
              </a:solidFill>
              <a:latin typeface="Helvetica Neue"/>
              <a:ea typeface="Helvetica Neue"/>
              <a:cs typeface="Helvetica Neue"/>
              <a:sym typeface="Helvetica Neue"/>
            </a:endParaRPr>
          </a:p>
        </p:txBody>
      </p:sp>
      <p:sp>
        <p:nvSpPr>
          <p:cNvPr id="759" name="Google Shape;759;p101"/>
          <p:cNvSpPr txBox="1"/>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endParaRPr sz="1867" dirty="0">
              <a:latin typeface="Arial"/>
              <a:cs typeface="Arial"/>
              <a:sym typeface="Arial"/>
            </a:endParaRPr>
          </a:p>
        </p:txBody>
      </p:sp>
    </p:spTree>
    <p:extLst>
      <p:ext uri="{BB962C8B-B14F-4D97-AF65-F5344CB8AC3E}">
        <p14:creationId xmlns:p14="http://schemas.microsoft.com/office/powerpoint/2010/main" val="982380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400"/>
                                        <p:tgtEl>
                                          <p:spTgt spid="743"/>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700"/>
                                        <p:tgtEl>
                                          <p:spTgt spid="7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3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fade">
                                      <p:cBhvr>
                                        <p:cTn id="17" dur="3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9"/>
                                        </p:tgtEl>
                                        <p:attrNameLst>
                                          <p:attrName>style.visibility</p:attrName>
                                        </p:attrNameLst>
                                      </p:cBhvr>
                                      <p:to>
                                        <p:strVal val="visible"/>
                                      </p:to>
                                    </p:set>
                                    <p:animEffect transition="in" filter="fade">
                                      <p:cBhvr>
                                        <p:cTn id="22" dur="300"/>
                                        <p:tgtEl>
                                          <p:spTgt spid="7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2"/>
                                        </p:tgtEl>
                                        <p:attrNameLst>
                                          <p:attrName>style.visibility</p:attrName>
                                        </p:attrNameLst>
                                      </p:cBhvr>
                                      <p:to>
                                        <p:strVal val="visible"/>
                                      </p:to>
                                    </p:set>
                                    <p:animEffect transition="in" filter="fade">
                                      <p:cBhvr>
                                        <p:cTn id="27" dur="300"/>
                                        <p:tgtEl>
                                          <p:spTgt spid="7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3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6"/>
                                        </p:tgtEl>
                                        <p:attrNameLst>
                                          <p:attrName>style.visibility</p:attrName>
                                        </p:attrNameLst>
                                      </p:cBhvr>
                                      <p:to>
                                        <p:strVal val="visible"/>
                                      </p:to>
                                    </p:set>
                                    <p:animEffect transition="in" filter="fade">
                                      <p:cBhvr>
                                        <p:cTn id="37" dur="300"/>
                                        <p:tgtEl>
                                          <p:spTgt spid="7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5"/>
                                        </p:tgtEl>
                                        <p:attrNameLst>
                                          <p:attrName>style.visibility</p:attrName>
                                        </p:attrNameLst>
                                      </p:cBhvr>
                                      <p:to>
                                        <p:strVal val="visible"/>
                                      </p:to>
                                    </p:set>
                                    <p:animEffect transition="in" filter="fade">
                                      <p:cBhvr>
                                        <p:cTn id="42" dur="3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30"/>
          <p:cNvSpPr txBox="1">
            <a:spLocks noGrp="1"/>
          </p:cNvSpPr>
          <p:nvPr>
            <p:ph idx="1"/>
          </p:nvPr>
        </p:nvSpPr>
        <p:spPr>
          <a:xfrm>
            <a:off x="1491581" y="1890153"/>
            <a:ext cx="4254740" cy="4565499"/>
          </a:xfrm>
          <a:prstGeom prst="rect">
            <a:avLst/>
          </a:prstGeom>
          <a:noFill/>
          <a:ln>
            <a:noFill/>
          </a:ln>
        </p:spPr>
        <p:txBody>
          <a:bodyPr spcFirstLastPara="1" wrap="square" lIns="121900" tIns="60933" rIns="121900" bIns="60933" anchor="t" anchorCtr="0">
            <a:noAutofit/>
          </a:bodyPr>
          <a:lstStyle/>
          <a:p>
            <a:pPr marL="0" indent="0">
              <a:spcBef>
                <a:spcPts val="0"/>
              </a:spcBef>
              <a:buSzPts val="1600"/>
              <a:buNone/>
            </a:pPr>
            <a:r>
              <a:rPr lang="en" sz="2133" dirty="0"/>
              <a:t>Schedule a follow-up one-on-one Zoom meeting with the person who invited  in the next 24-48 hours while this is still fresh in your mind.</a:t>
            </a:r>
            <a:endParaRPr dirty="0"/>
          </a:p>
          <a:p>
            <a:pPr marL="0" indent="0">
              <a:spcBef>
                <a:spcPts val="2027"/>
              </a:spcBef>
              <a:buSzPts val="1600"/>
              <a:buNone/>
            </a:pPr>
            <a:r>
              <a:rPr lang="en" sz="2133" dirty="0"/>
              <a:t>Run your complimentary Financial Needs Analysis.</a:t>
            </a:r>
            <a:endParaRPr dirty="0"/>
          </a:p>
          <a:p>
            <a:pPr marL="0" indent="0">
              <a:spcBef>
                <a:spcPts val="2027"/>
              </a:spcBef>
              <a:buSzPts val="1600"/>
              <a:buNone/>
            </a:pPr>
            <a:r>
              <a:rPr lang="en" sz="2133" dirty="0"/>
              <a:t>Fill out an Independent Business Application.</a:t>
            </a:r>
            <a:endParaRPr dirty="0"/>
          </a:p>
          <a:p>
            <a:pPr marL="0" indent="0">
              <a:spcBef>
                <a:spcPts val="2027"/>
              </a:spcBef>
              <a:buSzPts val="1600"/>
              <a:buNone/>
            </a:pPr>
            <a:r>
              <a:rPr lang="en" sz="2133" dirty="0"/>
              <a:t>Get Started.</a:t>
            </a:r>
            <a:endParaRPr dirty="0"/>
          </a:p>
        </p:txBody>
      </p:sp>
      <p:sp>
        <p:nvSpPr>
          <p:cNvPr id="1405" name="Google Shape;1405;p130"/>
          <p:cNvSpPr txBox="1">
            <a:spLocks noGrp="1"/>
          </p:cNvSpPr>
          <p:nvPr>
            <p:ph type="sldNum" sz="quarter"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pPr defTabSz="1219170" hangingPunct="1">
                <a:buClr>
                  <a:srgbClr val="A5A5A5"/>
                </a:buClr>
                <a:buSzPts val="1000"/>
              </a:pPr>
              <a:t>61</a:t>
            </a:fld>
            <a:endParaRPr/>
          </a:p>
        </p:txBody>
      </p:sp>
      <p:sp>
        <p:nvSpPr>
          <p:cNvPr id="1401" name="Google Shape;1401;p130"/>
          <p:cNvSpPr txBox="1"/>
          <p:nvPr/>
        </p:nvSpPr>
        <p:spPr>
          <a:xfrm>
            <a:off x="6843777" y="1890153"/>
            <a:ext cx="4389379" cy="4354560"/>
          </a:xfrm>
          <a:prstGeom prst="rect">
            <a:avLst/>
          </a:prstGeom>
          <a:noFill/>
          <a:ln>
            <a:noFill/>
          </a:ln>
        </p:spPr>
        <p:txBody>
          <a:bodyPr spcFirstLastPara="1" wrap="square" lIns="121900" tIns="60933" rIns="121900" bIns="60933" anchor="t" anchorCtr="0">
            <a:noAutofit/>
          </a:bodyPr>
          <a:lstStyle/>
          <a:p>
            <a:pPr defTabSz="1219170" hangingPunct="1">
              <a:buClr>
                <a:srgbClr val="000000"/>
              </a:buClr>
              <a:buSzPts val="1600"/>
            </a:pPr>
            <a:r>
              <a:rPr lang="en" sz="2133" dirty="0">
                <a:latin typeface="Helvetica Neue"/>
                <a:ea typeface="Helvetica Neue"/>
                <a:cs typeface="Helvetica Neue"/>
                <a:sym typeface="Helvetica Neue"/>
              </a:rPr>
              <a:t>Schedule a 1-1 Zoom Follow up and get  your complimentary</a:t>
            </a:r>
            <a:br>
              <a:rPr lang="en" sz="2133" dirty="0">
                <a:latin typeface="Helvetica Neue"/>
                <a:ea typeface="Helvetica Neue"/>
                <a:cs typeface="Helvetica Neue"/>
                <a:sym typeface="Helvetica Neue"/>
              </a:rPr>
            </a:br>
            <a:r>
              <a:rPr lang="en" sz="2133" dirty="0">
                <a:latin typeface="Helvetica Neue"/>
                <a:ea typeface="Helvetica Neue"/>
                <a:cs typeface="Helvetica Neue"/>
                <a:sym typeface="Helvetica Neue"/>
              </a:rPr>
              <a:t>Financial Needs Analysis.</a:t>
            </a:r>
            <a:endParaRPr sz="1867" dirty="0">
              <a:latin typeface="Arial"/>
              <a:cs typeface="Arial"/>
              <a:sym typeface="Arial"/>
            </a:endParaRPr>
          </a:p>
          <a:p>
            <a:pPr defTabSz="1219170" hangingPunct="1">
              <a:spcBef>
                <a:spcPts val="2027"/>
              </a:spcBef>
              <a:buClr>
                <a:srgbClr val="000000"/>
              </a:buClr>
              <a:buSzPts val="1600"/>
            </a:pPr>
            <a:r>
              <a:rPr lang="en" sz="2133" dirty="0">
                <a:latin typeface="Helvetica Neue"/>
                <a:ea typeface="Helvetica Neue"/>
                <a:cs typeface="Helvetica Neue"/>
                <a:sym typeface="Helvetica Neue"/>
              </a:rPr>
              <a:t>Become a Client</a:t>
            </a:r>
            <a:endParaRPr sz="1867" dirty="0">
              <a:latin typeface="Arial"/>
              <a:cs typeface="Arial"/>
              <a:sym typeface="Arial"/>
            </a:endParaRPr>
          </a:p>
          <a:p>
            <a:pPr defTabSz="1219170" hangingPunct="1">
              <a:spcBef>
                <a:spcPts val="2027"/>
              </a:spcBef>
              <a:buClr>
                <a:srgbClr val="000000"/>
              </a:buClr>
              <a:buSzPts val="1600"/>
            </a:pPr>
            <a:r>
              <a:rPr lang="en" sz="2133" dirty="0">
                <a:latin typeface="Helvetica Neue"/>
                <a:ea typeface="Helvetica Neue"/>
                <a:cs typeface="Helvetica Neue"/>
                <a:sym typeface="Helvetica Neue"/>
              </a:rPr>
              <a:t>Attend our Educational Workshops and get Financially Independent</a:t>
            </a:r>
            <a:endParaRPr sz="1867" dirty="0">
              <a:latin typeface="Arial"/>
              <a:cs typeface="Arial"/>
              <a:sym typeface="Arial"/>
            </a:endParaRPr>
          </a:p>
        </p:txBody>
      </p:sp>
      <p:sp>
        <p:nvSpPr>
          <p:cNvPr id="1402" name="Google Shape;1402;p130"/>
          <p:cNvSpPr txBox="1"/>
          <p:nvPr/>
        </p:nvSpPr>
        <p:spPr>
          <a:xfrm>
            <a:off x="1282021" y="1397713"/>
            <a:ext cx="4893355" cy="492432"/>
          </a:xfrm>
          <a:prstGeom prst="rect">
            <a:avLst/>
          </a:prstGeom>
          <a:noFill/>
          <a:ln>
            <a:noFill/>
          </a:ln>
        </p:spPr>
        <p:txBody>
          <a:bodyPr spcFirstLastPara="1" wrap="square" lIns="121900" tIns="60933" rIns="121900" bIns="60933" anchor="t" anchorCtr="0">
            <a:noAutofit/>
          </a:bodyPr>
          <a:lstStyle/>
          <a:p>
            <a:pPr algn="ctr" defTabSz="1219170" hangingPunct="1">
              <a:buClr>
                <a:srgbClr val="E4021D"/>
              </a:buClr>
              <a:buSzPts val="1800"/>
            </a:pPr>
            <a:r>
              <a:rPr lang="en" sz="2400" b="1">
                <a:solidFill>
                  <a:srgbClr val="E4021D"/>
                </a:solidFill>
                <a:latin typeface="Helvetica Neue"/>
                <a:ea typeface="Helvetica Neue"/>
                <a:cs typeface="Helvetica Neue"/>
                <a:sym typeface="Helvetica Neue"/>
              </a:rPr>
              <a:t>Interested </a:t>
            </a:r>
            <a:endParaRPr sz="1867">
              <a:latin typeface="Arial"/>
              <a:cs typeface="Arial"/>
              <a:sym typeface="Arial"/>
            </a:endParaRPr>
          </a:p>
        </p:txBody>
      </p:sp>
      <p:cxnSp>
        <p:nvCxnSpPr>
          <p:cNvPr id="1403" name="Google Shape;1403;p130"/>
          <p:cNvCxnSpPr/>
          <p:nvPr/>
        </p:nvCxnSpPr>
        <p:spPr>
          <a:xfrm>
            <a:off x="6096000" y="1629491"/>
            <a:ext cx="0" cy="4437288"/>
          </a:xfrm>
          <a:prstGeom prst="straightConnector1">
            <a:avLst/>
          </a:prstGeom>
          <a:noFill/>
          <a:ln w="9525" cap="flat" cmpd="sng">
            <a:solidFill>
              <a:srgbClr val="BFBFBF"/>
            </a:solidFill>
            <a:prstDash val="solid"/>
            <a:round/>
            <a:headEnd type="none" w="sm" len="sm"/>
            <a:tailEnd type="none" w="sm" len="sm"/>
          </a:ln>
        </p:spPr>
      </p:cxnSp>
      <p:sp>
        <p:nvSpPr>
          <p:cNvPr id="1404" name="Google Shape;1404;p130"/>
          <p:cNvSpPr txBox="1"/>
          <p:nvPr/>
        </p:nvSpPr>
        <p:spPr>
          <a:xfrm>
            <a:off x="6096005" y="1397713"/>
            <a:ext cx="4893355" cy="492432"/>
          </a:xfrm>
          <a:prstGeom prst="rect">
            <a:avLst/>
          </a:prstGeom>
          <a:noFill/>
          <a:ln>
            <a:noFill/>
          </a:ln>
        </p:spPr>
        <p:txBody>
          <a:bodyPr spcFirstLastPara="1" wrap="square" lIns="121900" tIns="60933" rIns="121900" bIns="60933" anchor="t" anchorCtr="0">
            <a:noAutofit/>
          </a:bodyPr>
          <a:lstStyle/>
          <a:p>
            <a:pPr algn="ctr" defTabSz="1219170" hangingPunct="1">
              <a:buClr>
                <a:srgbClr val="E4021D"/>
              </a:buClr>
              <a:buSzPts val="1800"/>
            </a:pPr>
            <a:r>
              <a:rPr lang="en" sz="2400" b="1">
                <a:solidFill>
                  <a:srgbClr val="E4021D"/>
                </a:solidFill>
                <a:latin typeface="Helvetica Neue"/>
                <a:ea typeface="Helvetica Neue"/>
                <a:cs typeface="Helvetica Neue"/>
                <a:sym typeface="Helvetica Neue"/>
              </a:rPr>
              <a:t>Not Interested</a:t>
            </a:r>
            <a:endParaRPr sz="1867">
              <a:latin typeface="Arial"/>
              <a:cs typeface="Arial"/>
              <a:sym typeface="Arial"/>
            </a:endParaRPr>
          </a:p>
        </p:txBody>
      </p:sp>
      <p:sp>
        <p:nvSpPr>
          <p:cNvPr id="1406" name="Google Shape;1406;p130"/>
          <p:cNvSpPr txBox="1"/>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latin typeface="Helvetica Neue"/>
                <a:ea typeface="Helvetica Neue"/>
                <a:cs typeface="Helvetica Neue"/>
                <a:sym typeface="Helvetica Neue"/>
              </a:rPr>
              <a:t>Your Next Step</a:t>
            </a:r>
            <a:endParaRPr sz="1867">
              <a:latin typeface="Arial"/>
              <a:cs typeface="Arial"/>
              <a:sym typeface="Arial"/>
            </a:endParaRPr>
          </a:p>
        </p:txBody>
      </p:sp>
      <p:cxnSp>
        <p:nvCxnSpPr>
          <p:cNvPr id="1407" name="Google Shape;1407;p130"/>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sp>
        <p:nvSpPr>
          <p:cNvPr id="1409" name="Google Shape;1409;p130"/>
          <p:cNvSpPr/>
          <p:nvPr/>
        </p:nvSpPr>
        <p:spPr>
          <a:xfrm>
            <a:off x="3048000" y="6284872"/>
            <a:ext cx="6096000" cy="329288"/>
          </a:xfrm>
          <a:prstGeom prst="rect">
            <a:avLst/>
          </a:prstGeom>
          <a:noFill/>
          <a:ln>
            <a:noFill/>
          </a:ln>
        </p:spPr>
        <p:txBody>
          <a:bodyPr spcFirstLastPara="1" wrap="square" lIns="121900" tIns="60933" rIns="121900" bIns="60933" anchor="t" anchorCtr="0">
            <a:noAutofit/>
          </a:bodyPr>
          <a:lstStyle/>
          <a:p>
            <a:pPr algn="ctr" defTabSz="1219170" hangingPunct="1">
              <a:buClr>
                <a:srgbClr val="000000"/>
              </a:buClr>
              <a:buSzPts val="1000"/>
            </a:pPr>
            <a:r>
              <a:rPr lang="en" sz="1333">
                <a:latin typeface="Arial Narrow"/>
                <a:ea typeface="Arial Narrow"/>
                <a:cs typeface="Arial Narrow"/>
                <a:sym typeface="Arial Narrow"/>
              </a:rPr>
              <a:t>*See company brochure for details.</a:t>
            </a:r>
            <a:endParaRPr sz="1867">
              <a:latin typeface="Arial"/>
              <a:cs typeface="Arial"/>
              <a:sym typeface="Arial"/>
            </a:endParaRPr>
          </a:p>
        </p:txBody>
      </p:sp>
    </p:spTree>
    <p:extLst>
      <p:ext uri="{BB962C8B-B14F-4D97-AF65-F5344CB8AC3E}">
        <p14:creationId xmlns:p14="http://schemas.microsoft.com/office/powerpoint/2010/main" val="1673909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6"/>
                                        </p:tgtEl>
                                        <p:attrNameLst>
                                          <p:attrName>style.visibility</p:attrName>
                                        </p:attrNameLst>
                                      </p:cBhvr>
                                      <p:to>
                                        <p:strVal val="visible"/>
                                      </p:to>
                                    </p:set>
                                    <p:animEffect transition="in" filter="fade">
                                      <p:cBhvr>
                                        <p:cTn id="7" dur="400"/>
                                        <p:tgtEl>
                                          <p:spTgt spid="1406"/>
                                        </p:tgtEl>
                                      </p:cBhvr>
                                    </p:animEffect>
                                  </p:childTnLst>
                                </p:cTn>
                              </p:par>
                              <p:par>
                                <p:cTn id="8" presetID="10" presetClass="entr" presetSubtype="0" fill="hold" nodeType="withEffect">
                                  <p:stCondLst>
                                    <p:cond delay="0"/>
                                  </p:stCondLst>
                                  <p:childTnLst>
                                    <p:set>
                                      <p:cBhvr>
                                        <p:cTn id="9" dur="1" fill="hold">
                                          <p:stCondLst>
                                            <p:cond delay="0"/>
                                          </p:stCondLst>
                                        </p:cTn>
                                        <p:tgtEl>
                                          <p:spTgt spid="1407"/>
                                        </p:tgtEl>
                                        <p:attrNameLst>
                                          <p:attrName>style.visibility</p:attrName>
                                        </p:attrNameLst>
                                      </p:cBhvr>
                                      <p:to>
                                        <p:strVal val="visible"/>
                                      </p:to>
                                    </p:set>
                                    <p:animEffect transition="in" filter="fade">
                                      <p:cBhvr>
                                        <p:cTn id="10" dur="700"/>
                                        <p:tgtEl>
                                          <p:spTgt spid="14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2"/>
                                        </p:tgtEl>
                                        <p:attrNameLst>
                                          <p:attrName>style.visibility</p:attrName>
                                        </p:attrNameLst>
                                      </p:cBhvr>
                                      <p:to>
                                        <p:strVal val="visible"/>
                                      </p:to>
                                    </p:set>
                                    <p:animEffect transition="in" filter="fade">
                                      <p:cBhvr>
                                        <p:cTn id="15" dur="300"/>
                                        <p:tgtEl>
                                          <p:spTgt spid="1402"/>
                                        </p:tgtEl>
                                      </p:cBhvr>
                                    </p:animEffect>
                                  </p:childTnLst>
                                </p:cTn>
                              </p:par>
                              <p:par>
                                <p:cTn id="16" presetID="10" presetClass="entr" presetSubtype="0" fill="hold" nodeType="withEffect">
                                  <p:stCondLst>
                                    <p:cond delay="0"/>
                                  </p:stCondLst>
                                  <p:childTnLst>
                                    <p:set>
                                      <p:cBhvr>
                                        <p:cTn id="17" dur="1" fill="hold">
                                          <p:stCondLst>
                                            <p:cond delay="0"/>
                                          </p:stCondLst>
                                        </p:cTn>
                                        <p:tgtEl>
                                          <p:spTgt spid="1400">
                                            <p:txEl>
                                              <p:pRg st="0" end="0"/>
                                            </p:txEl>
                                          </p:spTgt>
                                        </p:tgtEl>
                                        <p:attrNameLst>
                                          <p:attrName>style.visibility</p:attrName>
                                        </p:attrNameLst>
                                      </p:cBhvr>
                                      <p:to>
                                        <p:strVal val="visible"/>
                                      </p:to>
                                    </p:set>
                                    <p:animEffect transition="in" filter="fade">
                                      <p:cBhvr>
                                        <p:cTn id="18" dur="300"/>
                                        <p:tgtEl>
                                          <p:spTgt spid="140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00">
                                            <p:txEl>
                                              <p:pRg st="1" end="1"/>
                                            </p:txEl>
                                          </p:spTgt>
                                        </p:tgtEl>
                                        <p:attrNameLst>
                                          <p:attrName>style.visibility</p:attrName>
                                        </p:attrNameLst>
                                      </p:cBhvr>
                                      <p:to>
                                        <p:strVal val="visible"/>
                                      </p:to>
                                    </p:set>
                                    <p:animEffect transition="in" filter="fade">
                                      <p:cBhvr>
                                        <p:cTn id="21" dur="300"/>
                                        <p:tgtEl>
                                          <p:spTgt spid="1400">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00">
                                            <p:txEl>
                                              <p:pRg st="2" end="2"/>
                                            </p:txEl>
                                          </p:spTgt>
                                        </p:tgtEl>
                                        <p:attrNameLst>
                                          <p:attrName>style.visibility</p:attrName>
                                        </p:attrNameLst>
                                      </p:cBhvr>
                                      <p:to>
                                        <p:strVal val="visible"/>
                                      </p:to>
                                    </p:set>
                                    <p:animEffect transition="in" filter="fade">
                                      <p:cBhvr>
                                        <p:cTn id="24" dur="300"/>
                                        <p:tgtEl>
                                          <p:spTgt spid="1400">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00">
                                            <p:txEl>
                                              <p:pRg st="3" end="3"/>
                                            </p:txEl>
                                          </p:spTgt>
                                        </p:tgtEl>
                                        <p:attrNameLst>
                                          <p:attrName>style.visibility</p:attrName>
                                        </p:attrNameLst>
                                      </p:cBhvr>
                                      <p:to>
                                        <p:strVal val="visible"/>
                                      </p:to>
                                    </p:set>
                                    <p:animEffect transition="in" filter="fade">
                                      <p:cBhvr>
                                        <p:cTn id="27" dur="300"/>
                                        <p:tgtEl>
                                          <p:spTgt spid="140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4"/>
                                        </p:tgtEl>
                                        <p:attrNameLst>
                                          <p:attrName>style.visibility</p:attrName>
                                        </p:attrNameLst>
                                      </p:cBhvr>
                                      <p:to>
                                        <p:strVal val="visible"/>
                                      </p:to>
                                    </p:set>
                                    <p:animEffect transition="in" filter="fade">
                                      <p:cBhvr>
                                        <p:cTn id="32" dur="500"/>
                                        <p:tgtEl>
                                          <p:spTgt spid="1404"/>
                                        </p:tgtEl>
                                      </p:cBhvr>
                                    </p:animEffect>
                                  </p:childTnLst>
                                </p:cTn>
                              </p:par>
                              <p:par>
                                <p:cTn id="33" presetID="10" presetClass="entr" presetSubtype="0" fill="hold" nodeType="withEffect">
                                  <p:stCondLst>
                                    <p:cond delay="0"/>
                                  </p:stCondLst>
                                  <p:childTnLst>
                                    <p:set>
                                      <p:cBhvr>
                                        <p:cTn id="34" dur="1" fill="hold">
                                          <p:stCondLst>
                                            <p:cond delay="0"/>
                                          </p:stCondLst>
                                        </p:cTn>
                                        <p:tgtEl>
                                          <p:spTgt spid="1401"/>
                                        </p:tgtEl>
                                        <p:attrNameLst>
                                          <p:attrName>style.visibility</p:attrName>
                                        </p:attrNameLst>
                                      </p:cBhvr>
                                      <p:to>
                                        <p:strVal val="visible"/>
                                      </p:to>
                                    </p:set>
                                    <p:animEffect transition="in" filter="fade">
                                      <p:cBhvr>
                                        <p:cTn id="35" dur="500"/>
                                        <p:tgtEl>
                                          <p:spTgt spid="1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FFC526-6B1C-194B-85F4-B5F1083998A3}"/>
              </a:ext>
            </a:extLst>
          </p:cNvPr>
          <p:cNvSpPr/>
          <p:nvPr/>
        </p:nvSpPr>
        <p:spPr>
          <a:xfrm>
            <a:off x="92765" y="92765"/>
            <a:ext cx="11979965" cy="6639339"/>
          </a:xfrm>
          <a:prstGeom prst="rect">
            <a:avLst/>
          </a:prstGeom>
          <a:solidFill>
            <a:srgbClr val="0070C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
        <p:nvSpPr>
          <p:cNvPr id="2" name="TextBox 1"/>
          <p:cNvSpPr txBox="1"/>
          <p:nvPr/>
        </p:nvSpPr>
        <p:spPr>
          <a:xfrm>
            <a:off x="1981202" y="1333933"/>
            <a:ext cx="9110132" cy="4308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n-US" sz="4000" b="1" u="sng" dirty="0">
                <a:solidFill>
                  <a:schemeClr val="bg1"/>
                </a:solidFill>
                <a:hlinkClick r:id="rId2">
                  <a:extLst>
                    <a:ext uri="{A12FA001-AC4F-418D-AE19-62706E023703}">
                      <ahyp:hlinkClr xmlns:ahyp="http://schemas.microsoft.com/office/drawing/2018/hyperlinkcolor" val="tx"/>
                    </a:ext>
                  </a:extLst>
                </a:hlinkClick>
              </a:rPr>
              <a:t>Payless Shoe</a:t>
            </a:r>
            <a:r>
              <a:rPr lang="en-US" sz="4000" b="1" dirty="0">
                <a:solidFill>
                  <a:schemeClr val="bg1"/>
                </a:solidFill>
              </a:rPr>
              <a:t>: </a:t>
            </a:r>
            <a:r>
              <a:rPr lang="en-US" sz="4000" dirty="0">
                <a:solidFill>
                  <a:schemeClr val="bg1"/>
                </a:solidFill>
              </a:rPr>
              <a:t>2,589 </a:t>
            </a:r>
            <a:r>
              <a:rPr lang="en-US" sz="4000" b="1" u="sng" dirty="0">
                <a:solidFill>
                  <a:schemeClr val="bg1"/>
                </a:solidFill>
                <a:hlinkClick r:id="rId3">
                  <a:extLst>
                    <a:ext uri="{A12FA001-AC4F-418D-AE19-62706E023703}">
                      <ahyp:hlinkClr xmlns:ahyp="http://schemas.microsoft.com/office/drawing/2018/hyperlinkcolor" val="tx"/>
                    </a:ext>
                  </a:extLst>
                </a:hlinkClick>
              </a:rPr>
              <a:t>Gymboree</a:t>
            </a:r>
            <a:r>
              <a:rPr lang="en-US" sz="4000" dirty="0">
                <a:solidFill>
                  <a:schemeClr val="bg1"/>
                </a:solidFill>
              </a:rPr>
              <a:t>749  </a:t>
            </a:r>
            <a:r>
              <a:rPr lang="en-US" sz="4000" b="1" u="sng" dirty="0">
                <a:solidFill>
                  <a:schemeClr val="bg1"/>
                </a:solidFill>
                <a:hlinkClick r:id="rId4">
                  <a:extLst>
                    <a:ext uri="{A12FA001-AC4F-418D-AE19-62706E023703}">
                      <ahyp:hlinkClr xmlns:ahyp="http://schemas.microsoft.com/office/drawing/2018/hyperlinkcolor" val="tx"/>
                    </a:ext>
                  </a:extLst>
                </a:hlinkClick>
              </a:rPr>
              <a:t>Dressbarn</a:t>
            </a:r>
            <a:r>
              <a:rPr lang="en-US" sz="4000" dirty="0">
                <a:solidFill>
                  <a:schemeClr val="bg1"/>
                </a:solidFill>
              </a:rPr>
              <a:t>: 649</a:t>
            </a:r>
          </a:p>
          <a:p>
            <a:r>
              <a:rPr lang="en-US" sz="4000" b="1" u="sng" dirty="0">
                <a:solidFill>
                  <a:schemeClr val="bg1"/>
                </a:solidFill>
                <a:hlinkClick r:id="rId5">
                  <a:extLst>
                    <a:ext uri="{A12FA001-AC4F-418D-AE19-62706E023703}">
                      <ahyp:hlinkClr xmlns:ahyp="http://schemas.microsoft.com/office/drawing/2018/hyperlinkcolor" val="tx"/>
                    </a:ext>
                  </a:extLst>
                </a:hlinkClick>
              </a:rPr>
              <a:t>Fred's</a:t>
            </a:r>
            <a:r>
              <a:rPr lang="en-US" sz="4000" b="1" dirty="0">
                <a:solidFill>
                  <a:schemeClr val="bg1"/>
                </a:solidFill>
              </a:rPr>
              <a:t> </a:t>
            </a:r>
            <a:r>
              <a:rPr lang="en-US" sz="4000" u="sng" dirty="0">
                <a:solidFill>
                  <a:schemeClr val="bg1"/>
                </a:solidFill>
                <a:hlinkClick r:id="rId6">
                  <a:extLst>
                    <a:ext uri="{A12FA001-AC4F-418D-AE19-62706E023703}">
                      <ahyp:hlinkClr xmlns:ahyp="http://schemas.microsoft.com/office/drawing/2018/hyperlinkcolor" val="tx"/>
                    </a:ext>
                  </a:extLst>
                </a:hlinkClick>
              </a:rPr>
              <a:t>129 </a:t>
            </a:r>
            <a:r>
              <a:rPr lang="en-US" sz="4000" dirty="0">
                <a:solidFill>
                  <a:schemeClr val="bg1"/>
                </a:solidFill>
              </a:rPr>
              <a:t> </a:t>
            </a:r>
            <a:r>
              <a:rPr lang="en-US" sz="4000" b="1" u="sng" dirty="0">
                <a:solidFill>
                  <a:schemeClr val="bg1"/>
                </a:solidFill>
                <a:hlinkClick r:id="rId7">
                  <a:extLst>
                    <a:ext uri="{A12FA001-AC4F-418D-AE19-62706E023703}">
                      <ahyp:hlinkClr xmlns:ahyp="http://schemas.microsoft.com/office/drawing/2018/hyperlinkcolor" val="tx"/>
                    </a:ext>
                  </a:extLst>
                </a:hlinkClick>
              </a:rPr>
              <a:t>Charlotte Russe</a:t>
            </a:r>
            <a:r>
              <a:rPr lang="en-US" sz="4000" b="1" dirty="0">
                <a:solidFill>
                  <a:schemeClr val="bg1"/>
                </a:solidFill>
              </a:rPr>
              <a:t>: </a:t>
            </a:r>
            <a:r>
              <a:rPr lang="en-US" sz="4000" dirty="0">
                <a:solidFill>
                  <a:schemeClr val="bg1"/>
                </a:solidFill>
              </a:rPr>
              <a:t>494 </a:t>
            </a:r>
            <a:r>
              <a:rPr lang="en-US" sz="4000" b="1" u="sng" dirty="0">
                <a:solidFill>
                  <a:schemeClr val="bg1"/>
                </a:solidFill>
                <a:hlinkClick r:id="rId8">
                  <a:extLst>
                    <a:ext uri="{A12FA001-AC4F-418D-AE19-62706E023703}">
                      <ahyp:hlinkClr xmlns:ahyp="http://schemas.microsoft.com/office/drawing/2018/hyperlinkcolor" val="tx"/>
                    </a:ext>
                  </a:extLst>
                </a:hlinkClick>
              </a:rPr>
              <a:t>Shopko</a:t>
            </a:r>
            <a:r>
              <a:rPr lang="en-US" sz="4000" b="1" dirty="0">
                <a:solidFill>
                  <a:schemeClr val="bg1"/>
                </a:solidFill>
              </a:rPr>
              <a:t>:</a:t>
            </a:r>
            <a:r>
              <a:rPr lang="en-US" sz="4000" dirty="0">
                <a:solidFill>
                  <a:schemeClr val="bg1"/>
                </a:solidFill>
              </a:rPr>
              <a:t> 371</a:t>
            </a:r>
            <a:r>
              <a:rPr lang="en-US" sz="4000" b="1" u="sng" dirty="0">
                <a:solidFill>
                  <a:schemeClr val="bg1"/>
                </a:solidFill>
                <a:hlinkClick r:id="rId9">
                  <a:extLst>
                    <a:ext uri="{A12FA001-AC4F-418D-AE19-62706E023703}">
                      <ahyp:hlinkClr xmlns:ahyp="http://schemas.microsoft.com/office/drawing/2018/hyperlinkcolor" val="tx"/>
                    </a:ext>
                  </a:extLst>
                </a:hlinkClick>
              </a:rPr>
              <a:t>Charming Charlie</a:t>
            </a:r>
            <a:r>
              <a:rPr lang="en-US" sz="4000" b="1" dirty="0">
                <a:solidFill>
                  <a:schemeClr val="bg1"/>
                </a:solidFill>
              </a:rPr>
              <a:t>: </a:t>
            </a:r>
            <a:r>
              <a:rPr lang="en-US" sz="4000" dirty="0">
                <a:solidFill>
                  <a:schemeClr val="bg1"/>
                </a:solidFill>
              </a:rPr>
              <a:t>261</a:t>
            </a:r>
          </a:p>
          <a:p>
            <a:r>
              <a:rPr lang="en-US" sz="4000" b="1" u="sng" dirty="0">
                <a:solidFill>
                  <a:schemeClr val="bg1"/>
                </a:solidFill>
                <a:hlinkClick r:id="rId10">
                  <a:extLst>
                    <a:ext uri="{A12FA001-AC4F-418D-AE19-62706E023703}">
                      <ahyp:hlinkClr xmlns:ahyp="http://schemas.microsoft.com/office/drawing/2018/hyperlinkcolor" val="tx"/>
                    </a:ext>
                  </a:extLst>
                </a:hlinkClick>
              </a:rPr>
              <a:t>Avenue</a:t>
            </a:r>
            <a:r>
              <a:rPr lang="en-US" sz="4000" b="1" dirty="0">
                <a:solidFill>
                  <a:schemeClr val="bg1"/>
                </a:solidFill>
              </a:rPr>
              <a:t>:</a:t>
            </a:r>
            <a:r>
              <a:rPr lang="en-US" sz="4000" dirty="0">
                <a:solidFill>
                  <a:schemeClr val="bg1"/>
                </a:solidFill>
              </a:rPr>
              <a:t> 222</a:t>
            </a:r>
            <a:r>
              <a:rPr lang="en-US" sz="4000" b="1" u="sng" dirty="0">
                <a:solidFill>
                  <a:schemeClr val="bg1"/>
                </a:solidFill>
                <a:hlinkClick r:id="rId11">
                  <a:extLst>
                    <a:ext uri="{A12FA001-AC4F-418D-AE19-62706E023703}">
                      <ahyp:hlinkClr xmlns:ahyp="http://schemas.microsoft.com/office/drawing/2018/hyperlinkcolor" val="tx"/>
                    </a:ext>
                  </a:extLst>
                </a:hlinkClick>
              </a:rPr>
              <a:t>Kitchen Collection</a:t>
            </a:r>
            <a:r>
              <a:rPr lang="en-US" sz="4000" b="1" dirty="0">
                <a:solidFill>
                  <a:schemeClr val="bg1"/>
                </a:solidFill>
              </a:rPr>
              <a:t>:</a:t>
            </a:r>
            <a:r>
              <a:rPr lang="en-US" sz="4000" dirty="0">
                <a:solidFill>
                  <a:schemeClr val="bg1"/>
                </a:solidFill>
              </a:rPr>
              <a:t> 160</a:t>
            </a:r>
          </a:p>
          <a:p>
            <a:r>
              <a:rPr lang="en-US" sz="4000" b="1" dirty="0">
                <a:solidFill>
                  <a:schemeClr val="bg1"/>
                </a:solidFill>
              </a:rPr>
              <a:t>Henri </a:t>
            </a:r>
            <a:r>
              <a:rPr lang="en-US" sz="4000" b="1" dirty="0" err="1">
                <a:solidFill>
                  <a:schemeClr val="bg1"/>
                </a:solidFill>
              </a:rPr>
              <a:t>Bendel</a:t>
            </a:r>
            <a:r>
              <a:rPr lang="en-US" sz="4000" b="1" dirty="0">
                <a:solidFill>
                  <a:schemeClr val="bg1"/>
                </a:solidFill>
              </a:rPr>
              <a:t>:</a:t>
            </a:r>
            <a:r>
              <a:rPr lang="en-US" sz="4000" dirty="0">
                <a:solidFill>
                  <a:schemeClr val="bg1"/>
                </a:solidFill>
              </a:rPr>
              <a:t> 23</a:t>
            </a:r>
          </a:p>
          <a:p>
            <a:r>
              <a:rPr lang="en-US" sz="4000" b="1" u="sng" dirty="0">
                <a:solidFill>
                  <a:schemeClr val="bg1"/>
                </a:solidFill>
                <a:hlinkClick r:id="rId12">
                  <a:extLst>
                    <a:ext uri="{A12FA001-AC4F-418D-AE19-62706E023703}">
                      <ahyp:hlinkClr xmlns:ahyp="http://schemas.microsoft.com/office/drawing/2018/hyperlinkcolor" val="tx"/>
                    </a:ext>
                  </a:extLst>
                </a:hlinkClick>
              </a:rPr>
              <a:t>Barneys New York</a:t>
            </a:r>
            <a:r>
              <a:rPr lang="en-US" sz="4000" b="1" dirty="0">
                <a:solidFill>
                  <a:schemeClr val="bg1"/>
                </a:solidFill>
              </a:rPr>
              <a:t>:</a:t>
            </a:r>
            <a:r>
              <a:rPr lang="en-US" sz="4000" dirty="0">
                <a:solidFill>
                  <a:schemeClr val="bg1"/>
                </a:solidFill>
              </a:rPr>
              <a:t> 22 </a:t>
            </a:r>
            <a:r>
              <a:rPr lang="en-US" sz="4000" b="1" dirty="0">
                <a:solidFill>
                  <a:schemeClr val="bg1"/>
                </a:solidFill>
              </a:rPr>
              <a:t>Topshop: </a:t>
            </a:r>
            <a:r>
              <a:rPr lang="en-US" sz="4000" dirty="0">
                <a:solidFill>
                  <a:schemeClr val="bg1"/>
                </a:solidFill>
              </a:rPr>
              <a:t>11</a:t>
            </a:r>
            <a:endParaRPr kumimoji="0" lang="en-US" sz="4000" b="0" i="0" u="none" strike="noStrike" cap="none" spc="0" normalizeH="0" baseline="0" dirty="0">
              <a:ln>
                <a:noFill/>
              </a:ln>
              <a:solidFill>
                <a:schemeClr val="bg1"/>
              </a:solidFill>
              <a:effectLst/>
              <a:uFillTx/>
              <a:sym typeface="Avenir Book"/>
            </a:endParaRPr>
          </a:p>
        </p:txBody>
      </p:sp>
      <p:sp>
        <p:nvSpPr>
          <p:cNvPr id="6" name="TextBox 5"/>
          <p:cNvSpPr txBox="1"/>
          <p:nvPr/>
        </p:nvSpPr>
        <p:spPr>
          <a:xfrm flipH="1">
            <a:off x="978300" y="220133"/>
            <a:ext cx="4271033"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1" u="sng" strike="noStrike" cap="none" spc="0" normalizeH="0" baseline="0" dirty="0">
                <a:ln>
                  <a:noFill/>
                </a:ln>
                <a:solidFill>
                  <a:schemeClr val="bg1"/>
                </a:solidFill>
                <a:effectLst/>
                <a:uFillTx/>
                <a:latin typeface="Avenir Book"/>
                <a:ea typeface="Avenir Book"/>
                <a:cs typeface="Avenir Book"/>
                <a:sym typeface="Avenir Book"/>
              </a:rPr>
              <a:t>JUST A FEW</a:t>
            </a:r>
          </a:p>
        </p:txBody>
      </p:sp>
      <p:sp>
        <p:nvSpPr>
          <p:cNvPr id="4" name="TextBox 3"/>
          <p:cNvSpPr txBox="1"/>
          <p:nvPr/>
        </p:nvSpPr>
        <p:spPr>
          <a:xfrm>
            <a:off x="5367010" y="220133"/>
            <a:ext cx="5724324"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n-lt"/>
                <a:ea typeface="Avenir Book"/>
                <a:cs typeface="Avenir Book"/>
                <a:sym typeface="Avenir Book"/>
              </a:rPr>
              <a:t>THEY DIDN’T CHANGE </a:t>
            </a:r>
          </a:p>
        </p:txBody>
      </p:sp>
    </p:spTree>
    <p:extLst>
      <p:ext uri="{BB962C8B-B14F-4D97-AF65-F5344CB8AC3E}">
        <p14:creationId xmlns:p14="http://schemas.microsoft.com/office/powerpoint/2010/main" val="5475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BBF9EB-9754-9642-9152-5314656758B7}"/>
              </a:ext>
            </a:extLst>
          </p:cNvPr>
          <p:cNvSpPr>
            <a:spLocks noGrp="1"/>
          </p:cNvSpPr>
          <p:nvPr>
            <p:ph type="title"/>
          </p:nvPr>
        </p:nvSpPr>
        <p:spPr>
          <a:xfrm>
            <a:off x="7763256" y="1122363"/>
            <a:ext cx="3834384" cy="2902882"/>
          </a:xfrm>
        </p:spPr>
        <p:txBody>
          <a:bodyPr vert="horz" lIns="91440" tIns="45720" rIns="91440" bIns="45720" rtlCol="0" anchor="b">
            <a:normAutofit/>
          </a:bodyPr>
          <a:lstStyle/>
          <a:p>
            <a:r>
              <a:rPr lang="en-US" sz="4800" dirty="0"/>
              <a:t>The World is Changing……..Are you Changing?</a:t>
            </a:r>
          </a:p>
        </p:txBody>
      </p:sp>
      <p:pic>
        <p:nvPicPr>
          <p:cNvPr id="13" name="Content Placeholder 12" descr="A vase of flowers sitting on a desk&#10;&#10;Description automatically generated">
            <a:extLst>
              <a:ext uri="{FF2B5EF4-FFF2-40B4-BE49-F238E27FC236}">
                <a16:creationId xmlns:a16="http://schemas.microsoft.com/office/drawing/2014/main" id="{F1205E87-49AD-474C-ABD0-ABC4484A807D}"/>
              </a:ext>
            </a:extLst>
          </p:cNvPr>
          <p:cNvPicPr>
            <a:picLocks noGrp="1" noChangeAspect="1"/>
          </p:cNvPicPr>
          <p:nvPr>
            <p:ph idx="1"/>
          </p:nvPr>
        </p:nvPicPr>
        <p:blipFill rotWithShape="1">
          <a:blip r:embed="rId2"/>
          <a:srcRect r="3359" b="-2"/>
          <a:stretch/>
        </p:blipFill>
        <p:spPr>
          <a:xfrm>
            <a:off x="509517" y="576072"/>
            <a:ext cx="6692560" cy="5522976"/>
          </a:xfrm>
          <a:prstGeom prst="rect">
            <a:avLst/>
          </a:prstGeom>
        </p:spPr>
      </p:pic>
    </p:spTree>
    <p:extLst>
      <p:ext uri="{BB962C8B-B14F-4D97-AF65-F5344CB8AC3E}">
        <p14:creationId xmlns:p14="http://schemas.microsoft.com/office/powerpoint/2010/main" val="339100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 name="Slide Number Placeholder 1"/>
          <p:cNvSpPr txBox="1">
            <a:spLocks noGrp="1"/>
          </p:cNvSpPr>
          <p:nvPr>
            <p:ph type="sldNum" sz="quarter" idx="12"/>
          </p:nvPr>
        </p:nvSpPr>
        <p:spPr>
          <a:xfrm>
            <a:off x="1520781" y="5732540"/>
            <a:ext cx="160642" cy="202414"/>
          </a:xfrm>
          <a:prstGeom prst="rect">
            <a:avLst/>
          </a:prstGeom>
          <a:extLst>
            <a:ext uri="{C572A759-6A51-4108-AA02-DFA0A04FC94B}">
              <ma14:wrappingTextBoxFlag xmlns="" xmlns:ma14="http://schemas.microsoft.com/office/mac/drawingml/2011/main" val="1"/>
            </a:ext>
          </a:extLst>
        </p:spPr>
        <p:txBody>
          <a:bodyPr/>
          <a:lstStyle>
            <a:lvl1pPr defTabSz="457200">
              <a:defRPr sz="800">
                <a:latin typeface="Arial"/>
                <a:ea typeface="Arial"/>
                <a:cs typeface="Arial"/>
                <a:sym typeface="Arial"/>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98989"/>
                </a:solidFill>
                <a:effectLst/>
                <a:uLnTx/>
                <a:uFillTx/>
                <a:latin typeface="Arial"/>
                <a:cs typeface="Arial"/>
                <a:sym typeface="Arial"/>
              </a:rPr>
              <a:pPr marL="0" marR="0" lvl="0" indent="0" algn="r" defTabSz="457200" rtl="0" eaLnBrk="1" fontAlgn="auto" latinLnBrk="0" hangingPunct="0">
                <a:lnSpc>
                  <a:spcPct val="100000"/>
                </a:lnSpc>
                <a:spcBef>
                  <a:spcPts val="0"/>
                </a:spcBef>
                <a:spcAft>
                  <a:spcPts val="0"/>
                </a:spcAft>
                <a:buClrTx/>
                <a:buSzTx/>
                <a:buFontTx/>
                <a:buNone/>
                <a:tabLst/>
                <a:defRPr/>
              </a:pPr>
              <a:t>9</a:t>
            </a:fld>
            <a:endParaRPr kumimoji="0" sz="800" b="0" i="0" u="none" strike="noStrike" kern="0" cap="none" spc="0" normalizeH="0" baseline="0" noProof="0">
              <a:ln>
                <a:noFill/>
              </a:ln>
              <a:solidFill>
                <a:srgbClr val="898989"/>
              </a:solidFill>
              <a:effectLst/>
              <a:uLnTx/>
              <a:uFillTx/>
              <a:latin typeface="Arial"/>
              <a:cs typeface="Arial"/>
              <a:sym typeface="Arial"/>
            </a:endParaRPr>
          </a:p>
        </p:txBody>
      </p:sp>
      <p:grpSp>
        <p:nvGrpSpPr>
          <p:cNvPr id="1723" name="Title 6"/>
          <p:cNvGrpSpPr/>
          <p:nvPr/>
        </p:nvGrpSpPr>
        <p:grpSpPr>
          <a:xfrm>
            <a:off x="0" y="81925"/>
            <a:ext cx="12192000" cy="1873650"/>
            <a:chOff x="0" y="-34122"/>
            <a:chExt cx="9144000" cy="1722972"/>
          </a:xfrm>
          <a:solidFill>
            <a:srgbClr val="0070C0"/>
          </a:solidFill>
        </p:grpSpPr>
        <p:sp>
          <p:nvSpPr>
            <p:cNvPr id="1721" name="Rectangle"/>
            <p:cNvSpPr/>
            <p:nvPr/>
          </p:nvSpPr>
          <p:spPr>
            <a:xfrm>
              <a:off x="0" y="2031"/>
              <a:ext cx="9144000" cy="1499616"/>
            </a:xfrm>
            <a:prstGeom prst="rect">
              <a:avLst/>
            </a:prstGeom>
            <a:grpFill/>
            <a:ln w="12700" cap="flat">
              <a:noFill/>
              <a:miter lim="400000"/>
            </a:ln>
            <a:effectLst/>
          </p:spPr>
          <p:txBody>
            <a:bodyPr wrap="square" lIns="50800" tIns="50800" rIns="50800" bIns="50800" numCol="1" anchor="ctr">
              <a:noAutofit/>
            </a:bodyPr>
            <a:lstStyle/>
            <a:p>
              <a:pPr marL="342900" marR="0" lvl="0" indent="-342900" algn="ctr" defTabSz="457200" rtl="0" eaLnBrk="1" fontAlgn="auto" latinLnBrk="0" hangingPunct="0">
                <a:lnSpc>
                  <a:spcPct val="85000"/>
                </a:lnSpc>
                <a:spcBef>
                  <a:spcPts val="1200"/>
                </a:spcBef>
                <a:spcAft>
                  <a:spcPts val="0"/>
                </a:spcAft>
                <a:buClrTx/>
                <a:buSzTx/>
                <a:buFontTx/>
                <a:buNone/>
                <a:tabLst/>
                <a:defRPr sz="2400" b="1">
                  <a:solidFill>
                    <a:srgbClr val="FFFFFF"/>
                  </a:solidFill>
                  <a:latin typeface="+mn-lt"/>
                  <a:ea typeface="+mn-ea"/>
                  <a:cs typeface="+mn-cs"/>
                  <a:sym typeface="Helvetica"/>
                </a:defRPr>
              </a:pPr>
              <a:endParaRPr kumimoji="0" sz="2400" b="1" i="0" u="none" strike="noStrike" kern="0" cap="none" spc="0" normalizeH="0" baseline="0" noProof="0">
                <a:ln>
                  <a:noFill/>
                </a:ln>
                <a:solidFill>
                  <a:srgbClr val="FFFFFF"/>
                </a:solidFill>
                <a:effectLst/>
                <a:uLnTx/>
                <a:uFillTx/>
                <a:latin typeface="Helvetica"/>
                <a:sym typeface="Helvetica"/>
              </a:endParaRPr>
            </a:p>
          </p:txBody>
        </p:sp>
        <p:sp>
          <p:nvSpPr>
            <p:cNvPr id="1722" name="The #1 Concern…"/>
            <p:cNvSpPr txBox="1"/>
            <p:nvPr/>
          </p:nvSpPr>
          <p:spPr>
            <a:xfrm>
              <a:off x="0" y="-34122"/>
              <a:ext cx="9144000" cy="1722972"/>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marL="342900" marR="0" lvl="1" indent="-342900" algn="ctr" defTabSz="457200" rtl="0" eaLnBrk="1" fontAlgn="auto" latinLnBrk="0" hangingPunct="0">
                <a:lnSpc>
                  <a:spcPct val="85000"/>
                </a:lnSpc>
                <a:spcBef>
                  <a:spcPts val="1200"/>
                </a:spcBef>
                <a:spcAft>
                  <a:spcPts val="0"/>
                </a:spcAft>
                <a:buClrTx/>
                <a:buSzTx/>
                <a:buFontTx/>
                <a:buNone/>
                <a:tabLst/>
                <a:defRPr sz="6000" b="1">
                  <a:solidFill>
                    <a:srgbClr val="FFFFFF"/>
                  </a:solidFill>
                  <a:latin typeface="+mn-lt"/>
                  <a:ea typeface="+mn-ea"/>
                  <a:cs typeface="+mn-cs"/>
                  <a:sym typeface="Helvetica"/>
                </a:defRPr>
              </a:pPr>
              <a:r>
                <a:rPr lang="en-US" sz="4800" b="1" kern="0" dirty="0">
                  <a:solidFill>
                    <a:srgbClr val="FFFFFF"/>
                  </a:solidFill>
                  <a:latin typeface="Helvetica"/>
                  <a:sym typeface="Helvetica"/>
                </a:rPr>
                <a:t>Is your financial plan c</a:t>
              </a:r>
              <a:r>
                <a:rPr kumimoji="0" lang="en-US" sz="4800" b="1" i="0" u="none" strike="noStrike" kern="0" cap="none" spc="0" normalizeH="0" baseline="0" noProof="0" dirty="0">
                  <a:ln>
                    <a:noFill/>
                  </a:ln>
                  <a:solidFill>
                    <a:srgbClr val="FFFFFF"/>
                  </a:solidFill>
                  <a:effectLst/>
                  <a:uLnTx/>
                  <a:uFillTx/>
                  <a:latin typeface="Helvetica"/>
                  <a:sym typeface="Helvetica"/>
                </a:rPr>
                <a:t>hanging?</a:t>
              </a:r>
            </a:p>
            <a:p>
              <a:pPr marL="342900" lvl="1" indent="-342900" algn="ctr" defTabSz="457200">
                <a:lnSpc>
                  <a:spcPct val="85000"/>
                </a:lnSpc>
                <a:spcBef>
                  <a:spcPts val="1200"/>
                </a:spcBef>
                <a:defRPr sz="6000" b="1">
                  <a:solidFill>
                    <a:srgbClr val="FFFFFF"/>
                  </a:solidFill>
                  <a:latin typeface="+mn-lt"/>
                  <a:ea typeface="+mn-ea"/>
                  <a:cs typeface="+mn-cs"/>
                  <a:sym typeface="Helvetica"/>
                </a:defRPr>
              </a:pPr>
              <a:r>
                <a:rPr lang="en-US" sz="3200" b="1" dirty="0">
                  <a:solidFill>
                    <a:srgbClr val="FFFFFF"/>
                  </a:solidFill>
                  <a:sym typeface="Helvetica"/>
                </a:rPr>
                <a:t>The Consumer is Facing today:</a:t>
              </a:r>
            </a:p>
            <a:p>
              <a:pPr marL="342900" marR="0" lvl="1" indent="-342900" algn="ctr" defTabSz="457200" rtl="0" eaLnBrk="1" fontAlgn="auto" latinLnBrk="0" hangingPunct="0">
                <a:lnSpc>
                  <a:spcPct val="85000"/>
                </a:lnSpc>
                <a:spcBef>
                  <a:spcPts val="1200"/>
                </a:spcBef>
                <a:spcAft>
                  <a:spcPts val="0"/>
                </a:spcAft>
                <a:buClrTx/>
                <a:buSzTx/>
                <a:buFontTx/>
                <a:buNone/>
                <a:tabLst/>
                <a:defRPr sz="6000" b="1">
                  <a:solidFill>
                    <a:srgbClr val="FFFFFF"/>
                  </a:solidFill>
                  <a:latin typeface="+mn-lt"/>
                  <a:ea typeface="+mn-ea"/>
                  <a:cs typeface="+mn-cs"/>
                  <a:sym typeface="Helvetica"/>
                </a:defRPr>
              </a:pPr>
              <a:endParaRPr kumimoji="0" sz="3200" b="1" i="0" u="none" strike="noStrike" kern="0" cap="none" spc="0" normalizeH="0" baseline="0" noProof="0" dirty="0">
                <a:ln>
                  <a:noFill/>
                </a:ln>
                <a:solidFill>
                  <a:srgbClr val="FFFFFF"/>
                </a:solidFill>
                <a:effectLst/>
                <a:uLnTx/>
                <a:uFillTx/>
                <a:latin typeface="Helvetica"/>
                <a:sym typeface="Helvetica"/>
              </a:endParaRPr>
            </a:p>
          </p:txBody>
        </p:sp>
      </p:grpSp>
      <p:sp>
        <p:nvSpPr>
          <p:cNvPr id="1724" name="Rectangle"/>
          <p:cNvSpPr/>
          <p:nvPr/>
        </p:nvSpPr>
        <p:spPr>
          <a:xfrm>
            <a:off x="152400" y="1651000"/>
            <a:ext cx="11925300" cy="5067300"/>
          </a:xfrm>
          <a:prstGeom prst="rect">
            <a:avLst/>
          </a:prstGeom>
          <a:solidFill>
            <a:srgbClr val="0070C0"/>
          </a:solidFill>
          <a:ln w="12700">
            <a:miter lim="400000"/>
          </a:ln>
        </p:spPr>
        <p:txBody>
          <a:bodyPr lIns="50800" tIns="50800" rIns="50800" bIns="50800"/>
          <a:lstStyle/>
          <a:p>
            <a:pPr marL="342900" marR="0" lvl="0" indent="-342900" algn="ctr" defTabSz="457200" rtl="0" eaLnBrk="1" fontAlgn="auto" latinLnBrk="0" hangingPunct="0">
              <a:lnSpc>
                <a:spcPct val="85000"/>
              </a:lnSpc>
              <a:spcBef>
                <a:spcPts val="1200"/>
              </a:spcBef>
              <a:spcAft>
                <a:spcPts val="0"/>
              </a:spcAft>
              <a:buClrTx/>
              <a:buSzTx/>
              <a:buFontTx/>
              <a:buNone/>
              <a:tabLst/>
              <a:defRPr sz="4000" b="1">
                <a:solidFill>
                  <a:srgbClr val="FF0000"/>
                </a:solidFill>
                <a:latin typeface="+mn-lt"/>
                <a:ea typeface="+mn-ea"/>
                <a:cs typeface="+mn-cs"/>
                <a:sym typeface="Helvetica"/>
              </a:defRPr>
            </a:pPr>
            <a:endParaRPr kumimoji="0" sz="4000" b="1" i="0" u="none" strike="noStrike" kern="0" cap="none" spc="0" normalizeH="0" baseline="0" noProof="0">
              <a:ln>
                <a:noFill/>
              </a:ln>
              <a:solidFill>
                <a:srgbClr val="FF0000"/>
              </a:solidFill>
              <a:effectLst/>
              <a:uLnTx/>
              <a:uFillTx/>
              <a:latin typeface="Helvetica"/>
              <a:sym typeface="Helvetica"/>
            </a:endParaRPr>
          </a:p>
        </p:txBody>
      </p:sp>
      <p:sp>
        <p:nvSpPr>
          <p:cNvPr id="1726" name="Rectangle 1"/>
          <p:cNvSpPr txBox="1"/>
          <p:nvPr/>
        </p:nvSpPr>
        <p:spPr>
          <a:xfrm>
            <a:off x="271408" y="1811166"/>
            <a:ext cx="6175666" cy="458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marL="342900" indent="-342900" algn="ctr" defTabSz="457200">
              <a:lnSpc>
                <a:spcPct val="85000"/>
              </a:lnSpc>
              <a:spcBef>
                <a:spcPts val="1200"/>
              </a:spcBef>
              <a:defRPr sz="3600" b="1">
                <a:latin typeface="+mn-lt"/>
                <a:ea typeface="+mn-ea"/>
                <a:cs typeface="+mn-cs"/>
                <a:sym typeface="Helvetica"/>
              </a:defRPr>
            </a:lvl1pPr>
          </a:lstStyle>
          <a:p>
            <a:pPr marL="342900" marR="0" lvl="0" indent="-342900" algn="ctr" defTabSz="457200" rtl="0" eaLnBrk="1" fontAlgn="auto" latinLnBrk="0" hangingPunct="0">
              <a:lnSpc>
                <a:spcPct val="85000"/>
              </a:lnSpc>
              <a:spcBef>
                <a:spcPts val="120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Helvetica"/>
                <a:sym typeface="Helvetica"/>
              </a:rPr>
              <a:t>Their Financial Challenges</a:t>
            </a:r>
          </a:p>
        </p:txBody>
      </p:sp>
      <p:pic>
        <p:nvPicPr>
          <p:cNvPr id="11" name="Picture 10"/>
          <p:cNvPicPr>
            <a:picLocks noChangeAspect="1"/>
          </p:cNvPicPr>
          <p:nvPr/>
        </p:nvPicPr>
        <p:blipFill>
          <a:blip r:embed="rId2"/>
          <a:stretch>
            <a:fillRect/>
          </a:stretch>
        </p:blipFill>
        <p:spPr>
          <a:xfrm>
            <a:off x="7061200" y="2354391"/>
            <a:ext cx="4635500" cy="4113644"/>
          </a:xfrm>
          <a:prstGeom prst="rect">
            <a:avLst/>
          </a:prstGeom>
          <a:ln>
            <a:solidFill>
              <a:srgbClr val="002060"/>
            </a:solidFill>
          </a:ln>
        </p:spPr>
      </p:pic>
      <p:pic>
        <p:nvPicPr>
          <p:cNvPr id="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734" y="2429917"/>
            <a:ext cx="6101466" cy="3920022"/>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865479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4474</Words>
  <Application>Microsoft Macintosh PowerPoint</Application>
  <PresentationFormat>Widescreen</PresentationFormat>
  <Paragraphs>580</Paragraphs>
  <Slides>61</Slides>
  <Notes>44</Notes>
  <HiddenSlides>9</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61</vt:i4>
      </vt:variant>
    </vt:vector>
  </HeadingPairs>
  <TitlesOfParts>
    <vt:vector size="76" baseType="lpstr">
      <vt:lpstr>Arial</vt:lpstr>
      <vt:lpstr>Arial Narrow</vt:lpstr>
      <vt:lpstr>Arial Rounded MT Bold</vt:lpstr>
      <vt:lpstr>Avenir Book</vt:lpstr>
      <vt:lpstr>Calibri</vt:lpstr>
      <vt:lpstr>Calibri Light</vt:lpstr>
      <vt:lpstr>Franklin Gothic Medium</vt:lpstr>
      <vt:lpstr>Helvetica</vt:lpstr>
      <vt:lpstr>Helvetica Neue</vt:lpstr>
      <vt:lpstr>Roboto Condensed</vt:lpstr>
      <vt:lpstr>Times New Roman</vt:lpstr>
      <vt:lpstr>Trebuchet MS</vt:lpstr>
      <vt:lpstr>Office Theme</vt:lpstr>
      <vt:lpstr>1_Office Theme</vt:lpstr>
      <vt:lpstr>2_Office Theme</vt:lpstr>
      <vt:lpstr>A New Business Model</vt:lpstr>
      <vt:lpstr>CHANGING TECHNOLOGY</vt:lpstr>
      <vt:lpstr>CHANGING INNOVATION</vt:lpstr>
      <vt:lpstr> CHANGING DISTRIBUTION</vt:lpstr>
      <vt:lpstr>PowerPoint Presentation</vt:lpstr>
      <vt:lpstr>PowerPoint Presentation</vt:lpstr>
      <vt:lpstr>PowerPoint Presentation</vt:lpstr>
      <vt:lpstr>The World is Changing……..Are you Changing?</vt:lpstr>
      <vt:lpstr>PowerPoint Presentation</vt:lpstr>
      <vt:lpstr>PowerPoint Presentation</vt:lpstr>
      <vt:lpstr>PowerPoint Presentation</vt:lpstr>
      <vt:lpstr>PowerPoint Presentation</vt:lpstr>
      <vt:lpstr>The Goal is to become a 2% which allows you to live your life on your terms</vt:lpstr>
      <vt:lpstr>PowerPoint Presentation</vt:lpstr>
      <vt:lpstr>PowerPoint Presentation</vt:lpstr>
      <vt:lpstr>PowerPoint Presentation</vt:lpstr>
      <vt:lpstr>PowerPoint Presentation</vt:lpstr>
      <vt:lpstr>PowerPoint Presentation</vt:lpstr>
      <vt:lpstr>PowerPoint Presentation</vt:lpstr>
      <vt:lpstr>Our Business……. Educate North America on Money</vt:lpstr>
      <vt:lpstr>PowerPoint Presentation</vt:lpstr>
      <vt:lpstr>PowerPoint Presentation</vt:lpstr>
      <vt:lpstr>PowerPoint Presentation</vt:lpstr>
      <vt:lpstr>RULE OF 72</vt:lpstr>
      <vt:lpstr>PowerPoint Presentation</vt:lpstr>
      <vt:lpstr>Turn Debt Payments into Wealth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Investing Education- Mutual Funds </vt:lpstr>
      <vt:lpstr>Accumulating a FIN# Why Banks &amp; Insurance companies are rich and we are not!</vt:lpstr>
      <vt:lpstr>We help people build and protect wealth regardless of their net worth.</vt:lpstr>
      <vt:lpstr>PowerPoint Presentation</vt:lpstr>
      <vt:lpstr>PowerPoint Presentation</vt:lpstr>
      <vt:lpstr>PowerPoint Presentation</vt:lpstr>
      <vt:lpstr>Plug into “The Marketing and Training System" and Earn Unlimited Income</vt:lpstr>
      <vt:lpstr>Earnings Opportunities</vt:lpstr>
      <vt:lpstr>Term Life Insurance Compensation</vt:lpstr>
      <vt:lpstr>Term Life Insurance Earnings  Starting at  $276.45 Per Transaction to $1,216.38 as an RVP The Entire Application is done online through Zoom</vt:lpstr>
      <vt:lpstr>PowerPoint Presentation</vt:lpstr>
      <vt:lpstr>PowerPoint Presentation</vt:lpstr>
      <vt:lpstr>Investment Compensation</vt:lpstr>
      <vt:lpstr>The Rollover Market-Nov 2019</vt:lpstr>
      <vt:lpstr>PowerPoint Presentation</vt:lpstr>
      <vt:lpstr>PowerPoint Presentation</vt:lpstr>
      <vt:lpstr>PowerPoint Presentation</vt:lpstr>
      <vt:lpstr>Freedom Comes From Recurring and Residual Income</vt:lpstr>
      <vt:lpstr>Money Working for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Business Model</dc:title>
  <dc:creator>roy matlock</dc:creator>
  <cp:lastModifiedBy>roy matlock</cp:lastModifiedBy>
  <cp:revision>14</cp:revision>
  <dcterms:created xsi:type="dcterms:W3CDTF">2020-04-22T16:21:13Z</dcterms:created>
  <dcterms:modified xsi:type="dcterms:W3CDTF">2020-05-05T14:24:13Z</dcterms:modified>
</cp:coreProperties>
</file>