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877" r:id="rId2"/>
    <p:sldId id="727" r:id="rId3"/>
    <p:sldId id="697" r:id="rId4"/>
    <p:sldId id="698" r:id="rId5"/>
    <p:sldId id="780" r:id="rId6"/>
    <p:sldId id="781" r:id="rId7"/>
    <p:sldId id="406" r:id="rId8"/>
    <p:sldId id="407" r:id="rId9"/>
    <p:sldId id="278" r:id="rId10"/>
    <p:sldId id="408" r:id="rId11"/>
    <p:sldId id="409" r:id="rId12"/>
    <p:sldId id="911" r:id="rId13"/>
    <p:sldId id="894" r:id="rId14"/>
    <p:sldId id="913" r:id="rId15"/>
    <p:sldId id="914" r:id="rId16"/>
    <p:sldId id="915" r:id="rId17"/>
    <p:sldId id="916" r:id="rId18"/>
    <p:sldId id="918" r:id="rId19"/>
    <p:sldId id="729" r:id="rId20"/>
    <p:sldId id="902" r:id="rId21"/>
    <p:sldId id="903" r:id="rId22"/>
    <p:sldId id="897" r:id="rId23"/>
    <p:sldId id="731" r:id="rId24"/>
    <p:sldId id="899" r:id="rId25"/>
    <p:sldId id="901" r:id="rId26"/>
    <p:sldId id="900" r:id="rId27"/>
    <p:sldId id="898" r:id="rId28"/>
    <p:sldId id="917" r:id="rId29"/>
    <p:sldId id="91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22"/>
    <p:restoredTop sz="94697"/>
  </p:normalViewPr>
  <p:slideViewPr>
    <p:cSldViewPr snapToGrid="0" snapToObjects="1">
      <p:cViewPr varScale="1">
        <p:scale>
          <a:sx n="107" d="100"/>
          <a:sy n="107" d="100"/>
        </p:scale>
        <p:origin x="192" y="32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2F6F1C06-CB29-4E13-9BA6-75238F555020}"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7BCF36CE-897A-42B2-AD7B-F3F3DAFE8F3B}">
      <dgm:prSet/>
      <dgm:spPr/>
      <dgm:t>
        <a:bodyPr/>
        <a:lstStyle/>
        <a:p>
          <a:pPr>
            <a:defRPr cap="all"/>
          </a:pPr>
          <a:r>
            <a:rPr lang="en-US"/>
            <a:t>Income Protection </a:t>
          </a:r>
        </a:p>
      </dgm:t>
    </dgm:pt>
    <dgm:pt modelId="{67A49E7C-FE13-4F3E-B58D-B275B09D7D0E}" type="parTrans" cxnId="{E4CB1923-7FCA-408E-A672-01A3D43C7656}">
      <dgm:prSet/>
      <dgm:spPr/>
      <dgm:t>
        <a:bodyPr/>
        <a:lstStyle/>
        <a:p>
          <a:endParaRPr lang="en-US"/>
        </a:p>
      </dgm:t>
    </dgm:pt>
    <dgm:pt modelId="{7890CD8A-5DD4-4363-94A1-4DC431359616}" type="sibTrans" cxnId="{E4CB1923-7FCA-408E-A672-01A3D43C7656}">
      <dgm:prSet/>
      <dgm:spPr/>
      <dgm:t>
        <a:bodyPr/>
        <a:lstStyle/>
        <a:p>
          <a:endParaRPr lang="en-US"/>
        </a:p>
      </dgm:t>
    </dgm:pt>
    <dgm:pt modelId="{5AFA7A6F-3DD5-47E4-BF95-64353FC84AAE}">
      <dgm:prSet/>
      <dgm:spPr/>
      <dgm:t>
        <a:bodyPr/>
        <a:lstStyle/>
        <a:p>
          <a:pPr>
            <a:defRPr cap="all"/>
          </a:pPr>
          <a:r>
            <a:rPr lang="en-US"/>
            <a:t>Asset Protection</a:t>
          </a:r>
        </a:p>
      </dgm:t>
    </dgm:pt>
    <dgm:pt modelId="{967661A3-8218-43F4-921E-DB1BE279CF36}" type="parTrans" cxnId="{45E16EED-8A66-4652-AB80-04E4B37FF316}">
      <dgm:prSet/>
      <dgm:spPr/>
      <dgm:t>
        <a:bodyPr/>
        <a:lstStyle/>
        <a:p>
          <a:endParaRPr lang="en-US"/>
        </a:p>
      </dgm:t>
    </dgm:pt>
    <dgm:pt modelId="{FDBA1711-B52C-4715-9842-3E466936CFD8}" type="sibTrans" cxnId="{45E16EED-8A66-4652-AB80-04E4B37FF316}">
      <dgm:prSet/>
      <dgm:spPr/>
      <dgm:t>
        <a:bodyPr/>
        <a:lstStyle/>
        <a:p>
          <a:endParaRPr lang="en-US"/>
        </a:p>
      </dgm:t>
    </dgm:pt>
    <dgm:pt modelId="{C0A97A5E-CA83-4A87-A80B-DF85646F6547}" type="pres">
      <dgm:prSet presAssocID="{2F6F1C06-CB29-4E13-9BA6-75238F555020}" presName="root" presStyleCnt="0">
        <dgm:presLayoutVars>
          <dgm:dir/>
          <dgm:resizeHandles val="exact"/>
        </dgm:presLayoutVars>
      </dgm:prSet>
      <dgm:spPr/>
    </dgm:pt>
    <dgm:pt modelId="{AAF3487E-5EE6-41B8-9339-612CFB314D17}" type="pres">
      <dgm:prSet presAssocID="{7BCF36CE-897A-42B2-AD7B-F3F3DAFE8F3B}" presName="compNode" presStyleCnt="0"/>
      <dgm:spPr/>
    </dgm:pt>
    <dgm:pt modelId="{7830BACC-11F4-4BD8-8C6F-B4C481864934}" type="pres">
      <dgm:prSet presAssocID="{7BCF36CE-897A-42B2-AD7B-F3F3DAFE8F3B}" presName="iconBgRect" presStyleLbl="bgShp" presStyleIdx="0" presStyleCnt="2"/>
      <dgm:spPr/>
    </dgm:pt>
    <dgm:pt modelId="{AF078F7C-A9B0-4068-8427-72CFAE7F5180}" type="pres">
      <dgm:prSet presAssocID="{7BCF36CE-897A-42B2-AD7B-F3F3DAFE8F3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AFAC7167-EF84-47AC-AD76-3D511C459A38}" type="pres">
      <dgm:prSet presAssocID="{7BCF36CE-897A-42B2-AD7B-F3F3DAFE8F3B}" presName="spaceRect" presStyleCnt="0"/>
      <dgm:spPr/>
    </dgm:pt>
    <dgm:pt modelId="{79BE6A26-8169-4A2C-8370-CE5E7D040916}" type="pres">
      <dgm:prSet presAssocID="{7BCF36CE-897A-42B2-AD7B-F3F3DAFE8F3B}" presName="textRect" presStyleLbl="revTx" presStyleIdx="0" presStyleCnt="2">
        <dgm:presLayoutVars>
          <dgm:chMax val="1"/>
          <dgm:chPref val="1"/>
        </dgm:presLayoutVars>
      </dgm:prSet>
      <dgm:spPr/>
    </dgm:pt>
    <dgm:pt modelId="{1D9500C2-A9D2-4B06-8AD1-D79B71FD4D10}" type="pres">
      <dgm:prSet presAssocID="{7890CD8A-5DD4-4363-94A1-4DC431359616}" presName="sibTrans" presStyleCnt="0"/>
      <dgm:spPr/>
    </dgm:pt>
    <dgm:pt modelId="{B20ACEDC-4BC7-4F52-86E0-95649B1EA1BB}" type="pres">
      <dgm:prSet presAssocID="{5AFA7A6F-3DD5-47E4-BF95-64353FC84AAE}" presName="compNode" presStyleCnt="0"/>
      <dgm:spPr/>
    </dgm:pt>
    <dgm:pt modelId="{097200E1-336A-414F-BF76-27017782F0C3}" type="pres">
      <dgm:prSet presAssocID="{5AFA7A6F-3DD5-47E4-BF95-64353FC84AAE}" presName="iconBgRect" presStyleLbl="bgShp" presStyleIdx="1" presStyleCnt="2"/>
      <dgm:spPr/>
    </dgm:pt>
    <dgm:pt modelId="{92E695F1-CD44-45C7-8FE7-C4286E85FBC3}" type="pres">
      <dgm:prSet presAssocID="{5AFA7A6F-3DD5-47E4-BF95-64353FC84AA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16E70461-21BE-4900-98B0-C772730DE063}" type="pres">
      <dgm:prSet presAssocID="{5AFA7A6F-3DD5-47E4-BF95-64353FC84AAE}" presName="spaceRect" presStyleCnt="0"/>
      <dgm:spPr/>
    </dgm:pt>
    <dgm:pt modelId="{FCB395F8-2CBF-4836-BA50-678FBAF7C340}" type="pres">
      <dgm:prSet presAssocID="{5AFA7A6F-3DD5-47E4-BF95-64353FC84AAE}" presName="textRect" presStyleLbl="revTx" presStyleIdx="1" presStyleCnt="2">
        <dgm:presLayoutVars>
          <dgm:chMax val="1"/>
          <dgm:chPref val="1"/>
        </dgm:presLayoutVars>
      </dgm:prSet>
      <dgm:spPr/>
    </dgm:pt>
  </dgm:ptLst>
  <dgm:cxnLst>
    <dgm:cxn modelId="{92890C0C-8314-4C3F-A084-1D19A25EB9E3}" type="presOf" srcId="{5AFA7A6F-3DD5-47E4-BF95-64353FC84AAE}" destId="{FCB395F8-2CBF-4836-BA50-678FBAF7C340}" srcOrd="0" destOrd="0" presId="urn:microsoft.com/office/officeart/2018/5/layout/IconCircleLabelList"/>
    <dgm:cxn modelId="{E4CB1923-7FCA-408E-A672-01A3D43C7656}" srcId="{2F6F1C06-CB29-4E13-9BA6-75238F555020}" destId="{7BCF36CE-897A-42B2-AD7B-F3F3DAFE8F3B}" srcOrd="0" destOrd="0" parTransId="{67A49E7C-FE13-4F3E-B58D-B275B09D7D0E}" sibTransId="{7890CD8A-5DD4-4363-94A1-4DC431359616}"/>
    <dgm:cxn modelId="{D0FC537A-8287-44E6-9EF1-098F31927BFF}" type="presOf" srcId="{7BCF36CE-897A-42B2-AD7B-F3F3DAFE8F3B}" destId="{79BE6A26-8169-4A2C-8370-CE5E7D040916}" srcOrd="0" destOrd="0" presId="urn:microsoft.com/office/officeart/2018/5/layout/IconCircleLabelList"/>
    <dgm:cxn modelId="{45E16EED-8A66-4652-AB80-04E4B37FF316}" srcId="{2F6F1C06-CB29-4E13-9BA6-75238F555020}" destId="{5AFA7A6F-3DD5-47E4-BF95-64353FC84AAE}" srcOrd="1" destOrd="0" parTransId="{967661A3-8218-43F4-921E-DB1BE279CF36}" sibTransId="{FDBA1711-B52C-4715-9842-3E466936CFD8}"/>
    <dgm:cxn modelId="{DF80EFFA-F1AA-4599-98D7-63DBA2F09C81}" type="presOf" srcId="{2F6F1C06-CB29-4E13-9BA6-75238F555020}" destId="{C0A97A5E-CA83-4A87-A80B-DF85646F6547}" srcOrd="0" destOrd="0" presId="urn:microsoft.com/office/officeart/2018/5/layout/IconCircleLabelList"/>
    <dgm:cxn modelId="{12E09406-FE98-4FC5-AC46-0E77D75C3EBD}" type="presParOf" srcId="{C0A97A5E-CA83-4A87-A80B-DF85646F6547}" destId="{AAF3487E-5EE6-41B8-9339-612CFB314D17}" srcOrd="0" destOrd="0" presId="urn:microsoft.com/office/officeart/2018/5/layout/IconCircleLabelList"/>
    <dgm:cxn modelId="{BAA28437-6CEA-4C94-9CE2-10A431F9C4D0}" type="presParOf" srcId="{AAF3487E-5EE6-41B8-9339-612CFB314D17}" destId="{7830BACC-11F4-4BD8-8C6F-B4C481864934}" srcOrd="0" destOrd="0" presId="urn:microsoft.com/office/officeart/2018/5/layout/IconCircleLabelList"/>
    <dgm:cxn modelId="{20D8DE00-839E-4489-B121-2991AAC90A92}" type="presParOf" srcId="{AAF3487E-5EE6-41B8-9339-612CFB314D17}" destId="{AF078F7C-A9B0-4068-8427-72CFAE7F5180}" srcOrd="1" destOrd="0" presId="urn:microsoft.com/office/officeart/2018/5/layout/IconCircleLabelList"/>
    <dgm:cxn modelId="{8DEAC88B-997B-4CED-BBD6-4F40A63421E4}" type="presParOf" srcId="{AAF3487E-5EE6-41B8-9339-612CFB314D17}" destId="{AFAC7167-EF84-47AC-AD76-3D511C459A38}" srcOrd="2" destOrd="0" presId="urn:microsoft.com/office/officeart/2018/5/layout/IconCircleLabelList"/>
    <dgm:cxn modelId="{7A8221D9-7A18-4CBD-AEB3-85B9615DE8F6}" type="presParOf" srcId="{AAF3487E-5EE6-41B8-9339-612CFB314D17}" destId="{79BE6A26-8169-4A2C-8370-CE5E7D040916}" srcOrd="3" destOrd="0" presId="urn:microsoft.com/office/officeart/2018/5/layout/IconCircleLabelList"/>
    <dgm:cxn modelId="{6641840A-29E8-4447-BB7E-77AC07224423}" type="presParOf" srcId="{C0A97A5E-CA83-4A87-A80B-DF85646F6547}" destId="{1D9500C2-A9D2-4B06-8AD1-D79B71FD4D10}" srcOrd="1" destOrd="0" presId="urn:microsoft.com/office/officeart/2018/5/layout/IconCircleLabelList"/>
    <dgm:cxn modelId="{0D18BA4A-871D-45F0-9620-1AFA16FEC2F2}" type="presParOf" srcId="{C0A97A5E-CA83-4A87-A80B-DF85646F6547}" destId="{B20ACEDC-4BC7-4F52-86E0-95649B1EA1BB}" srcOrd="2" destOrd="0" presId="urn:microsoft.com/office/officeart/2018/5/layout/IconCircleLabelList"/>
    <dgm:cxn modelId="{518A911A-F5D1-40DC-8571-1EE756DD9945}" type="presParOf" srcId="{B20ACEDC-4BC7-4F52-86E0-95649B1EA1BB}" destId="{097200E1-336A-414F-BF76-27017782F0C3}" srcOrd="0" destOrd="0" presId="urn:microsoft.com/office/officeart/2018/5/layout/IconCircleLabelList"/>
    <dgm:cxn modelId="{91275549-8446-44F3-869C-3FF7BFFE575C}" type="presParOf" srcId="{B20ACEDC-4BC7-4F52-86E0-95649B1EA1BB}" destId="{92E695F1-CD44-45C7-8FE7-C4286E85FBC3}" srcOrd="1" destOrd="0" presId="urn:microsoft.com/office/officeart/2018/5/layout/IconCircleLabelList"/>
    <dgm:cxn modelId="{9B065B63-D4E9-4F6B-834C-9D8DBE994614}" type="presParOf" srcId="{B20ACEDC-4BC7-4F52-86E0-95649B1EA1BB}" destId="{16E70461-21BE-4900-98B0-C772730DE063}" srcOrd="2" destOrd="0" presId="urn:microsoft.com/office/officeart/2018/5/layout/IconCircleLabelList"/>
    <dgm:cxn modelId="{D5599F0B-5DBC-49E0-967E-FA1431026434}" type="presParOf" srcId="{B20ACEDC-4BC7-4F52-86E0-95649B1EA1BB}" destId="{FCB395F8-2CBF-4836-BA50-678FBAF7C34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0BACC-11F4-4BD8-8C6F-B4C481864934}">
      <dsp:nvSpPr>
        <dsp:cNvPr id="0" name=""/>
        <dsp:cNvSpPr/>
      </dsp:nvSpPr>
      <dsp:spPr>
        <a:xfrm>
          <a:off x="2044800" y="375668"/>
          <a:ext cx="2196000" cy="2196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078F7C-A9B0-4068-8427-72CFAE7F5180}">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BE6A26-8169-4A2C-8370-CE5E7D040916}">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cap="all"/>
          </a:pPr>
          <a:r>
            <a:rPr lang="en-US" sz="3100" kern="1200"/>
            <a:t>Income Protection </a:t>
          </a:r>
        </a:p>
      </dsp:txBody>
      <dsp:txXfrm>
        <a:off x="1342800" y="3255669"/>
        <a:ext cx="3600000" cy="720000"/>
      </dsp:txXfrm>
    </dsp:sp>
    <dsp:sp modelId="{097200E1-336A-414F-BF76-27017782F0C3}">
      <dsp:nvSpPr>
        <dsp:cNvPr id="0" name=""/>
        <dsp:cNvSpPr/>
      </dsp:nvSpPr>
      <dsp:spPr>
        <a:xfrm>
          <a:off x="6274800" y="375668"/>
          <a:ext cx="2196000" cy="2196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E695F1-CD44-45C7-8FE7-C4286E85FBC3}">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B395F8-2CBF-4836-BA50-678FBAF7C340}">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cap="all"/>
          </a:pPr>
          <a:r>
            <a:rPr lang="en-US" sz="3100" kern="1200"/>
            <a:t>Asset Protection</a:t>
          </a:r>
        </a:p>
      </dsp:txBody>
      <dsp:txXfrm>
        <a:off x="5572800" y="325566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83FF6-C30D-C045-984B-5A18C7E6CF12}" type="datetimeFigureOut">
              <a:rPr lang="en-US" smtClean="0"/>
              <a:t>5/4/20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72C89-198B-0146-8DCA-BF2F2CA0808C}" type="slidenum">
              <a:rPr lang="en-US" smtClean="0"/>
              <a:t>‹#›</a:t>
            </a:fld>
            <a:endParaRPr lang="en-US"/>
          </a:p>
        </p:txBody>
      </p:sp>
    </p:spTree>
    <p:extLst>
      <p:ext uri="{BB962C8B-B14F-4D97-AF65-F5344CB8AC3E}">
        <p14:creationId xmlns:p14="http://schemas.microsoft.com/office/powerpoint/2010/main" val="519821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Trebuchet MS" charset="0"/>
                <a:ea typeface="ＭＳ Ｐゴシック" charset="-128"/>
                <a:cs typeface="Arial Unicode MS" charset="0"/>
              </a:rPr>
              <a:t>According to the Theory of Decreasing Responsibility, your need for life insurance peaks along with your family responsibilities.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young, you buy low-cost death protection, term insurance, enough to protect the loss of your earning power, and put the maximum amount you can afford into a promising investment program.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older, you may have much less need for insurance coverage. If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saved and invested wisely you should have a significant amount of accumulated cash.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become </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self-insured</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 and eliminated your need for life insurance. </a:t>
            </a:r>
          </a:p>
          <a:p>
            <a:pPr eaLnBrk="1" hangingPunct="1">
              <a:spcBef>
                <a:spcPct val="0"/>
              </a:spcBef>
            </a:pPr>
            <a:endParaRPr lang="en-US" altLang="en-US">
              <a:latin typeface="Trebuchet MS" charset="0"/>
              <a:ea typeface="ＭＳ Ｐゴシック" charset="-128"/>
              <a:cs typeface="Arial Unicode MS" charset="0"/>
            </a:endParaRPr>
          </a:p>
        </p:txBody>
      </p:sp>
      <p:sp>
        <p:nvSpPr>
          <p:cNvPr id="163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rebuchet MS" charset="0"/>
                <a:ea typeface="ＭＳ Ｐゴシック" charset="-128"/>
                <a:cs typeface="Arial Unicode MS" charset="0"/>
              </a:defRPr>
            </a:lvl1pPr>
            <a:lvl2pPr marL="742950" indent="-285750">
              <a:spcBef>
                <a:spcPct val="30000"/>
              </a:spcBef>
              <a:defRPr sz="1200">
                <a:solidFill>
                  <a:schemeClr val="tx1"/>
                </a:solidFill>
                <a:latin typeface="Trebuchet MS" charset="0"/>
                <a:ea typeface="Arial Unicode MS" charset="0"/>
                <a:cs typeface="Arial Unicode MS" charset="0"/>
              </a:defRPr>
            </a:lvl2pPr>
            <a:lvl3pPr marL="1143000" indent="-228600">
              <a:spcBef>
                <a:spcPct val="30000"/>
              </a:spcBef>
              <a:defRPr sz="1200">
                <a:solidFill>
                  <a:schemeClr val="tx1"/>
                </a:solidFill>
                <a:latin typeface="Trebuchet MS" charset="0"/>
                <a:ea typeface="Arial Unicode MS" charset="0"/>
                <a:cs typeface="Arial Unicode MS" charset="0"/>
              </a:defRPr>
            </a:lvl3pPr>
            <a:lvl4pPr marL="1600200" indent="-228600">
              <a:spcBef>
                <a:spcPct val="30000"/>
              </a:spcBef>
              <a:defRPr sz="1200">
                <a:solidFill>
                  <a:schemeClr val="tx1"/>
                </a:solidFill>
                <a:latin typeface="Trebuchet MS" charset="0"/>
                <a:ea typeface="Arial Unicode MS" charset="0"/>
                <a:cs typeface="Arial Unicode MS" charset="0"/>
              </a:defRPr>
            </a:lvl4pPr>
            <a:lvl5pPr marL="2057400" indent="-228600">
              <a:spcBef>
                <a:spcPct val="30000"/>
              </a:spcBef>
              <a:defRPr sz="1200">
                <a:solidFill>
                  <a:schemeClr val="tx1"/>
                </a:solidFill>
                <a:latin typeface="Trebuchet MS" charset="0"/>
                <a:ea typeface="Arial Unicode MS" charset="0"/>
                <a:cs typeface="Arial Unicode MS" charset="0"/>
              </a:defRPr>
            </a:lvl5pPr>
            <a:lvl6pPr marL="25146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6pPr>
            <a:lvl7pPr marL="29718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7pPr>
            <a:lvl8pPr marL="34290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8pPr>
            <a:lvl9pPr marL="38862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00690E3-838A-454D-AA71-E76CC6A31D23}" type="slidenum">
              <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endParaRPr>
          </a:p>
        </p:txBody>
      </p:sp>
    </p:spTree>
    <p:extLst>
      <p:ext uri="{BB962C8B-B14F-4D97-AF65-F5344CB8AC3E}">
        <p14:creationId xmlns:p14="http://schemas.microsoft.com/office/powerpoint/2010/main" val="2675807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Trebuchet MS" charset="0"/>
                <a:ea typeface="ＭＳ Ｐゴシック" charset="-128"/>
                <a:cs typeface="Arial Unicode MS" charset="0"/>
              </a:rPr>
              <a:t>According to the Theory of Decreasing Responsibility, your need for life insurance peaks along with your family responsibilities.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young, you buy low-cost death protection, term insurance, enough to protect the loss of your earning power, and put the maximum amount you can afford into a promising investment program.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older, you may have much less need for insurance coverage. If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saved and invested wisely you should have a significant amount of accumulated cash.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become </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self-insured</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 and eliminated your need for life insurance. </a:t>
            </a:r>
          </a:p>
          <a:p>
            <a:pPr eaLnBrk="1" hangingPunct="1">
              <a:spcBef>
                <a:spcPct val="0"/>
              </a:spcBef>
            </a:pPr>
            <a:endParaRPr lang="en-US" altLang="en-US">
              <a:latin typeface="Trebuchet MS" charset="0"/>
              <a:ea typeface="ＭＳ Ｐゴシック" charset="-128"/>
              <a:cs typeface="Arial Unicode MS" charset="0"/>
            </a:endParaRPr>
          </a:p>
        </p:txBody>
      </p:sp>
      <p:sp>
        <p:nvSpPr>
          <p:cNvPr id="194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rebuchet MS" charset="0"/>
                <a:ea typeface="ＭＳ Ｐゴシック" charset="-128"/>
                <a:cs typeface="Arial Unicode MS" charset="0"/>
              </a:defRPr>
            </a:lvl1pPr>
            <a:lvl2pPr marL="742950" indent="-285750">
              <a:spcBef>
                <a:spcPct val="30000"/>
              </a:spcBef>
              <a:defRPr sz="1200">
                <a:solidFill>
                  <a:schemeClr val="tx1"/>
                </a:solidFill>
                <a:latin typeface="Trebuchet MS" charset="0"/>
                <a:ea typeface="Arial Unicode MS" charset="0"/>
                <a:cs typeface="Arial Unicode MS" charset="0"/>
              </a:defRPr>
            </a:lvl2pPr>
            <a:lvl3pPr marL="1143000" indent="-228600">
              <a:spcBef>
                <a:spcPct val="30000"/>
              </a:spcBef>
              <a:defRPr sz="1200">
                <a:solidFill>
                  <a:schemeClr val="tx1"/>
                </a:solidFill>
                <a:latin typeface="Trebuchet MS" charset="0"/>
                <a:ea typeface="Arial Unicode MS" charset="0"/>
                <a:cs typeface="Arial Unicode MS" charset="0"/>
              </a:defRPr>
            </a:lvl3pPr>
            <a:lvl4pPr marL="1600200" indent="-228600">
              <a:spcBef>
                <a:spcPct val="30000"/>
              </a:spcBef>
              <a:defRPr sz="1200">
                <a:solidFill>
                  <a:schemeClr val="tx1"/>
                </a:solidFill>
                <a:latin typeface="Trebuchet MS" charset="0"/>
                <a:ea typeface="Arial Unicode MS" charset="0"/>
                <a:cs typeface="Arial Unicode MS" charset="0"/>
              </a:defRPr>
            </a:lvl4pPr>
            <a:lvl5pPr marL="2057400" indent="-228600">
              <a:spcBef>
                <a:spcPct val="30000"/>
              </a:spcBef>
              <a:defRPr sz="1200">
                <a:solidFill>
                  <a:schemeClr val="tx1"/>
                </a:solidFill>
                <a:latin typeface="Trebuchet MS" charset="0"/>
                <a:ea typeface="Arial Unicode MS" charset="0"/>
                <a:cs typeface="Arial Unicode MS" charset="0"/>
              </a:defRPr>
            </a:lvl5pPr>
            <a:lvl6pPr marL="25146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6pPr>
            <a:lvl7pPr marL="29718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7pPr>
            <a:lvl8pPr marL="34290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8pPr>
            <a:lvl9pPr marL="38862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44EFA40-3311-5C4E-A9AC-ADF46E3B0FDB}" type="slidenum">
              <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endParaRPr>
          </a:p>
        </p:txBody>
      </p:sp>
    </p:spTree>
    <p:extLst>
      <p:ext uri="{BB962C8B-B14F-4D97-AF65-F5344CB8AC3E}">
        <p14:creationId xmlns:p14="http://schemas.microsoft.com/office/powerpoint/2010/main" val="418487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Trebuchet MS" charset="0"/>
                <a:ea typeface="ＭＳ Ｐゴシック" charset="-128"/>
                <a:cs typeface="Arial Unicode MS" charset="0"/>
              </a:rPr>
              <a:t>According to the Theory of Decreasing Responsibility, your need for life insurance peaks along with your family responsibilities.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young, you buy low-cost death protection, term insurance, enough to protect the loss of your earning power, and put the maximum amount you can afford into a promising investment program.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older, you may have much less need for insurance coverage. If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saved and invested wisely you should have a significant amount of accumulated cash.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become </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self-insured</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 and eliminated your need for life insurance. </a:t>
            </a:r>
          </a:p>
          <a:p>
            <a:pPr eaLnBrk="1" hangingPunct="1">
              <a:spcBef>
                <a:spcPct val="0"/>
              </a:spcBef>
            </a:pPr>
            <a:endParaRPr lang="en-US" altLang="en-US">
              <a:latin typeface="Trebuchet MS" charset="0"/>
              <a:ea typeface="ＭＳ Ｐゴシック" charset="-128"/>
              <a:cs typeface="Arial Unicode MS" charset="0"/>
            </a:endParaRPr>
          </a:p>
        </p:txBody>
      </p:sp>
      <p:sp>
        <p:nvSpPr>
          <p:cNvPr id="194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rebuchet MS" charset="0"/>
                <a:ea typeface="ＭＳ Ｐゴシック" charset="-128"/>
                <a:cs typeface="Arial Unicode MS" charset="0"/>
              </a:defRPr>
            </a:lvl1pPr>
            <a:lvl2pPr marL="742950" indent="-285750">
              <a:spcBef>
                <a:spcPct val="30000"/>
              </a:spcBef>
              <a:defRPr sz="1200">
                <a:solidFill>
                  <a:schemeClr val="tx1"/>
                </a:solidFill>
                <a:latin typeface="Trebuchet MS" charset="0"/>
                <a:ea typeface="Arial Unicode MS" charset="0"/>
                <a:cs typeface="Arial Unicode MS" charset="0"/>
              </a:defRPr>
            </a:lvl2pPr>
            <a:lvl3pPr marL="1143000" indent="-228600">
              <a:spcBef>
                <a:spcPct val="30000"/>
              </a:spcBef>
              <a:defRPr sz="1200">
                <a:solidFill>
                  <a:schemeClr val="tx1"/>
                </a:solidFill>
                <a:latin typeface="Trebuchet MS" charset="0"/>
                <a:ea typeface="Arial Unicode MS" charset="0"/>
                <a:cs typeface="Arial Unicode MS" charset="0"/>
              </a:defRPr>
            </a:lvl3pPr>
            <a:lvl4pPr marL="1600200" indent="-228600">
              <a:spcBef>
                <a:spcPct val="30000"/>
              </a:spcBef>
              <a:defRPr sz="1200">
                <a:solidFill>
                  <a:schemeClr val="tx1"/>
                </a:solidFill>
                <a:latin typeface="Trebuchet MS" charset="0"/>
                <a:ea typeface="Arial Unicode MS" charset="0"/>
                <a:cs typeface="Arial Unicode MS" charset="0"/>
              </a:defRPr>
            </a:lvl4pPr>
            <a:lvl5pPr marL="2057400" indent="-228600">
              <a:spcBef>
                <a:spcPct val="30000"/>
              </a:spcBef>
              <a:defRPr sz="1200">
                <a:solidFill>
                  <a:schemeClr val="tx1"/>
                </a:solidFill>
                <a:latin typeface="Trebuchet MS" charset="0"/>
                <a:ea typeface="Arial Unicode MS" charset="0"/>
                <a:cs typeface="Arial Unicode MS" charset="0"/>
              </a:defRPr>
            </a:lvl5pPr>
            <a:lvl6pPr marL="25146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6pPr>
            <a:lvl7pPr marL="29718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7pPr>
            <a:lvl8pPr marL="34290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8pPr>
            <a:lvl9pPr marL="38862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44EFA40-3311-5C4E-A9AC-ADF46E3B0FDB}" type="slidenum">
              <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endParaRPr>
          </a:p>
        </p:txBody>
      </p:sp>
    </p:spTree>
    <p:extLst>
      <p:ext uri="{BB962C8B-B14F-4D97-AF65-F5344CB8AC3E}">
        <p14:creationId xmlns:p14="http://schemas.microsoft.com/office/powerpoint/2010/main" val="289559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Trebuchet MS" charset="0"/>
                <a:ea typeface="ＭＳ Ｐゴシック" charset="-128"/>
                <a:cs typeface="Arial Unicode MS" charset="0"/>
              </a:rPr>
              <a:t>According to the Theory of Decreasing Responsibility, your need for life insurance peaks along with your family responsibilities.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young, you buy low-cost death protection, term insurance, enough to protect the loss of your earning power, and put the maximum amount you can afford into a promising investment program.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older, you may have much less need for insurance coverage. If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saved and invested wisely you should have a significant amount of accumulated cash.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become </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self-insured</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 and eliminated your need for life insurance. </a:t>
            </a:r>
          </a:p>
          <a:p>
            <a:pPr eaLnBrk="1" hangingPunct="1">
              <a:spcBef>
                <a:spcPct val="0"/>
              </a:spcBef>
            </a:pPr>
            <a:endParaRPr lang="en-US" altLang="en-US">
              <a:latin typeface="Trebuchet MS" charset="0"/>
              <a:ea typeface="ＭＳ Ｐゴシック" charset="-128"/>
              <a:cs typeface="Arial Unicode MS" charset="0"/>
            </a:endParaRPr>
          </a:p>
        </p:txBody>
      </p:sp>
      <p:sp>
        <p:nvSpPr>
          <p:cNvPr id="194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rebuchet MS" charset="0"/>
                <a:ea typeface="ＭＳ Ｐゴシック" charset="-128"/>
                <a:cs typeface="Arial Unicode MS" charset="0"/>
              </a:defRPr>
            </a:lvl1pPr>
            <a:lvl2pPr marL="742950" indent="-285750">
              <a:spcBef>
                <a:spcPct val="30000"/>
              </a:spcBef>
              <a:defRPr sz="1200">
                <a:solidFill>
                  <a:schemeClr val="tx1"/>
                </a:solidFill>
                <a:latin typeface="Trebuchet MS" charset="0"/>
                <a:ea typeface="Arial Unicode MS" charset="0"/>
                <a:cs typeface="Arial Unicode MS" charset="0"/>
              </a:defRPr>
            </a:lvl2pPr>
            <a:lvl3pPr marL="1143000" indent="-228600">
              <a:spcBef>
                <a:spcPct val="30000"/>
              </a:spcBef>
              <a:defRPr sz="1200">
                <a:solidFill>
                  <a:schemeClr val="tx1"/>
                </a:solidFill>
                <a:latin typeface="Trebuchet MS" charset="0"/>
                <a:ea typeface="Arial Unicode MS" charset="0"/>
                <a:cs typeface="Arial Unicode MS" charset="0"/>
              </a:defRPr>
            </a:lvl3pPr>
            <a:lvl4pPr marL="1600200" indent="-228600">
              <a:spcBef>
                <a:spcPct val="30000"/>
              </a:spcBef>
              <a:defRPr sz="1200">
                <a:solidFill>
                  <a:schemeClr val="tx1"/>
                </a:solidFill>
                <a:latin typeface="Trebuchet MS" charset="0"/>
                <a:ea typeface="Arial Unicode MS" charset="0"/>
                <a:cs typeface="Arial Unicode MS" charset="0"/>
              </a:defRPr>
            </a:lvl4pPr>
            <a:lvl5pPr marL="2057400" indent="-228600">
              <a:spcBef>
                <a:spcPct val="30000"/>
              </a:spcBef>
              <a:defRPr sz="1200">
                <a:solidFill>
                  <a:schemeClr val="tx1"/>
                </a:solidFill>
                <a:latin typeface="Trebuchet MS" charset="0"/>
                <a:ea typeface="Arial Unicode MS" charset="0"/>
                <a:cs typeface="Arial Unicode MS" charset="0"/>
              </a:defRPr>
            </a:lvl5pPr>
            <a:lvl6pPr marL="25146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6pPr>
            <a:lvl7pPr marL="29718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7pPr>
            <a:lvl8pPr marL="34290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8pPr>
            <a:lvl9pPr marL="38862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44EFA40-3311-5C4E-A9AC-ADF46E3B0FDB}" type="slidenum">
              <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endParaRPr>
          </a:p>
        </p:txBody>
      </p:sp>
    </p:spTree>
    <p:extLst>
      <p:ext uri="{BB962C8B-B14F-4D97-AF65-F5344CB8AC3E}">
        <p14:creationId xmlns:p14="http://schemas.microsoft.com/office/powerpoint/2010/main" val="389495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Trebuchet MS" charset="0"/>
                <a:ea typeface="ＭＳ Ｐゴシック" charset="-128"/>
                <a:cs typeface="Arial Unicode MS" charset="0"/>
              </a:rPr>
              <a:t>According to the Theory of Decreasing Responsibility, your need for life insurance peaks along with your family responsibilities.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young, you buy low-cost death protection, term insurance, enough to protect the loss of your earning power, and put the maximum amount you can afford into a promising investment program. When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re older, you may have much less need for insurance coverage. If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saved and invested wisely you should have a significant amount of accumulated cash. You</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ve become </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self-insured</a:t>
            </a:r>
            <a:r>
              <a:rPr lang="ja-JP" altLang="en-US">
                <a:latin typeface="Trebuchet MS" charset="0"/>
                <a:ea typeface="ＭＳ Ｐゴシック" charset="-128"/>
                <a:cs typeface="Arial Unicode MS" charset="0"/>
              </a:rPr>
              <a:t>”</a:t>
            </a:r>
            <a:r>
              <a:rPr lang="en-US" altLang="ja-JP">
                <a:latin typeface="Trebuchet MS" charset="0"/>
                <a:ea typeface="ＭＳ Ｐゴシック" charset="-128"/>
                <a:cs typeface="Arial Unicode MS" charset="0"/>
              </a:rPr>
              <a:t> and eliminated your need for life insurance. </a:t>
            </a:r>
          </a:p>
          <a:p>
            <a:pPr eaLnBrk="1" hangingPunct="1">
              <a:spcBef>
                <a:spcPct val="0"/>
              </a:spcBef>
            </a:pPr>
            <a:endParaRPr lang="en-US" altLang="en-US">
              <a:latin typeface="Trebuchet MS" charset="0"/>
              <a:ea typeface="ＭＳ Ｐゴシック" charset="-128"/>
              <a:cs typeface="Arial Unicode MS" charset="0"/>
            </a:endParaRPr>
          </a:p>
        </p:txBody>
      </p:sp>
      <p:sp>
        <p:nvSpPr>
          <p:cNvPr id="194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rebuchet MS" charset="0"/>
                <a:ea typeface="ＭＳ Ｐゴシック" charset="-128"/>
                <a:cs typeface="Arial Unicode MS" charset="0"/>
              </a:defRPr>
            </a:lvl1pPr>
            <a:lvl2pPr marL="742950" indent="-285750">
              <a:spcBef>
                <a:spcPct val="30000"/>
              </a:spcBef>
              <a:defRPr sz="1200">
                <a:solidFill>
                  <a:schemeClr val="tx1"/>
                </a:solidFill>
                <a:latin typeface="Trebuchet MS" charset="0"/>
                <a:ea typeface="Arial Unicode MS" charset="0"/>
                <a:cs typeface="Arial Unicode MS" charset="0"/>
              </a:defRPr>
            </a:lvl2pPr>
            <a:lvl3pPr marL="1143000" indent="-228600">
              <a:spcBef>
                <a:spcPct val="30000"/>
              </a:spcBef>
              <a:defRPr sz="1200">
                <a:solidFill>
                  <a:schemeClr val="tx1"/>
                </a:solidFill>
                <a:latin typeface="Trebuchet MS" charset="0"/>
                <a:ea typeface="Arial Unicode MS" charset="0"/>
                <a:cs typeface="Arial Unicode MS" charset="0"/>
              </a:defRPr>
            </a:lvl3pPr>
            <a:lvl4pPr marL="1600200" indent="-228600">
              <a:spcBef>
                <a:spcPct val="30000"/>
              </a:spcBef>
              <a:defRPr sz="1200">
                <a:solidFill>
                  <a:schemeClr val="tx1"/>
                </a:solidFill>
                <a:latin typeface="Trebuchet MS" charset="0"/>
                <a:ea typeface="Arial Unicode MS" charset="0"/>
                <a:cs typeface="Arial Unicode MS" charset="0"/>
              </a:defRPr>
            </a:lvl4pPr>
            <a:lvl5pPr marL="2057400" indent="-228600">
              <a:spcBef>
                <a:spcPct val="30000"/>
              </a:spcBef>
              <a:defRPr sz="1200">
                <a:solidFill>
                  <a:schemeClr val="tx1"/>
                </a:solidFill>
                <a:latin typeface="Trebuchet MS" charset="0"/>
                <a:ea typeface="Arial Unicode MS" charset="0"/>
                <a:cs typeface="Arial Unicode MS" charset="0"/>
              </a:defRPr>
            </a:lvl5pPr>
            <a:lvl6pPr marL="25146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6pPr>
            <a:lvl7pPr marL="29718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7pPr>
            <a:lvl8pPr marL="34290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8pPr>
            <a:lvl9pPr marL="3886200" indent="-228600" eaLnBrk="0" fontAlgn="base" hangingPunct="0">
              <a:spcBef>
                <a:spcPct val="30000"/>
              </a:spcBef>
              <a:spcAft>
                <a:spcPct val="0"/>
              </a:spcAft>
              <a:defRPr sz="1200">
                <a:solidFill>
                  <a:schemeClr val="tx1"/>
                </a:solidFill>
                <a:latin typeface="Trebuchet MS" charset="0"/>
                <a:ea typeface="Arial Unicode MS" charset="0"/>
                <a:cs typeface="Arial Unicode MS"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44EFA40-3311-5C4E-A9AC-ADF46E3B0FDB}" type="slidenum">
              <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endParaRPr>
          </a:p>
        </p:txBody>
      </p:sp>
    </p:spTree>
    <p:extLst>
      <p:ext uri="{BB962C8B-B14F-4D97-AF65-F5344CB8AC3E}">
        <p14:creationId xmlns:p14="http://schemas.microsoft.com/office/powerpoint/2010/main" val="2687098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381000" y="687388"/>
            <a:ext cx="6096000" cy="3429000"/>
          </a:xfrm>
          <a:ln/>
        </p:spPr>
      </p:sp>
      <p:sp>
        <p:nvSpPr>
          <p:cNvPr id="75779" name="Notes Placeholder 2"/>
          <p:cNvSpPr>
            <a:spLocks noGrp="1"/>
          </p:cNvSpPr>
          <p:nvPr>
            <p:ph type="body" idx="1"/>
          </p:nvPr>
        </p:nvSpPr>
        <p:spPr>
          <a:noFill/>
          <a:ln/>
        </p:spPr>
        <p:txBody>
          <a:bodyPr/>
          <a:lstStyle/>
          <a:p>
            <a:endParaRPr lang="en-US" altLang="en-US" dirty="0"/>
          </a:p>
        </p:txBody>
      </p:sp>
      <p:sp>
        <p:nvSpPr>
          <p:cNvPr id="75780"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CFE73C-769A-4764-A752-1CEC2A6CA9E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895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381000" y="687388"/>
            <a:ext cx="6096000" cy="3429000"/>
          </a:xfrm>
          <a:ln/>
        </p:spPr>
      </p:sp>
      <p:sp>
        <p:nvSpPr>
          <p:cNvPr id="74755" name="Notes Placeholder 2"/>
          <p:cNvSpPr>
            <a:spLocks noGrp="1"/>
          </p:cNvSpPr>
          <p:nvPr>
            <p:ph type="body" idx="1"/>
          </p:nvPr>
        </p:nvSpPr>
        <p:spPr>
          <a:noFill/>
          <a:ln/>
        </p:spPr>
        <p:txBody>
          <a:bodyPr/>
          <a:lstStyle/>
          <a:p>
            <a:endParaRPr lang="en-US" altLang="en-US" dirty="0"/>
          </a:p>
        </p:txBody>
      </p:sp>
      <p:sp>
        <p:nvSpPr>
          <p:cNvPr id="74756" name="Slide Number Placeholder 3"/>
          <p:cNvSpPr>
            <a:spLocks noGrp="1"/>
          </p:cNvSpPr>
          <p:nvPr>
            <p:ph type="sldNum" sz="quarter" idx="5"/>
          </p:nvPr>
        </p:nvSpPr>
        <p:spPr>
          <a:noFill/>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38AD16BA-F3E2-434D-9AC4-A8779915838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54"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9447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AF9A-56F9-1843-848E-9E65087586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7B2468-CB7F-0248-8EB0-08114E3FE8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92F343-E6D1-F643-BD5C-A62C3D9686FD}"/>
              </a:ext>
            </a:extLst>
          </p:cNvPr>
          <p:cNvSpPr>
            <a:spLocks noGrp="1"/>
          </p:cNvSpPr>
          <p:nvPr>
            <p:ph type="dt" sz="half" idx="10"/>
          </p:nvPr>
        </p:nvSpPr>
        <p:spPr/>
        <p:txBody>
          <a:bodyPr/>
          <a:lstStyle/>
          <a:p>
            <a:fld id="{A5E9E001-080D-014C-826D-88A468977F4A}" type="datetimeFigureOut">
              <a:rPr lang="en-US" smtClean="0"/>
              <a:t>5/4/20</a:t>
            </a:fld>
            <a:endParaRPr lang="en-US"/>
          </a:p>
        </p:txBody>
      </p:sp>
      <p:sp>
        <p:nvSpPr>
          <p:cNvPr id="5" name="Footer Placeholder 4">
            <a:extLst>
              <a:ext uri="{FF2B5EF4-FFF2-40B4-BE49-F238E27FC236}">
                <a16:creationId xmlns:a16="http://schemas.microsoft.com/office/drawing/2014/main" id="{F7D31E9B-1475-7840-A040-96249D4C1C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ACBEA-8613-E34D-9261-329CE0D3C899}"/>
              </a:ext>
            </a:extLst>
          </p:cNvPr>
          <p:cNvSpPr>
            <a:spLocks noGrp="1"/>
          </p:cNvSpPr>
          <p:nvPr>
            <p:ph type="sldNum" sz="quarter" idx="12"/>
          </p:nvPr>
        </p:nvSpPr>
        <p:spPr/>
        <p:txBody>
          <a:bodyPr/>
          <a:lstStyle/>
          <a:p>
            <a:fld id="{4CCCCA9A-F49D-FF40-A290-BC843C4D2128}" type="slidenum">
              <a:rPr lang="en-US" smtClean="0"/>
              <a:t>‹#›</a:t>
            </a:fld>
            <a:endParaRPr lang="en-US"/>
          </a:p>
        </p:txBody>
      </p:sp>
    </p:spTree>
    <p:extLst>
      <p:ext uri="{BB962C8B-B14F-4D97-AF65-F5344CB8AC3E}">
        <p14:creationId xmlns:p14="http://schemas.microsoft.com/office/powerpoint/2010/main" val="2139709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9D88-901A-E340-AAA2-5ABEC5BC03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EAE373-EA05-064D-8769-C9A39FCE58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B9A87-2B20-0148-BE6E-C77B929BA136}"/>
              </a:ext>
            </a:extLst>
          </p:cNvPr>
          <p:cNvSpPr>
            <a:spLocks noGrp="1"/>
          </p:cNvSpPr>
          <p:nvPr>
            <p:ph type="dt" sz="half" idx="10"/>
          </p:nvPr>
        </p:nvSpPr>
        <p:spPr/>
        <p:txBody>
          <a:bodyPr/>
          <a:lstStyle/>
          <a:p>
            <a:fld id="{A5E9E001-080D-014C-826D-88A468977F4A}" type="datetimeFigureOut">
              <a:rPr lang="en-US" smtClean="0"/>
              <a:t>5/4/20</a:t>
            </a:fld>
            <a:endParaRPr lang="en-US"/>
          </a:p>
        </p:txBody>
      </p:sp>
      <p:sp>
        <p:nvSpPr>
          <p:cNvPr id="5" name="Footer Placeholder 4">
            <a:extLst>
              <a:ext uri="{FF2B5EF4-FFF2-40B4-BE49-F238E27FC236}">
                <a16:creationId xmlns:a16="http://schemas.microsoft.com/office/drawing/2014/main" id="{92A8D0A1-E286-2B40-8427-C8353D1737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9D4E9-A570-6547-9913-5597F731BF75}"/>
              </a:ext>
            </a:extLst>
          </p:cNvPr>
          <p:cNvSpPr>
            <a:spLocks noGrp="1"/>
          </p:cNvSpPr>
          <p:nvPr>
            <p:ph type="sldNum" sz="quarter" idx="12"/>
          </p:nvPr>
        </p:nvSpPr>
        <p:spPr/>
        <p:txBody>
          <a:bodyPr/>
          <a:lstStyle/>
          <a:p>
            <a:fld id="{4CCCCA9A-F49D-FF40-A290-BC843C4D2128}" type="slidenum">
              <a:rPr lang="en-US" smtClean="0"/>
              <a:t>‹#›</a:t>
            </a:fld>
            <a:endParaRPr lang="en-US"/>
          </a:p>
        </p:txBody>
      </p:sp>
    </p:spTree>
    <p:extLst>
      <p:ext uri="{BB962C8B-B14F-4D97-AF65-F5344CB8AC3E}">
        <p14:creationId xmlns:p14="http://schemas.microsoft.com/office/powerpoint/2010/main" val="3381345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B1DA6C-A4F9-C246-9CAF-2DE9A708D2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25B9E9-B608-5D4C-86A7-8A100EB12A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69B490-DD71-9749-81FC-A2F798055ACA}"/>
              </a:ext>
            </a:extLst>
          </p:cNvPr>
          <p:cNvSpPr>
            <a:spLocks noGrp="1"/>
          </p:cNvSpPr>
          <p:nvPr>
            <p:ph type="dt" sz="half" idx="10"/>
          </p:nvPr>
        </p:nvSpPr>
        <p:spPr/>
        <p:txBody>
          <a:bodyPr/>
          <a:lstStyle/>
          <a:p>
            <a:fld id="{A5E9E001-080D-014C-826D-88A468977F4A}" type="datetimeFigureOut">
              <a:rPr lang="en-US" smtClean="0"/>
              <a:t>5/4/20</a:t>
            </a:fld>
            <a:endParaRPr lang="en-US"/>
          </a:p>
        </p:txBody>
      </p:sp>
      <p:sp>
        <p:nvSpPr>
          <p:cNvPr id="5" name="Footer Placeholder 4">
            <a:extLst>
              <a:ext uri="{FF2B5EF4-FFF2-40B4-BE49-F238E27FC236}">
                <a16:creationId xmlns:a16="http://schemas.microsoft.com/office/drawing/2014/main" id="{67855011-6961-264D-B03D-EC436E0D3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8231F-C735-3B4F-A2B3-6E6D798A75D1}"/>
              </a:ext>
            </a:extLst>
          </p:cNvPr>
          <p:cNvSpPr>
            <a:spLocks noGrp="1"/>
          </p:cNvSpPr>
          <p:nvPr>
            <p:ph type="sldNum" sz="quarter" idx="12"/>
          </p:nvPr>
        </p:nvSpPr>
        <p:spPr/>
        <p:txBody>
          <a:bodyPr/>
          <a:lstStyle/>
          <a:p>
            <a:fld id="{4CCCCA9A-F49D-FF40-A290-BC843C4D2128}" type="slidenum">
              <a:rPr lang="en-US" smtClean="0"/>
              <a:t>‹#›</a:t>
            </a:fld>
            <a:endParaRPr lang="en-US"/>
          </a:p>
        </p:txBody>
      </p:sp>
    </p:spTree>
    <p:extLst>
      <p:ext uri="{BB962C8B-B14F-4D97-AF65-F5344CB8AC3E}">
        <p14:creationId xmlns:p14="http://schemas.microsoft.com/office/powerpoint/2010/main" val="1905703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2D2-223E-6442-93F0-E976DFA6BC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E5D3DD-3823-074C-9B0B-E9D9483D3F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EF3B4-B086-6940-9FBA-15D092B33016}"/>
              </a:ext>
            </a:extLst>
          </p:cNvPr>
          <p:cNvSpPr>
            <a:spLocks noGrp="1"/>
          </p:cNvSpPr>
          <p:nvPr>
            <p:ph type="dt" sz="half" idx="10"/>
          </p:nvPr>
        </p:nvSpPr>
        <p:spPr/>
        <p:txBody>
          <a:bodyPr/>
          <a:lstStyle/>
          <a:p>
            <a:fld id="{A5E9E001-080D-014C-826D-88A468977F4A}" type="datetimeFigureOut">
              <a:rPr lang="en-US" smtClean="0"/>
              <a:t>5/4/20</a:t>
            </a:fld>
            <a:endParaRPr lang="en-US"/>
          </a:p>
        </p:txBody>
      </p:sp>
      <p:sp>
        <p:nvSpPr>
          <p:cNvPr id="5" name="Footer Placeholder 4">
            <a:extLst>
              <a:ext uri="{FF2B5EF4-FFF2-40B4-BE49-F238E27FC236}">
                <a16:creationId xmlns:a16="http://schemas.microsoft.com/office/drawing/2014/main" id="{4E5B9F06-A81F-BB44-BB81-1BEE69189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EE418-AEC1-974B-9D5B-A10C03E0203A}"/>
              </a:ext>
            </a:extLst>
          </p:cNvPr>
          <p:cNvSpPr>
            <a:spLocks noGrp="1"/>
          </p:cNvSpPr>
          <p:nvPr>
            <p:ph type="sldNum" sz="quarter" idx="12"/>
          </p:nvPr>
        </p:nvSpPr>
        <p:spPr/>
        <p:txBody>
          <a:bodyPr/>
          <a:lstStyle/>
          <a:p>
            <a:fld id="{4CCCCA9A-F49D-FF40-A290-BC843C4D2128}" type="slidenum">
              <a:rPr lang="en-US" smtClean="0"/>
              <a:t>‹#›</a:t>
            </a:fld>
            <a:endParaRPr lang="en-US"/>
          </a:p>
        </p:txBody>
      </p:sp>
    </p:spTree>
    <p:extLst>
      <p:ext uri="{BB962C8B-B14F-4D97-AF65-F5344CB8AC3E}">
        <p14:creationId xmlns:p14="http://schemas.microsoft.com/office/powerpoint/2010/main" val="132430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BAB1B-2BCF-3A45-8CAA-0511100726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6490A6-2910-BA4A-A3C3-0538D6AFA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02D0B1-6E49-094C-A8C3-AA1FA639D575}"/>
              </a:ext>
            </a:extLst>
          </p:cNvPr>
          <p:cNvSpPr>
            <a:spLocks noGrp="1"/>
          </p:cNvSpPr>
          <p:nvPr>
            <p:ph type="dt" sz="half" idx="10"/>
          </p:nvPr>
        </p:nvSpPr>
        <p:spPr/>
        <p:txBody>
          <a:bodyPr/>
          <a:lstStyle/>
          <a:p>
            <a:fld id="{A5E9E001-080D-014C-826D-88A468977F4A}" type="datetimeFigureOut">
              <a:rPr lang="en-US" smtClean="0"/>
              <a:t>5/4/20</a:t>
            </a:fld>
            <a:endParaRPr lang="en-US"/>
          </a:p>
        </p:txBody>
      </p:sp>
      <p:sp>
        <p:nvSpPr>
          <p:cNvPr id="5" name="Footer Placeholder 4">
            <a:extLst>
              <a:ext uri="{FF2B5EF4-FFF2-40B4-BE49-F238E27FC236}">
                <a16:creationId xmlns:a16="http://schemas.microsoft.com/office/drawing/2014/main" id="{58110A40-1B4E-AF4E-AE06-85E0CEB96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9274C-5AEB-0748-B5E9-7046034B5137}"/>
              </a:ext>
            </a:extLst>
          </p:cNvPr>
          <p:cNvSpPr>
            <a:spLocks noGrp="1"/>
          </p:cNvSpPr>
          <p:nvPr>
            <p:ph type="sldNum" sz="quarter" idx="12"/>
          </p:nvPr>
        </p:nvSpPr>
        <p:spPr/>
        <p:txBody>
          <a:bodyPr/>
          <a:lstStyle/>
          <a:p>
            <a:fld id="{4CCCCA9A-F49D-FF40-A290-BC843C4D2128}" type="slidenum">
              <a:rPr lang="en-US" smtClean="0"/>
              <a:t>‹#›</a:t>
            </a:fld>
            <a:endParaRPr lang="en-US"/>
          </a:p>
        </p:txBody>
      </p:sp>
    </p:spTree>
    <p:extLst>
      <p:ext uri="{BB962C8B-B14F-4D97-AF65-F5344CB8AC3E}">
        <p14:creationId xmlns:p14="http://schemas.microsoft.com/office/powerpoint/2010/main" val="408188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F89A6-459E-F94B-AF2C-D87A1A2614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811F10-0888-4C4E-9CB1-5EBB025F2F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1883B8-809C-C34A-9389-A186644FFF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EFCF65-70DB-D442-9165-0E3408DA9E8C}"/>
              </a:ext>
            </a:extLst>
          </p:cNvPr>
          <p:cNvSpPr>
            <a:spLocks noGrp="1"/>
          </p:cNvSpPr>
          <p:nvPr>
            <p:ph type="dt" sz="half" idx="10"/>
          </p:nvPr>
        </p:nvSpPr>
        <p:spPr/>
        <p:txBody>
          <a:bodyPr/>
          <a:lstStyle/>
          <a:p>
            <a:fld id="{A5E9E001-080D-014C-826D-88A468977F4A}" type="datetimeFigureOut">
              <a:rPr lang="en-US" smtClean="0"/>
              <a:t>5/4/20</a:t>
            </a:fld>
            <a:endParaRPr lang="en-US"/>
          </a:p>
        </p:txBody>
      </p:sp>
      <p:sp>
        <p:nvSpPr>
          <p:cNvPr id="6" name="Footer Placeholder 5">
            <a:extLst>
              <a:ext uri="{FF2B5EF4-FFF2-40B4-BE49-F238E27FC236}">
                <a16:creationId xmlns:a16="http://schemas.microsoft.com/office/drawing/2014/main" id="{5E231832-1F29-6E42-BE3C-6D3925C059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EE9DB-76EF-7D45-B2DF-AE9042A67B19}"/>
              </a:ext>
            </a:extLst>
          </p:cNvPr>
          <p:cNvSpPr>
            <a:spLocks noGrp="1"/>
          </p:cNvSpPr>
          <p:nvPr>
            <p:ph type="sldNum" sz="quarter" idx="12"/>
          </p:nvPr>
        </p:nvSpPr>
        <p:spPr/>
        <p:txBody>
          <a:bodyPr/>
          <a:lstStyle/>
          <a:p>
            <a:fld id="{4CCCCA9A-F49D-FF40-A290-BC843C4D2128}" type="slidenum">
              <a:rPr lang="en-US" smtClean="0"/>
              <a:t>‹#›</a:t>
            </a:fld>
            <a:endParaRPr lang="en-US"/>
          </a:p>
        </p:txBody>
      </p:sp>
    </p:spTree>
    <p:extLst>
      <p:ext uri="{BB962C8B-B14F-4D97-AF65-F5344CB8AC3E}">
        <p14:creationId xmlns:p14="http://schemas.microsoft.com/office/powerpoint/2010/main" val="113433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12860-73A8-5143-A439-197D5A55A2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0F8A72-CFF5-324C-9108-62F6BD895B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652B9D-CE79-1646-9E49-376F805502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C41221-761E-894C-87AB-C4BE68662E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25FEB0-EC37-9648-8E30-2F205C8A7E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1770DC-930E-874A-8F2D-876C83EE7881}"/>
              </a:ext>
            </a:extLst>
          </p:cNvPr>
          <p:cNvSpPr>
            <a:spLocks noGrp="1"/>
          </p:cNvSpPr>
          <p:nvPr>
            <p:ph type="dt" sz="half" idx="10"/>
          </p:nvPr>
        </p:nvSpPr>
        <p:spPr/>
        <p:txBody>
          <a:bodyPr/>
          <a:lstStyle/>
          <a:p>
            <a:fld id="{A5E9E001-080D-014C-826D-88A468977F4A}" type="datetimeFigureOut">
              <a:rPr lang="en-US" smtClean="0"/>
              <a:t>5/4/20</a:t>
            </a:fld>
            <a:endParaRPr lang="en-US"/>
          </a:p>
        </p:txBody>
      </p:sp>
      <p:sp>
        <p:nvSpPr>
          <p:cNvPr id="8" name="Footer Placeholder 7">
            <a:extLst>
              <a:ext uri="{FF2B5EF4-FFF2-40B4-BE49-F238E27FC236}">
                <a16:creationId xmlns:a16="http://schemas.microsoft.com/office/drawing/2014/main" id="{CCD6D8BD-2A24-2B4C-B0B5-7B1F02A83C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2D9DBF-65FF-AF43-9FEA-B364C4FF05CB}"/>
              </a:ext>
            </a:extLst>
          </p:cNvPr>
          <p:cNvSpPr>
            <a:spLocks noGrp="1"/>
          </p:cNvSpPr>
          <p:nvPr>
            <p:ph type="sldNum" sz="quarter" idx="12"/>
          </p:nvPr>
        </p:nvSpPr>
        <p:spPr/>
        <p:txBody>
          <a:bodyPr/>
          <a:lstStyle/>
          <a:p>
            <a:fld id="{4CCCCA9A-F49D-FF40-A290-BC843C4D2128}" type="slidenum">
              <a:rPr lang="en-US" smtClean="0"/>
              <a:t>‹#›</a:t>
            </a:fld>
            <a:endParaRPr lang="en-US"/>
          </a:p>
        </p:txBody>
      </p:sp>
    </p:spTree>
    <p:extLst>
      <p:ext uri="{BB962C8B-B14F-4D97-AF65-F5344CB8AC3E}">
        <p14:creationId xmlns:p14="http://schemas.microsoft.com/office/powerpoint/2010/main" val="213888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4CA29-B3D8-C64D-BC2A-7DABE46FD2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B0B3C8-309E-9A48-84BF-6CD927DAF7DC}"/>
              </a:ext>
            </a:extLst>
          </p:cNvPr>
          <p:cNvSpPr>
            <a:spLocks noGrp="1"/>
          </p:cNvSpPr>
          <p:nvPr>
            <p:ph type="dt" sz="half" idx="10"/>
          </p:nvPr>
        </p:nvSpPr>
        <p:spPr/>
        <p:txBody>
          <a:bodyPr/>
          <a:lstStyle/>
          <a:p>
            <a:fld id="{A5E9E001-080D-014C-826D-88A468977F4A}" type="datetimeFigureOut">
              <a:rPr lang="en-US" smtClean="0"/>
              <a:t>5/4/20</a:t>
            </a:fld>
            <a:endParaRPr lang="en-US"/>
          </a:p>
        </p:txBody>
      </p:sp>
      <p:sp>
        <p:nvSpPr>
          <p:cNvPr id="4" name="Footer Placeholder 3">
            <a:extLst>
              <a:ext uri="{FF2B5EF4-FFF2-40B4-BE49-F238E27FC236}">
                <a16:creationId xmlns:a16="http://schemas.microsoft.com/office/drawing/2014/main" id="{BFA5326D-CA77-3541-B1CF-61217E1B32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E38679-AE7C-9343-AAF9-C615069AF43B}"/>
              </a:ext>
            </a:extLst>
          </p:cNvPr>
          <p:cNvSpPr>
            <a:spLocks noGrp="1"/>
          </p:cNvSpPr>
          <p:nvPr>
            <p:ph type="sldNum" sz="quarter" idx="12"/>
          </p:nvPr>
        </p:nvSpPr>
        <p:spPr/>
        <p:txBody>
          <a:bodyPr/>
          <a:lstStyle/>
          <a:p>
            <a:fld id="{4CCCCA9A-F49D-FF40-A290-BC843C4D2128}" type="slidenum">
              <a:rPr lang="en-US" smtClean="0"/>
              <a:t>‹#›</a:t>
            </a:fld>
            <a:endParaRPr lang="en-US"/>
          </a:p>
        </p:txBody>
      </p:sp>
    </p:spTree>
    <p:extLst>
      <p:ext uri="{BB962C8B-B14F-4D97-AF65-F5344CB8AC3E}">
        <p14:creationId xmlns:p14="http://schemas.microsoft.com/office/powerpoint/2010/main" val="156317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EEF035-50E3-B943-AB1D-1A9960066881}"/>
              </a:ext>
            </a:extLst>
          </p:cNvPr>
          <p:cNvSpPr>
            <a:spLocks noGrp="1"/>
          </p:cNvSpPr>
          <p:nvPr>
            <p:ph type="dt" sz="half" idx="10"/>
          </p:nvPr>
        </p:nvSpPr>
        <p:spPr/>
        <p:txBody>
          <a:bodyPr/>
          <a:lstStyle/>
          <a:p>
            <a:fld id="{A5E9E001-080D-014C-826D-88A468977F4A}" type="datetimeFigureOut">
              <a:rPr lang="en-US" smtClean="0"/>
              <a:t>5/4/20</a:t>
            </a:fld>
            <a:endParaRPr lang="en-US"/>
          </a:p>
        </p:txBody>
      </p:sp>
      <p:sp>
        <p:nvSpPr>
          <p:cNvPr id="3" name="Footer Placeholder 2">
            <a:extLst>
              <a:ext uri="{FF2B5EF4-FFF2-40B4-BE49-F238E27FC236}">
                <a16:creationId xmlns:a16="http://schemas.microsoft.com/office/drawing/2014/main" id="{80409629-C164-8544-9314-D82BE347C8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525BB1-F31B-C14F-ABA6-A8BAA55505B1}"/>
              </a:ext>
            </a:extLst>
          </p:cNvPr>
          <p:cNvSpPr>
            <a:spLocks noGrp="1"/>
          </p:cNvSpPr>
          <p:nvPr>
            <p:ph type="sldNum" sz="quarter" idx="12"/>
          </p:nvPr>
        </p:nvSpPr>
        <p:spPr/>
        <p:txBody>
          <a:bodyPr/>
          <a:lstStyle/>
          <a:p>
            <a:fld id="{4CCCCA9A-F49D-FF40-A290-BC843C4D2128}" type="slidenum">
              <a:rPr lang="en-US" smtClean="0"/>
              <a:t>‹#›</a:t>
            </a:fld>
            <a:endParaRPr lang="en-US"/>
          </a:p>
        </p:txBody>
      </p:sp>
    </p:spTree>
    <p:extLst>
      <p:ext uri="{BB962C8B-B14F-4D97-AF65-F5344CB8AC3E}">
        <p14:creationId xmlns:p14="http://schemas.microsoft.com/office/powerpoint/2010/main" val="1562486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D0BD-7815-154A-BA05-E87FEF299C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55356-7386-7744-AC2B-F0B14A165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BF5A2C-2FA4-9F4D-AA2D-A89D5CD6D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30EED-1754-CB43-A7AB-BC8CE96EA66B}"/>
              </a:ext>
            </a:extLst>
          </p:cNvPr>
          <p:cNvSpPr>
            <a:spLocks noGrp="1"/>
          </p:cNvSpPr>
          <p:nvPr>
            <p:ph type="dt" sz="half" idx="10"/>
          </p:nvPr>
        </p:nvSpPr>
        <p:spPr/>
        <p:txBody>
          <a:bodyPr/>
          <a:lstStyle/>
          <a:p>
            <a:fld id="{A5E9E001-080D-014C-826D-88A468977F4A}" type="datetimeFigureOut">
              <a:rPr lang="en-US" smtClean="0"/>
              <a:t>5/4/20</a:t>
            </a:fld>
            <a:endParaRPr lang="en-US"/>
          </a:p>
        </p:txBody>
      </p:sp>
      <p:sp>
        <p:nvSpPr>
          <p:cNvPr id="6" name="Footer Placeholder 5">
            <a:extLst>
              <a:ext uri="{FF2B5EF4-FFF2-40B4-BE49-F238E27FC236}">
                <a16:creationId xmlns:a16="http://schemas.microsoft.com/office/drawing/2014/main" id="{DB6792E0-2883-E243-9E93-70DE19061C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FBECA9-3163-F844-874E-DACBE6696DBB}"/>
              </a:ext>
            </a:extLst>
          </p:cNvPr>
          <p:cNvSpPr>
            <a:spLocks noGrp="1"/>
          </p:cNvSpPr>
          <p:nvPr>
            <p:ph type="sldNum" sz="quarter" idx="12"/>
          </p:nvPr>
        </p:nvSpPr>
        <p:spPr/>
        <p:txBody>
          <a:bodyPr/>
          <a:lstStyle/>
          <a:p>
            <a:fld id="{4CCCCA9A-F49D-FF40-A290-BC843C4D2128}" type="slidenum">
              <a:rPr lang="en-US" smtClean="0"/>
              <a:t>‹#›</a:t>
            </a:fld>
            <a:endParaRPr lang="en-US"/>
          </a:p>
        </p:txBody>
      </p:sp>
    </p:spTree>
    <p:extLst>
      <p:ext uri="{BB962C8B-B14F-4D97-AF65-F5344CB8AC3E}">
        <p14:creationId xmlns:p14="http://schemas.microsoft.com/office/powerpoint/2010/main" val="21484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8822-A701-1F42-BDBF-474A1E244F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D2C05D-32D0-BF4B-9808-14B4B50585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E5E768-6B2C-D34F-B704-B9F6271F47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AF61C2-4C15-234C-AA32-14ECC8EF62E4}"/>
              </a:ext>
            </a:extLst>
          </p:cNvPr>
          <p:cNvSpPr>
            <a:spLocks noGrp="1"/>
          </p:cNvSpPr>
          <p:nvPr>
            <p:ph type="dt" sz="half" idx="10"/>
          </p:nvPr>
        </p:nvSpPr>
        <p:spPr/>
        <p:txBody>
          <a:bodyPr/>
          <a:lstStyle/>
          <a:p>
            <a:fld id="{A5E9E001-080D-014C-826D-88A468977F4A}" type="datetimeFigureOut">
              <a:rPr lang="en-US" smtClean="0"/>
              <a:t>5/4/20</a:t>
            </a:fld>
            <a:endParaRPr lang="en-US"/>
          </a:p>
        </p:txBody>
      </p:sp>
      <p:sp>
        <p:nvSpPr>
          <p:cNvPr id="6" name="Footer Placeholder 5">
            <a:extLst>
              <a:ext uri="{FF2B5EF4-FFF2-40B4-BE49-F238E27FC236}">
                <a16:creationId xmlns:a16="http://schemas.microsoft.com/office/drawing/2014/main" id="{250068AF-0377-E24B-ACA0-E2827BDBE4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A94507-5D6C-5647-B004-210F389F9F7F}"/>
              </a:ext>
            </a:extLst>
          </p:cNvPr>
          <p:cNvSpPr>
            <a:spLocks noGrp="1"/>
          </p:cNvSpPr>
          <p:nvPr>
            <p:ph type="sldNum" sz="quarter" idx="12"/>
          </p:nvPr>
        </p:nvSpPr>
        <p:spPr/>
        <p:txBody>
          <a:bodyPr/>
          <a:lstStyle/>
          <a:p>
            <a:fld id="{4CCCCA9A-F49D-FF40-A290-BC843C4D2128}" type="slidenum">
              <a:rPr lang="en-US" smtClean="0"/>
              <a:t>‹#›</a:t>
            </a:fld>
            <a:endParaRPr lang="en-US"/>
          </a:p>
        </p:txBody>
      </p:sp>
    </p:spTree>
    <p:extLst>
      <p:ext uri="{BB962C8B-B14F-4D97-AF65-F5344CB8AC3E}">
        <p14:creationId xmlns:p14="http://schemas.microsoft.com/office/powerpoint/2010/main" val="219449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6A2EEF-12DD-7D46-96D9-42F8E270EF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FA86E9-A2D4-9547-A8FA-4BBC5097C1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84317-BED8-B24E-B417-AC49A23BE6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9E001-080D-014C-826D-88A468977F4A}" type="datetimeFigureOut">
              <a:rPr lang="en-US" smtClean="0"/>
              <a:t>5/4/20</a:t>
            </a:fld>
            <a:endParaRPr lang="en-US"/>
          </a:p>
        </p:txBody>
      </p:sp>
      <p:sp>
        <p:nvSpPr>
          <p:cNvPr id="5" name="Footer Placeholder 4">
            <a:extLst>
              <a:ext uri="{FF2B5EF4-FFF2-40B4-BE49-F238E27FC236}">
                <a16:creationId xmlns:a16="http://schemas.microsoft.com/office/drawing/2014/main" id="{8048D5E5-0C8A-BA45-8CA8-189ECBEB2A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ACE75E-C69E-7C47-A991-A23B6B2C91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CCA9A-F49D-FF40-A290-BC843C4D2128}" type="slidenum">
              <a:rPr lang="en-US" smtClean="0"/>
              <a:t>‹#›</a:t>
            </a:fld>
            <a:endParaRPr lang="en-US"/>
          </a:p>
        </p:txBody>
      </p:sp>
    </p:spTree>
    <p:extLst>
      <p:ext uri="{BB962C8B-B14F-4D97-AF65-F5344CB8AC3E}">
        <p14:creationId xmlns:p14="http://schemas.microsoft.com/office/powerpoint/2010/main" val="384107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AC601D-8343-CD42-9515-416487576510}"/>
              </a:ext>
            </a:extLst>
          </p:cNvPr>
          <p:cNvSpPr>
            <a:spLocks noGrp="1"/>
          </p:cNvSpPr>
          <p:nvPr>
            <p:ph type="ctrTitle"/>
          </p:nvPr>
        </p:nvSpPr>
        <p:spPr>
          <a:xfrm>
            <a:off x="2726432" y="1741337"/>
            <a:ext cx="6739136" cy="2387918"/>
          </a:xfrm>
        </p:spPr>
        <p:txBody>
          <a:bodyPr anchor="b">
            <a:normAutofit fontScale="90000"/>
          </a:bodyPr>
          <a:lstStyle/>
          <a:p>
            <a:r>
              <a:rPr lang="en-US" sz="6600" dirty="0">
                <a:solidFill>
                  <a:srgbClr val="FFFFFF"/>
                </a:solidFill>
              </a:rPr>
              <a:t>Fix Your Finances 2020</a:t>
            </a:r>
            <a:br>
              <a:rPr lang="en-US" sz="6600" dirty="0">
                <a:solidFill>
                  <a:srgbClr val="FFFFFF"/>
                </a:solidFill>
              </a:rPr>
            </a:br>
            <a:r>
              <a:rPr lang="en-US" sz="6600" dirty="0">
                <a:solidFill>
                  <a:srgbClr val="FFFFFF"/>
                </a:solidFill>
              </a:rPr>
              <a:t>Quick Review</a:t>
            </a:r>
          </a:p>
        </p:txBody>
      </p:sp>
      <p:sp>
        <p:nvSpPr>
          <p:cNvPr id="3" name="Subtitle 2">
            <a:extLst>
              <a:ext uri="{FF2B5EF4-FFF2-40B4-BE49-F238E27FC236}">
                <a16:creationId xmlns:a16="http://schemas.microsoft.com/office/drawing/2014/main" id="{D403CD60-629D-2143-B624-19B1F572F026}"/>
              </a:ext>
            </a:extLst>
          </p:cNvPr>
          <p:cNvSpPr>
            <a:spLocks noGrp="1"/>
          </p:cNvSpPr>
          <p:nvPr>
            <p:ph type="subTitle" idx="1"/>
          </p:nvPr>
        </p:nvSpPr>
        <p:spPr>
          <a:xfrm>
            <a:off x="2729559" y="4200522"/>
            <a:ext cx="6740685" cy="682079"/>
          </a:xfrm>
        </p:spPr>
        <p:txBody>
          <a:bodyPr>
            <a:noAutofit/>
          </a:bodyPr>
          <a:lstStyle/>
          <a:p>
            <a:r>
              <a:rPr lang="en-US" sz="3600" dirty="0">
                <a:solidFill>
                  <a:srgbClr val="FFFFFF"/>
                </a:solidFill>
              </a:rPr>
              <a:t>Class 3- How to Determine Your FIN Number</a:t>
            </a:r>
          </a:p>
        </p:txBody>
      </p:sp>
    </p:spTree>
    <p:extLst>
      <p:ext uri="{BB962C8B-B14F-4D97-AF65-F5344CB8AC3E}">
        <p14:creationId xmlns:p14="http://schemas.microsoft.com/office/powerpoint/2010/main" val="3322825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title"/>
          </p:nvPr>
        </p:nvSpPr>
        <p:spPr>
          <a:xfrm>
            <a:off x="498549" y="234904"/>
            <a:ext cx="8153400" cy="1258888"/>
          </a:xfrm>
        </p:spPr>
        <p:txBody>
          <a:bodyPr>
            <a:normAutofit/>
          </a:bodyPr>
          <a:lstStyle/>
          <a:p>
            <a:r>
              <a:rPr lang="en-US" altLang="en-US" sz="5400" b="1" i="1" dirty="0">
                <a:latin typeface="+mn-lt"/>
                <a:ea typeface="Tahoma" panose="020B0604030504040204" pitchFamily="34" charset="0"/>
                <a:cs typeface="Tahoma" panose="020B0604030504040204" pitchFamily="34" charset="0"/>
              </a:rPr>
              <a:t>Accumulating Your</a:t>
            </a:r>
            <a:r>
              <a:rPr lang="en-US" altLang="en-US" sz="5400" b="1" dirty="0">
                <a:latin typeface="+mn-lt"/>
                <a:ea typeface="Tahoma" panose="020B0604030504040204" pitchFamily="34" charset="0"/>
                <a:cs typeface="Tahoma" panose="020B0604030504040204" pitchFamily="34" charset="0"/>
              </a:rPr>
              <a:t> FIN#</a:t>
            </a:r>
          </a:p>
        </p:txBody>
      </p:sp>
      <p:sp>
        <p:nvSpPr>
          <p:cNvPr id="20" name="Freeform 19"/>
          <p:cNvSpPr/>
          <p:nvPr/>
        </p:nvSpPr>
        <p:spPr>
          <a:xfrm>
            <a:off x="1073021" y="1442044"/>
            <a:ext cx="10428417" cy="1842850"/>
          </a:xfrm>
          <a:custGeom>
            <a:avLst/>
            <a:gdLst>
              <a:gd name="connsiteX0" fmla="*/ 0 w 7342495"/>
              <a:gd name="connsiteY0" fmla="*/ 2321211 h 2324189"/>
              <a:gd name="connsiteX1" fmla="*/ 1501253 w 7342495"/>
              <a:gd name="connsiteY1" fmla="*/ 2198381 h 2324189"/>
              <a:gd name="connsiteX2" fmla="*/ 3084394 w 7342495"/>
              <a:gd name="connsiteY2" fmla="*/ 1502345 h 2324189"/>
              <a:gd name="connsiteX3" fmla="*/ 4012442 w 7342495"/>
              <a:gd name="connsiteY3" fmla="*/ 806309 h 2324189"/>
              <a:gd name="connsiteX4" fmla="*/ 4462818 w 7342495"/>
              <a:gd name="connsiteY4" fmla="*/ 465115 h 2324189"/>
              <a:gd name="connsiteX5" fmla="*/ 4804012 w 7342495"/>
              <a:gd name="connsiteY5" fmla="*/ 287694 h 2324189"/>
              <a:gd name="connsiteX6" fmla="*/ 5336274 w 7342495"/>
              <a:gd name="connsiteY6" fmla="*/ 123921 h 2324189"/>
              <a:gd name="connsiteX7" fmla="*/ 6550925 w 7342495"/>
              <a:gd name="connsiteY7" fmla="*/ 14739 h 2324189"/>
              <a:gd name="connsiteX8" fmla="*/ 7342495 w 7342495"/>
              <a:gd name="connsiteY8" fmla="*/ 1091 h 232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2495" h="2324189">
                <a:moveTo>
                  <a:pt x="0" y="2321211"/>
                </a:moveTo>
                <a:cubicBezTo>
                  <a:pt x="493594" y="2328035"/>
                  <a:pt x="987188" y="2334859"/>
                  <a:pt x="1501253" y="2198381"/>
                </a:cubicBezTo>
                <a:cubicBezTo>
                  <a:pt x="2015318" y="2061903"/>
                  <a:pt x="2665863" y="1734357"/>
                  <a:pt x="3084394" y="1502345"/>
                </a:cubicBezTo>
                <a:cubicBezTo>
                  <a:pt x="3502925" y="1270333"/>
                  <a:pt x="4012442" y="806309"/>
                  <a:pt x="4012442" y="806309"/>
                </a:cubicBezTo>
                <a:cubicBezTo>
                  <a:pt x="4242179" y="633437"/>
                  <a:pt x="4330890" y="551551"/>
                  <a:pt x="4462818" y="465115"/>
                </a:cubicBezTo>
                <a:cubicBezTo>
                  <a:pt x="4594746" y="378679"/>
                  <a:pt x="4658436" y="344560"/>
                  <a:pt x="4804012" y="287694"/>
                </a:cubicBezTo>
                <a:cubicBezTo>
                  <a:pt x="4949588" y="230828"/>
                  <a:pt x="5045122" y="169413"/>
                  <a:pt x="5336274" y="123921"/>
                </a:cubicBezTo>
                <a:cubicBezTo>
                  <a:pt x="5627426" y="78429"/>
                  <a:pt x="6216555" y="35211"/>
                  <a:pt x="6550925" y="14739"/>
                </a:cubicBezTo>
                <a:cubicBezTo>
                  <a:pt x="6885295" y="-5733"/>
                  <a:pt x="7342495" y="1091"/>
                  <a:pt x="7342495" y="1091"/>
                </a:cubicBezTo>
              </a:path>
            </a:pathLst>
          </a:custGeom>
          <a:noFill/>
          <a:ln w="155575">
            <a:solidFill>
              <a:srgbClr val="FBB614"/>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p:cNvSpPr txBox="1">
            <a:spLocks noChangeArrowheads="1"/>
          </p:cNvSpPr>
          <p:nvPr/>
        </p:nvSpPr>
        <p:spPr bwMode="auto">
          <a:xfrm>
            <a:off x="700088" y="3429000"/>
            <a:ext cx="12538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30</a:t>
            </a:r>
          </a:p>
        </p:txBody>
      </p:sp>
      <p:sp>
        <p:nvSpPr>
          <p:cNvPr id="35" name="TextBox 34"/>
          <p:cNvSpPr txBox="1">
            <a:spLocks noChangeArrowheads="1"/>
          </p:cNvSpPr>
          <p:nvPr/>
        </p:nvSpPr>
        <p:spPr bwMode="auto">
          <a:xfrm>
            <a:off x="8057658" y="1895859"/>
            <a:ext cx="126206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65</a:t>
            </a:r>
          </a:p>
        </p:txBody>
      </p:sp>
      <p:sp>
        <p:nvSpPr>
          <p:cNvPr id="18441" name="TextBox 23"/>
          <p:cNvSpPr txBox="1">
            <a:spLocks noChangeArrowheads="1"/>
          </p:cNvSpPr>
          <p:nvPr/>
        </p:nvSpPr>
        <p:spPr bwMode="auto">
          <a:xfrm rot="20617712">
            <a:off x="4026672" y="2158510"/>
            <a:ext cx="2263248" cy="461665"/>
          </a:xfrm>
          <a:prstGeom prst="rect">
            <a:avLst/>
          </a:prstGeom>
          <a:no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Accumulation</a:t>
            </a:r>
          </a:p>
        </p:txBody>
      </p:sp>
      <p:sp>
        <p:nvSpPr>
          <p:cNvPr id="41" name="Freeform 40"/>
          <p:cNvSpPr/>
          <p:nvPr/>
        </p:nvSpPr>
        <p:spPr bwMode="auto">
          <a:xfrm>
            <a:off x="9329396" y="1727421"/>
            <a:ext cx="2004290" cy="737162"/>
          </a:xfrm>
          <a:custGeom>
            <a:avLst/>
            <a:gdLst>
              <a:gd name="connsiteX0" fmla="*/ 0 w 2310490"/>
              <a:gd name="connsiteY0" fmla="*/ 67550 h 972718"/>
              <a:gd name="connsiteX1" fmla="*/ 0 w 2310490"/>
              <a:gd name="connsiteY1" fmla="*/ 972718 h 972718"/>
              <a:gd name="connsiteX2" fmla="*/ 2310490 w 2310490"/>
              <a:gd name="connsiteY2" fmla="*/ 959208 h 972718"/>
              <a:gd name="connsiteX3" fmla="*/ 2283467 w 2310490"/>
              <a:gd name="connsiteY3" fmla="*/ 0 h 972718"/>
            </a:gdLst>
            <a:ahLst/>
            <a:cxnLst>
              <a:cxn ang="0">
                <a:pos x="connsiteX0" y="connsiteY0"/>
              </a:cxn>
              <a:cxn ang="0">
                <a:pos x="connsiteX1" y="connsiteY1"/>
              </a:cxn>
              <a:cxn ang="0">
                <a:pos x="connsiteX2" y="connsiteY2"/>
              </a:cxn>
              <a:cxn ang="0">
                <a:pos x="connsiteX3" y="connsiteY3"/>
              </a:cxn>
            </a:cxnLst>
            <a:rect l="l" t="t" r="r" b="b"/>
            <a:pathLst>
              <a:path w="2310490" h="972718">
                <a:moveTo>
                  <a:pt x="0" y="67550"/>
                </a:moveTo>
                <a:lnTo>
                  <a:pt x="0" y="972718"/>
                </a:lnTo>
                <a:lnTo>
                  <a:pt x="2310490" y="959208"/>
                </a:lnTo>
                <a:lnTo>
                  <a:pt x="2283467" y="0"/>
                </a:lnTo>
              </a:path>
            </a:pathLst>
          </a:custGeom>
          <a:noFill/>
          <a:ln w="104775">
            <a:solidFill>
              <a:schemeClr val="accent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Rectangle 41"/>
          <p:cNvSpPr/>
          <p:nvPr/>
        </p:nvSpPr>
        <p:spPr bwMode="auto">
          <a:xfrm>
            <a:off x="9319720" y="2577008"/>
            <a:ext cx="1893467" cy="707886"/>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2700">
                  <a:solidFill>
                    <a:srgbClr val="44546A">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panose="020F0502020204030204"/>
                <a:ea typeface="MS PGothic" charset="0"/>
                <a:cs typeface="MS PGothic" charset="0"/>
              </a:rPr>
              <a:t>Financial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2700">
                  <a:solidFill>
                    <a:srgbClr val="44546A">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panose="020F0502020204030204"/>
                <a:ea typeface="MS PGothic" charset="0"/>
                <a:cs typeface="MS PGothic" charset="0"/>
              </a:rPr>
              <a:t>Independence #</a:t>
            </a:r>
          </a:p>
        </p:txBody>
      </p:sp>
      <p:sp>
        <p:nvSpPr>
          <p:cNvPr id="44" name="TextBox 43"/>
          <p:cNvSpPr txBox="1">
            <a:spLocks noChangeArrowheads="1"/>
          </p:cNvSpPr>
          <p:nvPr/>
        </p:nvSpPr>
        <p:spPr bwMode="auto">
          <a:xfrm>
            <a:off x="9428165" y="1896157"/>
            <a:ext cx="1861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$1,239,137</a:t>
            </a:r>
          </a:p>
        </p:txBody>
      </p:sp>
      <p:grpSp>
        <p:nvGrpSpPr>
          <p:cNvPr id="21" name="Group 4">
            <a:extLst>
              <a:ext uri="{FF2B5EF4-FFF2-40B4-BE49-F238E27FC236}">
                <a16:creationId xmlns:a16="http://schemas.microsoft.com/office/drawing/2014/main" id="{13B4CFEE-18E7-B84C-9D35-58DF0528C5C4}"/>
              </a:ext>
            </a:extLst>
          </p:cNvPr>
          <p:cNvGrpSpPr>
            <a:grpSpLocks/>
          </p:cNvGrpSpPr>
          <p:nvPr/>
        </p:nvGrpSpPr>
        <p:grpSpPr bwMode="auto">
          <a:xfrm>
            <a:off x="599981" y="5046973"/>
            <a:ext cx="1428750" cy="566738"/>
            <a:chOff x="652329" y="5066949"/>
            <a:chExt cx="1428462" cy="566709"/>
          </a:xfrm>
        </p:grpSpPr>
        <p:sp>
          <p:nvSpPr>
            <p:cNvPr id="22" name="Freeform 21">
              <a:extLst>
                <a:ext uri="{FF2B5EF4-FFF2-40B4-BE49-F238E27FC236}">
                  <a16:creationId xmlns:a16="http://schemas.microsoft.com/office/drawing/2014/main" id="{A1B40D25-53C7-6147-8F0B-4CEF445A9525}"/>
                </a:ext>
              </a:extLst>
            </p:cNvPr>
            <p:cNvSpPr/>
            <p:nvPr/>
          </p:nvSpPr>
          <p:spPr>
            <a:xfrm>
              <a:off x="652329" y="5066949"/>
              <a:ext cx="1428462" cy="566709"/>
            </a:xfrm>
            <a:custGeom>
              <a:avLst/>
              <a:gdLst>
                <a:gd name="connsiteX0" fmla="*/ 0 w 2310490"/>
                <a:gd name="connsiteY0" fmla="*/ 67550 h 972718"/>
                <a:gd name="connsiteX1" fmla="*/ 0 w 2310490"/>
                <a:gd name="connsiteY1" fmla="*/ 972718 h 972718"/>
                <a:gd name="connsiteX2" fmla="*/ 2310490 w 2310490"/>
                <a:gd name="connsiteY2" fmla="*/ 959208 h 972718"/>
                <a:gd name="connsiteX3" fmla="*/ 2283467 w 2310490"/>
                <a:gd name="connsiteY3" fmla="*/ 0 h 972718"/>
              </a:gdLst>
              <a:ahLst/>
              <a:cxnLst>
                <a:cxn ang="0">
                  <a:pos x="connsiteX0" y="connsiteY0"/>
                </a:cxn>
                <a:cxn ang="0">
                  <a:pos x="connsiteX1" y="connsiteY1"/>
                </a:cxn>
                <a:cxn ang="0">
                  <a:pos x="connsiteX2" y="connsiteY2"/>
                </a:cxn>
                <a:cxn ang="0">
                  <a:pos x="connsiteX3" y="connsiteY3"/>
                </a:cxn>
              </a:cxnLst>
              <a:rect l="l" t="t" r="r" b="b"/>
              <a:pathLst>
                <a:path w="2310490" h="972718">
                  <a:moveTo>
                    <a:pt x="0" y="67550"/>
                  </a:moveTo>
                  <a:lnTo>
                    <a:pt x="0" y="972718"/>
                  </a:lnTo>
                  <a:lnTo>
                    <a:pt x="2310490" y="959208"/>
                  </a:lnTo>
                  <a:lnTo>
                    <a:pt x="2283467" y="0"/>
                  </a:lnTo>
                </a:path>
              </a:pathLst>
            </a:custGeom>
            <a:ln w="98425"/>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
              <a:extLst>
                <a:ext uri="{FF2B5EF4-FFF2-40B4-BE49-F238E27FC236}">
                  <a16:creationId xmlns:a16="http://schemas.microsoft.com/office/drawing/2014/main" id="{360AB17D-9FCE-F74A-86FB-7124CD863B1E}"/>
                </a:ext>
              </a:extLst>
            </p:cNvPr>
            <p:cNvSpPr txBox="1">
              <a:spLocks noChangeArrowheads="1"/>
            </p:cNvSpPr>
            <p:nvPr/>
          </p:nvSpPr>
          <p:spPr bwMode="auto">
            <a:xfrm>
              <a:off x="714193" y="5111884"/>
              <a:ext cx="1183099" cy="40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$10,000</a:t>
              </a:r>
            </a:p>
          </p:txBody>
        </p:sp>
      </p:grpSp>
      <p:sp>
        <p:nvSpPr>
          <p:cNvPr id="24" name="Rectangle 26">
            <a:extLst>
              <a:ext uri="{FF2B5EF4-FFF2-40B4-BE49-F238E27FC236}">
                <a16:creationId xmlns:a16="http://schemas.microsoft.com/office/drawing/2014/main" id="{034FFFA4-9468-B84E-8787-9A306977C044}"/>
              </a:ext>
            </a:extLst>
          </p:cNvPr>
          <p:cNvSpPr>
            <a:spLocks noChangeArrowheads="1"/>
          </p:cNvSpPr>
          <p:nvPr/>
        </p:nvSpPr>
        <p:spPr bwMode="auto">
          <a:xfrm>
            <a:off x="5943601" y="4324351"/>
            <a:ext cx="695703"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Trebuchet MS" charset="0"/>
                <a:ea typeface="MS PGothic" charset="-128"/>
                <a:cs typeface="Arial Unicode MS" charset="0"/>
              </a:rPr>
              <a:t>3 %</a:t>
            </a:r>
            <a:endParaRPr kumimoji="0" lang="en-US" altLang="en-US" sz="2800" b="0" i="0" u="none" strike="noStrike" kern="1200" cap="none" spc="0" normalizeH="0" baseline="0" noProof="0" dirty="0">
              <a:ln>
                <a:noFill/>
              </a:ln>
              <a:solidFill>
                <a:srgbClr val="FF0000"/>
              </a:solidFill>
              <a:effectLst/>
              <a:uLnTx/>
              <a:uFillTx/>
              <a:latin typeface="Trebuchet MS" charset="0"/>
              <a:ea typeface="MS PGothic" charset="-128"/>
              <a:cs typeface="Arial Unicode MS" charset="0"/>
            </a:endParaRPr>
          </a:p>
        </p:txBody>
      </p:sp>
      <p:sp>
        <p:nvSpPr>
          <p:cNvPr id="25" name="Rectangle 27">
            <a:extLst>
              <a:ext uri="{FF2B5EF4-FFF2-40B4-BE49-F238E27FC236}">
                <a16:creationId xmlns:a16="http://schemas.microsoft.com/office/drawing/2014/main" id="{8D79BB60-9B72-F34A-86AA-99F1E6E6B8A9}"/>
              </a:ext>
            </a:extLst>
          </p:cNvPr>
          <p:cNvSpPr>
            <a:spLocks noChangeArrowheads="1"/>
          </p:cNvSpPr>
          <p:nvPr/>
        </p:nvSpPr>
        <p:spPr bwMode="auto">
          <a:xfrm>
            <a:off x="7696201" y="4329114"/>
            <a:ext cx="695703"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Trebuchet MS" charset="0"/>
                <a:ea typeface="MS PGothic" charset="-128"/>
                <a:cs typeface="Arial Unicode MS" charset="0"/>
              </a:rPr>
              <a:t>6 %</a:t>
            </a:r>
            <a:endParaRPr kumimoji="0" lang="en-US" altLang="en-US" sz="2800" b="0" i="0" u="none" strike="noStrike" kern="1200" cap="none" spc="0" normalizeH="0" baseline="0" noProof="0" dirty="0">
              <a:ln>
                <a:noFill/>
              </a:ln>
              <a:solidFill>
                <a:srgbClr val="FF0000"/>
              </a:solidFill>
              <a:effectLst/>
              <a:uLnTx/>
              <a:uFillTx/>
              <a:latin typeface="Trebuchet MS" charset="0"/>
              <a:ea typeface="MS PGothic" charset="-128"/>
              <a:cs typeface="Arial Unicode MS" charset="0"/>
            </a:endParaRPr>
          </a:p>
        </p:txBody>
      </p:sp>
      <p:sp>
        <p:nvSpPr>
          <p:cNvPr id="26" name="Rectangle 28">
            <a:extLst>
              <a:ext uri="{FF2B5EF4-FFF2-40B4-BE49-F238E27FC236}">
                <a16:creationId xmlns:a16="http://schemas.microsoft.com/office/drawing/2014/main" id="{71DF32FE-EFD7-DE4E-BD28-1B6327FD9E1D}"/>
              </a:ext>
            </a:extLst>
          </p:cNvPr>
          <p:cNvSpPr>
            <a:spLocks noChangeArrowheads="1"/>
          </p:cNvSpPr>
          <p:nvPr/>
        </p:nvSpPr>
        <p:spPr bwMode="auto">
          <a:xfrm>
            <a:off x="9486912" y="4329114"/>
            <a:ext cx="695703"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sng" strike="noStrike" kern="1200" cap="none" spc="0" normalizeH="0" baseline="0" noProof="0" dirty="0">
                <a:ln>
                  <a:noFill/>
                </a:ln>
                <a:solidFill>
                  <a:srgbClr val="FF0000"/>
                </a:solidFill>
                <a:effectLst/>
                <a:uLnTx/>
                <a:uFillTx/>
                <a:latin typeface="Trebuchet MS" charset="0"/>
                <a:ea typeface="MS PGothic" charset="-128"/>
                <a:cs typeface="Arial Unicode MS" charset="0"/>
              </a:rPr>
              <a:t>9 %</a:t>
            </a:r>
            <a:endParaRPr kumimoji="0" lang="en-US" altLang="en-US" sz="2800" b="0" i="0" u="none" strike="noStrike" kern="1200" cap="none" spc="0" normalizeH="0" baseline="0" noProof="0" dirty="0">
              <a:ln>
                <a:noFill/>
              </a:ln>
              <a:solidFill>
                <a:srgbClr val="FF0000"/>
              </a:solidFill>
              <a:effectLst/>
              <a:uLnTx/>
              <a:uFillTx/>
              <a:latin typeface="Trebuchet MS" charset="0"/>
              <a:ea typeface="MS PGothic" charset="-128"/>
              <a:cs typeface="Arial Unicode MS" charset="0"/>
            </a:endParaRPr>
          </a:p>
        </p:txBody>
      </p:sp>
      <p:grpSp>
        <p:nvGrpSpPr>
          <p:cNvPr id="27" name="Group 5">
            <a:extLst>
              <a:ext uri="{FF2B5EF4-FFF2-40B4-BE49-F238E27FC236}">
                <a16:creationId xmlns:a16="http://schemas.microsoft.com/office/drawing/2014/main" id="{A1933C63-4D03-6447-ABB5-1A4794701111}"/>
              </a:ext>
            </a:extLst>
          </p:cNvPr>
          <p:cNvGrpSpPr>
            <a:grpSpLocks/>
          </p:cNvGrpSpPr>
          <p:nvPr/>
        </p:nvGrpSpPr>
        <p:grpSpPr bwMode="auto">
          <a:xfrm>
            <a:off x="2352296" y="4122839"/>
            <a:ext cx="3292854" cy="1071214"/>
            <a:chOff x="2256442" y="4075054"/>
            <a:chExt cx="1864607" cy="1220854"/>
          </a:xfrm>
        </p:grpSpPr>
        <p:sp>
          <p:nvSpPr>
            <p:cNvPr id="28" name="Line 29">
              <a:extLst>
                <a:ext uri="{FF2B5EF4-FFF2-40B4-BE49-F238E27FC236}">
                  <a16:creationId xmlns:a16="http://schemas.microsoft.com/office/drawing/2014/main" id="{9026373F-1789-504D-A8F8-56FD88E0FF0A}"/>
                </a:ext>
              </a:extLst>
            </p:cNvPr>
            <p:cNvSpPr>
              <a:spLocks noChangeShapeType="1"/>
            </p:cNvSpPr>
            <p:nvPr/>
          </p:nvSpPr>
          <p:spPr bwMode="auto">
            <a:xfrm flipV="1">
              <a:off x="2256442" y="5012200"/>
              <a:ext cx="1864607" cy="283708"/>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 Box 30">
              <a:extLst>
                <a:ext uri="{FF2B5EF4-FFF2-40B4-BE49-F238E27FC236}">
                  <a16:creationId xmlns:a16="http://schemas.microsoft.com/office/drawing/2014/main" id="{BA62708C-F96E-E643-A494-BCBD27CE29B2}"/>
                </a:ext>
              </a:extLst>
            </p:cNvPr>
            <p:cNvSpPr txBox="1">
              <a:spLocks noChangeArrowheads="1"/>
            </p:cNvSpPr>
            <p:nvPr/>
          </p:nvSpPr>
          <p:spPr bwMode="auto">
            <a:xfrm>
              <a:off x="2567769" y="4075054"/>
              <a:ext cx="1219200" cy="1157543"/>
            </a:xfrm>
            <a:prstGeom prst="rect">
              <a:avLst/>
            </a:prstGeom>
            <a:solidFill>
              <a:srgbClr val="000000"/>
            </a:solidFill>
            <a:ln>
              <a:noFill/>
            </a:ln>
          </p:spPr>
          <p:txBody>
            <a:bodyPr>
              <a:spAutoFit/>
            </a:bodyPr>
            <a:lstStyle>
              <a:lvl1pPr>
                <a:defRPr sz="2400" b="1">
                  <a:solidFill>
                    <a:schemeClr val="tx1"/>
                  </a:solidFill>
                  <a:latin typeface="Times New Roman" charset="0"/>
                  <a:ea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charset="0"/>
                  <a:ea typeface="ＭＳ Ｐゴシック" charset="0"/>
                  <a:cs typeface="MS PGothic" charset="0"/>
                </a:rPr>
                <a:t>Add  no more Money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charset="0"/>
                  <a:ea typeface="ＭＳ Ｐゴシック" charset="0"/>
                  <a:cs typeface="MS PGothic" charset="0"/>
                </a:rPr>
                <a:t>For 35 Years</a:t>
              </a:r>
            </a:p>
          </p:txBody>
        </p:sp>
      </p:grpSp>
      <p:sp>
        <p:nvSpPr>
          <p:cNvPr id="30" name="Text Box 31">
            <a:extLst>
              <a:ext uri="{FF2B5EF4-FFF2-40B4-BE49-F238E27FC236}">
                <a16:creationId xmlns:a16="http://schemas.microsoft.com/office/drawing/2014/main" id="{21726435-F88E-1F4D-A401-7B892F708DA1}"/>
              </a:ext>
            </a:extLst>
          </p:cNvPr>
          <p:cNvSpPr txBox="1">
            <a:spLocks noChangeArrowheads="1"/>
          </p:cNvSpPr>
          <p:nvPr/>
        </p:nvSpPr>
        <p:spPr bwMode="auto">
          <a:xfrm>
            <a:off x="5791201" y="4860926"/>
            <a:ext cx="1184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rPr>
              <a:t>$28,138</a:t>
            </a:r>
          </a:p>
        </p:txBody>
      </p:sp>
      <p:sp>
        <p:nvSpPr>
          <p:cNvPr id="36" name="Text Box 32">
            <a:extLst>
              <a:ext uri="{FF2B5EF4-FFF2-40B4-BE49-F238E27FC236}">
                <a16:creationId xmlns:a16="http://schemas.microsoft.com/office/drawing/2014/main" id="{7524462A-01B1-734C-AC6C-6A9A6F6F4F29}"/>
              </a:ext>
            </a:extLst>
          </p:cNvPr>
          <p:cNvSpPr txBox="1">
            <a:spLocks noChangeArrowheads="1"/>
          </p:cNvSpPr>
          <p:nvPr/>
        </p:nvSpPr>
        <p:spPr bwMode="auto">
          <a:xfrm>
            <a:off x="7392988" y="4865688"/>
            <a:ext cx="1184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rPr>
              <a:t>$76,860</a:t>
            </a:r>
          </a:p>
        </p:txBody>
      </p:sp>
      <p:sp>
        <p:nvSpPr>
          <p:cNvPr id="37" name="Text Box 33">
            <a:extLst>
              <a:ext uri="{FF2B5EF4-FFF2-40B4-BE49-F238E27FC236}">
                <a16:creationId xmlns:a16="http://schemas.microsoft.com/office/drawing/2014/main" id="{E271A4BA-C174-9B43-87E0-EB07C0722E77}"/>
              </a:ext>
            </a:extLst>
          </p:cNvPr>
          <p:cNvSpPr txBox="1">
            <a:spLocks noChangeArrowheads="1"/>
          </p:cNvSpPr>
          <p:nvPr/>
        </p:nvSpPr>
        <p:spPr bwMode="auto">
          <a:xfrm>
            <a:off x="9336099" y="4865688"/>
            <a:ext cx="13388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rPr>
              <a:t>$204,140</a:t>
            </a:r>
          </a:p>
        </p:txBody>
      </p:sp>
      <p:sp>
        <p:nvSpPr>
          <p:cNvPr id="38" name="Line 34">
            <a:extLst>
              <a:ext uri="{FF2B5EF4-FFF2-40B4-BE49-F238E27FC236}">
                <a16:creationId xmlns:a16="http://schemas.microsoft.com/office/drawing/2014/main" id="{44A0B1B5-F74B-9E40-AFC1-A77F260AD5B6}"/>
              </a:ext>
            </a:extLst>
          </p:cNvPr>
          <p:cNvSpPr>
            <a:spLocks noChangeShapeType="1"/>
          </p:cNvSpPr>
          <p:nvPr/>
        </p:nvSpPr>
        <p:spPr bwMode="auto">
          <a:xfrm>
            <a:off x="4114800" y="5553075"/>
            <a:ext cx="617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Text Box 35">
            <a:extLst>
              <a:ext uri="{FF2B5EF4-FFF2-40B4-BE49-F238E27FC236}">
                <a16:creationId xmlns:a16="http://schemas.microsoft.com/office/drawing/2014/main" id="{6168634A-C55C-9F4A-B076-61187C23FABC}"/>
              </a:ext>
            </a:extLst>
          </p:cNvPr>
          <p:cNvSpPr txBox="1">
            <a:spLocks noChangeArrowheads="1"/>
          </p:cNvSpPr>
          <p:nvPr/>
        </p:nvSpPr>
        <p:spPr bwMode="auto">
          <a:xfrm>
            <a:off x="2557099" y="5897019"/>
            <a:ext cx="2655744" cy="7078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Times New Roman" charset="0"/>
                <a:ea typeface="ＭＳ Ｐゴシック" charset="-128"/>
                <a:cs typeface="Arial Unicode MS" charset="0"/>
              </a:rPr>
              <a:t>Additional $/</a:t>
            </a:r>
            <a:r>
              <a:rPr kumimoji="0" lang="en-US" altLang="en-US" sz="2000" b="0" i="0" u="none" strike="noStrike" kern="1200" cap="none" spc="0" normalizeH="0" baseline="0" noProof="0" dirty="0" err="1">
                <a:ln>
                  <a:noFill/>
                </a:ln>
                <a:solidFill>
                  <a:prstClr val="white"/>
                </a:solidFill>
                <a:effectLst/>
                <a:uLnTx/>
                <a:uFillTx/>
                <a:latin typeface="Times New Roman" charset="0"/>
                <a:ea typeface="ＭＳ Ｐゴシック" charset="-128"/>
                <a:cs typeface="Arial Unicode MS" charset="0"/>
              </a:rPr>
              <a:t>mo</a:t>
            </a:r>
            <a:r>
              <a:rPr kumimoji="0" lang="en-US" altLang="en-US" sz="2000" b="0" i="0" u="none" strike="noStrike" kern="1200" cap="none" spc="0" normalizeH="0" baseline="0" noProof="0" dirty="0">
                <a:ln>
                  <a:noFill/>
                </a:ln>
                <a:solidFill>
                  <a:prstClr val="white"/>
                </a:solidFill>
                <a:effectLst/>
                <a:uLnTx/>
                <a:uFillTx/>
                <a:latin typeface="Times New Roman" charset="0"/>
                <a:ea typeface="ＭＳ Ｐゴシック" charset="-128"/>
                <a:cs typeface="Arial Unicode MS" charset="0"/>
              </a:rPr>
              <a:t> needed to reach FIN#</a:t>
            </a:r>
          </a:p>
        </p:txBody>
      </p:sp>
      <p:sp>
        <p:nvSpPr>
          <p:cNvPr id="43" name="Text Box 38">
            <a:extLst>
              <a:ext uri="{FF2B5EF4-FFF2-40B4-BE49-F238E27FC236}">
                <a16:creationId xmlns:a16="http://schemas.microsoft.com/office/drawing/2014/main" id="{EF712619-0F4D-D54A-B602-42D13EAC4365}"/>
              </a:ext>
            </a:extLst>
          </p:cNvPr>
          <p:cNvSpPr txBox="1">
            <a:spLocks noChangeArrowheads="1"/>
          </p:cNvSpPr>
          <p:nvPr/>
        </p:nvSpPr>
        <p:spPr bwMode="auto">
          <a:xfrm>
            <a:off x="5867401" y="5699126"/>
            <a:ext cx="1526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rPr>
              <a:t>$1,669/</a:t>
            </a:r>
            <a:r>
              <a:rPr kumimoji="0" lang="en-US" altLang="en-US" sz="2400" b="1" i="0" u="none" strike="noStrike" kern="1200" cap="none" spc="0" normalizeH="0" baseline="0" noProof="0" dirty="0" err="1">
                <a:ln>
                  <a:noFill/>
                </a:ln>
                <a:solidFill>
                  <a:prstClr val="black"/>
                </a:solidFill>
                <a:effectLst/>
                <a:uLnTx/>
                <a:uFillTx/>
                <a:latin typeface="Times New Roman" charset="0"/>
                <a:ea typeface="ＭＳ Ｐゴシック" charset="-128"/>
                <a:cs typeface="Arial Unicode MS" charset="0"/>
              </a:rPr>
              <a:t>mo</a:t>
            </a:r>
            <a:endPar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endParaRPr>
          </a:p>
        </p:txBody>
      </p:sp>
      <p:sp>
        <p:nvSpPr>
          <p:cNvPr id="45" name="Text Box 39">
            <a:extLst>
              <a:ext uri="{FF2B5EF4-FFF2-40B4-BE49-F238E27FC236}">
                <a16:creationId xmlns:a16="http://schemas.microsoft.com/office/drawing/2014/main" id="{F58E9A72-1529-6849-8091-867A837E0334}"/>
              </a:ext>
            </a:extLst>
          </p:cNvPr>
          <p:cNvSpPr txBox="1">
            <a:spLocks noChangeArrowheads="1"/>
          </p:cNvSpPr>
          <p:nvPr/>
        </p:nvSpPr>
        <p:spPr bwMode="auto">
          <a:xfrm>
            <a:off x="7469189" y="5703888"/>
            <a:ext cx="1372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rPr>
              <a:t>$ 869/</a:t>
            </a:r>
            <a:r>
              <a:rPr kumimoji="0" lang="en-US" altLang="en-US" sz="2400" b="1" i="0" u="none" strike="noStrike" kern="1200" cap="none" spc="0" normalizeH="0" baseline="0" noProof="0" dirty="0" err="1">
                <a:ln>
                  <a:noFill/>
                </a:ln>
                <a:solidFill>
                  <a:prstClr val="black"/>
                </a:solidFill>
                <a:effectLst/>
                <a:uLnTx/>
                <a:uFillTx/>
                <a:latin typeface="Times New Roman" charset="0"/>
                <a:ea typeface="ＭＳ Ｐゴシック" charset="-128"/>
                <a:cs typeface="Arial Unicode MS" charset="0"/>
              </a:rPr>
              <a:t>mo</a:t>
            </a:r>
            <a:endPar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endParaRPr>
          </a:p>
        </p:txBody>
      </p:sp>
      <p:sp>
        <p:nvSpPr>
          <p:cNvPr id="46" name="Text Box 40">
            <a:extLst>
              <a:ext uri="{FF2B5EF4-FFF2-40B4-BE49-F238E27FC236}">
                <a16:creationId xmlns:a16="http://schemas.microsoft.com/office/drawing/2014/main" id="{754B0FBE-F5D1-2A48-B250-F832C8213EC2}"/>
              </a:ext>
            </a:extLst>
          </p:cNvPr>
          <p:cNvSpPr txBox="1">
            <a:spLocks noChangeArrowheads="1"/>
          </p:cNvSpPr>
          <p:nvPr/>
        </p:nvSpPr>
        <p:spPr bwMode="auto">
          <a:xfrm>
            <a:off x="9259899" y="5703888"/>
            <a:ext cx="12955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rPr>
              <a:t>$400/</a:t>
            </a:r>
            <a:r>
              <a:rPr kumimoji="0" lang="en-US" altLang="en-US" sz="2400" b="1" i="0" u="none" strike="noStrike" kern="1200" cap="none" spc="0" normalizeH="0" baseline="0" noProof="0" dirty="0" err="1">
                <a:ln>
                  <a:noFill/>
                </a:ln>
                <a:solidFill>
                  <a:prstClr val="black"/>
                </a:solidFill>
                <a:effectLst/>
                <a:uLnTx/>
                <a:uFillTx/>
                <a:latin typeface="Times New Roman" charset="0"/>
                <a:ea typeface="ＭＳ Ｐゴシック" charset="-128"/>
                <a:cs typeface="Arial Unicode MS" charset="0"/>
              </a:rPr>
              <a:t>mo</a:t>
            </a:r>
            <a:endParaRPr kumimoji="0" lang="en-US" altLang="en-US" sz="2400" b="1" i="0" u="none" strike="noStrike" kern="1200" cap="none" spc="0" normalizeH="0" baseline="0" noProof="0" dirty="0">
              <a:ln>
                <a:noFill/>
              </a:ln>
              <a:solidFill>
                <a:prstClr val="black"/>
              </a:solidFill>
              <a:effectLst/>
              <a:uLnTx/>
              <a:uFillTx/>
              <a:latin typeface="Times New Roman" charset="0"/>
              <a:ea typeface="ＭＳ Ｐゴシック" charset="-128"/>
              <a:cs typeface="Arial Unicode MS" charset="0"/>
            </a:endParaRPr>
          </a:p>
        </p:txBody>
      </p:sp>
      <p:sp>
        <p:nvSpPr>
          <p:cNvPr id="31" name="Rectangle 30">
            <a:extLst>
              <a:ext uri="{FF2B5EF4-FFF2-40B4-BE49-F238E27FC236}">
                <a16:creationId xmlns:a16="http://schemas.microsoft.com/office/drawing/2014/main" id="{B18E48B2-0311-4E4C-93AF-A607264C4745}"/>
              </a:ext>
            </a:extLst>
          </p:cNvPr>
          <p:cNvSpPr/>
          <p:nvPr/>
        </p:nvSpPr>
        <p:spPr>
          <a:xfrm>
            <a:off x="9633960" y="6432491"/>
            <a:ext cx="257653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Fix Your Finances 2020</a:t>
            </a:r>
          </a:p>
        </p:txBody>
      </p:sp>
    </p:spTree>
    <p:extLst>
      <p:ext uri="{BB962C8B-B14F-4D97-AF65-F5344CB8AC3E}">
        <p14:creationId xmlns:p14="http://schemas.microsoft.com/office/powerpoint/2010/main" val="706294156"/>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left)">
                                      <p:cBhvr>
                                        <p:cTn id="6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P spid="25" grpId="0" autoUpdateAnimBg="0"/>
      <p:bldP spid="26" grpId="0" autoUpdateAnimBg="0"/>
      <p:bldP spid="30" grpId="0" autoUpdateAnimBg="0"/>
      <p:bldP spid="36" grpId="0" autoUpdateAnimBg="0"/>
      <p:bldP spid="37" grpId="0" autoUpdateAnimBg="0"/>
      <p:bldP spid="38" grpId="0" animBg="1"/>
      <p:bldP spid="40" grpId="0" animBg="1" autoUpdateAnimBg="0"/>
      <p:bldP spid="43" grpId="0" autoUpdateAnimBg="0"/>
      <p:bldP spid="45" grpId="0" autoUpdateAnimBg="0"/>
      <p:bldP spid="4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title"/>
          </p:nvPr>
        </p:nvSpPr>
        <p:spPr>
          <a:xfrm>
            <a:off x="498549" y="234904"/>
            <a:ext cx="8153400" cy="1258888"/>
          </a:xfrm>
        </p:spPr>
        <p:txBody>
          <a:bodyPr>
            <a:normAutofit/>
          </a:bodyPr>
          <a:lstStyle/>
          <a:p>
            <a:r>
              <a:rPr lang="en-US" altLang="en-US" sz="5400" b="1" dirty="0">
                <a:latin typeface="+mn-lt"/>
                <a:ea typeface="Tahoma" panose="020B0604030504040204" pitchFamily="34" charset="0"/>
                <a:cs typeface="Tahoma" panose="020B0604030504040204" pitchFamily="34" charset="0"/>
              </a:rPr>
              <a:t>Spending Phase</a:t>
            </a:r>
          </a:p>
        </p:txBody>
      </p:sp>
      <p:sp>
        <p:nvSpPr>
          <p:cNvPr id="20" name="Freeform 19"/>
          <p:cNvSpPr/>
          <p:nvPr/>
        </p:nvSpPr>
        <p:spPr>
          <a:xfrm>
            <a:off x="3771901" y="1493792"/>
            <a:ext cx="3642497" cy="1513499"/>
          </a:xfrm>
          <a:custGeom>
            <a:avLst/>
            <a:gdLst>
              <a:gd name="connsiteX0" fmla="*/ 0 w 7342495"/>
              <a:gd name="connsiteY0" fmla="*/ 2321211 h 2324189"/>
              <a:gd name="connsiteX1" fmla="*/ 1501253 w 7342495"/>
              <a:gd name="connsiteY1" fmla="*/ 2198381 h 2324189"/>
              <a:gd name="connsiteX2" fmla="*/ 3084394 w 7342495"/>
              <a:gd name="connsiteY2" fmla="*/ 1502345 h 2324189"/>
              <a:gd name="connsiteX3" fmla="*/ 4012442 w 7342495"/>
              <a:gd name="connsiteY3" fmla="*/ 806309 h 2324189"/>
              <a:gd name="connsiteX4" fmla="*/ 4462818 w 7342495"/>
              <a:gd name="connsiteY4" fmla="*/ 465115 h 2324189"/>
              <a:gd name="connsiteX5" fmla="*/ 4804012 w 7342495"/>
              <a:gd name="connsiteY5" fmla="*/ 287694 h 2324189"/>
              <a:gd name="connsiteX6" fmla="*/ 5336274 w 7342495"/>
              <a:gd name="connsiteY6" fmla="*/ 123921 h 2324189"/>
              <a:gd name="connsiteX7" fmla="*/ 6550925 w 7342495"/>
              <a:gd name="connsiteY7" fmla="*/ 14739 h 2324189"/>
              <a:gd name="connsiteX8" fmla="*/ 7342495 w 7342495"/>
              <a:gd name="connsiteY8" fmla="*/ 1091 h 232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2495" h="2324189">
                <a:moveTo>
                  <a:pt x="0" y="2321211"/>
                </a:moveTo>
                <a:cubicBezTo>
                  <a:pt x="493594" y="2328035"/>
                  <a:pt x="987188" y="2334859"/>
                  <a:pt x="1501253" y="2198381"/>
                </a:cubicBezTo>
                <a:cubicBezTo>
                  <a:pt x="2015318" y="2061903"/>
                  <a:pt x="2665863" y="1734357"/>
                  <a:pt x="3084394" y="1502345"/>
                </a:cubicBezTo>
                <a:cubicBezTo>
                  <a:pt x="3502925" y="1270333"/>
                  <a:pt x="4012442" y="806309"/>
                  <a:pt x="4012442" y="806309"/>
                </a:cubicBezTo>
                <a:cubicBezTo>
                  <a:pt x="4242179" y="633437"/>
                  <a:pt x="4330890" y="551551"/>
                  <a:pt x="4462818" y="465115"/>
                </a:cubicBezTo>
                <a:cubicBezTo>
                  <a:pt x="4594746" y="378679"/>
                  <a:pt x="4658436" y="344560"/>
                  <a:pt x="4804012" y="287694"/>
                </a:cubicBezTo>
                <a:cubicBezTo>
                  <a:pt x="4949588" y="230828"/>
                  <a:pt x="5045122" y="169413"/>
                  <a:pt x="5336274" y="123921"/>
                </a:cubicBezTo>
                <a:cubicBezTo>
                  <a:pt x="5627426" y="78429"/>
                  <a:pt x="6216555" y="35211"/>
                  <a:pt x="6550925" y="14739"/>
                </a:cubicBezTo>
                <a:cubicBezTo>
                  <a:pt x="6885295" y="-5733"/>
                  <a:pt x="7342495" y="1091"/>
                  <a:pt x="7342495" y="1091"/>
                </a:cubicBezTo>
              </a:path>
            </a:pathLst>
          </a:custGeom>
          <a:noFill/>
          <a:ln w="155575">
            <a:solidFill>
              <a:srgbClr val="FBB614"/>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p:cNvSpPr txBox="1">
            <a:spLocks noChangeArrowheads="1"/>
          </p:cNvSpPr>
          <p:nvPr/>
        </p:nvSpPr>
        <p:spPr bwMode="auto">
          <a:xfrm>
            <a:off x="1044325" y="5470706"/>
            <a:ext cx="1643857" cy="523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endParaRPr kumimoji="0" lang="en-US" altLang="en-US" sz="2800" b="0" i="0" u="sng" strike="noStrike" kern="1200" cap="none" spc="0" normalizeH="0" baseline="0" noProof="0" dirty="0">
              <a:ln>
                <a:noFill/>
              </a:ln>
              <a:solidFill>
                <a:srgbClr val="FFFFFF"/>
              </a:solidFill>
              <a:effectLst/>
              <a:uLnTx/>
              <a:uFillTx/>
              <a:latin typeface="Trebuchet MS" charset="0"/>
              <a:ea typeface="MS PGothic" charset="-128"/>
              <a:cs typeface="Arial Unicode MS" charset="0"/>
            </a:endParaRPr>
          </a:p>
        </p:txBody>
      </p:sp>
      <p:sp>
        <p:nvSpPr>
          <p:cNvPr id="39" name="TextBox 38"/>
          <p:cNvSpPr txBox="1">
            <a:spLocks noChangeArrowheads="1"/>
          </p:cNvSpPr>
          <p:nvPr/>
        </p:nvSpPr>
        <p:spPr bwMode="auto">
          <a:xfrm>
            <a:off x="1022913" y="5321134"/>
            <a:ext cx="1640837" cy="729061"/>
          </a:xfrm>
          <a:prstGeom prst="rect">
            <a:avLst/>
          </a:prstGeom>
          <a:solidFill>
            <a:srgbClr val="FF0000"/>
          </a:solid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rebuchet MS" charset="0"/>
                <a:ea typeface="MS PGothic" charset="-128"/>
                <a:cs typeface="Arial Unicode MS" charset="0"/>
              </a:rPr>
              <a:t>$94,928</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$7,910/</a:t>
            </a:r>
            <a:r>
              <a:rPr kumimoji="0" lang="en-US" altLang="en-US" sz="1600" b="1"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mo</a:t>
            </a:r>
            <a:endPar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endParaRPr>
          </a:p>
        </p:txBody>
      </p:sp>
      <p:sp>
        <p:nvSpPr>
          <p:cNvPr id="41" name="Freeform 40"/>
          <p:cNvSpPr/>
          <p:nvPr/>
        </p:nvSpPr>
        <p:spPr bwMode="auto">
          <a:xfrm>
            <a:off x="1021941" y="2538894"/>
            <a:ext cx="2004290" cy="737162"/>
          </a:xfrm>
          <a:custGeom>
            <a:avLst/>
            <a:gdLst>
              <a:gd name="connsiteX0" fmla="*/ 0 w 2310490"/>
              <a:gd name="connsiteY0" fmla="*/ 67550 h 972718"/>
              <a:gd name="connsiteX1" fmla="*/ 0 w 2310490"/>
              <a:gd name="connsiteY1" fmla="*/ 972718 h 972718"/>
              <a:gd name="connsiteX2" fmla="*/ 2310490 w 2310490"/>
              <a:gd name="connsiteY2" fmla="*/ 959208 h 972718"/>
              <a:gd name="connsiteX3" fmla="*/ 2283467 w 2310490"/>
              <a:gd name="connsiteY3" fmla="*/ 0 h 972718"/>
            </a:gdLst>
            <a:ahLst/>
            <a:cxnLst>
              <a:cxn ang="0">
                <a:pos x="connsiteX0" y="connsiteY0"/>
              </a:cxn>
              <a:cxn ang="0">
                <a:pos x="connsiteX1" y="connsiteY1"/>
              </a:cxn>
              <a:cxn ang="0">
                <a:pos x="connsiteX2" y="connsiteY2"/>
              </a:cxn>
              <a:cxn ang="0">
                <a:pos x="connsiteX3" y="connsiteY3"/>
              </a:cxn>
            </a:cxnLst>
            <a:rect l="l" t="t" r="r" b="b"/>
            <a:pathLst>
              <a:path w="2310490" h="972718">
                <a:moveTo>
                  <a:pt x="0" y="67550"/>
                </a:moveTo>
                <a:lnTo>
                  <a:pt x="0" y="972718"/>
                </a:lnTo>
                <a:lnTo>
                  <a:pt x="2310490" y="959208"/>
                </a:lnTo>
                <a:lnTo>
                  <a:pt x="2283467" y="0"/>
                </a:lnTo>
              </a:path>
            </a:pathLst>
          </a:custGeom>
          <a:noFill/>
          <a:ln w="104775">
            <a:solidFill>
              <a:schemeClr val="accent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TextBox 43"/>
          <p:cNvSpPr txBox="1">
            <a:spLocks noChangeArrowheads="1"/>
          </p:cNvSpPr>
          <p:nvPr/>
        </p:nvSpPr>
        <p:spPr bwMode="auto">
          <a:xfrm>
            <a:off x="1044325" y="2720864"/>
            <a:ext cx="1861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$1,239,137</a:t>
            </a:r>
          </a:p>
        </p:txBody>
      </p:sp>
      <p:sp>
        <p:nvSpPr>
          <p:cNvPr id="16" name="TextBox 15">
            <a:extLst>
              <a:ext uri="{FF2B5EF4-FFF2-40B4-BE49-F238E27FC236}">
                <a16:creationId xmlns:a16="http://schemas.microsoft.com/office/drawing/2014/main" id="{C594F3B6-34E4-B947-A635-F111778E8D03}"/>
              </a:ext>
            </a:extLst>
          </p:cNvPr>
          <p:cNvSpPr txBox="1">
            <a:spLocks noChangeArrowheads="1"/>
          </p:cNvSpPr>
          <p:nvPr/>
        </p:nvSpPr>
        <p:spPr bwMode="auto">
          <a:xfrm>
            <a:off x="8415338" y="1192243"/>
            <a:ext cx="327811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In 20 </a:t>
            </a:r>
            <a:r>
              <a:rPr kumimoji="0" lang="en-US" altLang="en-US" sz="2400" b="0"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yrs</a:t>
            </a: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 = $1,854,000</a:t>
            </a:r>
          </a:p>
        </p:txBody>
      </p:sp>
      <p:sp>
        <p:nvSpPr>
          <p:cNvPr id="2" name="TextBox 1">
            <a:extLst>
              <a:ext uri="{FF2B5EF4-FFF2-40B4-BE49-F238E27FC236}">
                <a16:creationId xmlns:a16="http://schemas.microsoft.com/office/drawing/2014/main" id="{69581E95-6168-4241-BBD3-7D35B02C0A47}"/>
              </a:ext>
            </a:extLst>
          </p:cNvPr>
          <p:cNvSpPr txBox="1"/>
          <p:nvPr/>
        </p:nvSpPr>
        <p:spPr>
          <a:xfrm>
            <a:off x="7572200" y="2784997"/>
            <a:ext cx="71045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7 %</a:t>
            </a:r>
          </a:p>
        </p:txBody>
      </p:sp>
      <p:cxnSp>
        <p:nvCxnSpPr>
          <p:cNvPr id="5" name="Straight Arrow Connector 4">
            <a:extLst>
              <a:ext uri="{FF2B5EF4-FFF2-40B4-BE49-F238E27FC236}">
                <a16:creationId xmlns:a16="http://schemas.microsoft.com/office/drawing/2014/main" id="{FFF34953-62F1-5942-80EB-3453C20C4620}"/>
              </a:ext>
            </a:extLst>
          </p:cNvPr>
          <p:cNvCxnSpPr>
            <a:cxnSpLocks/>
          </p:cNvCxnSpPr>
          <p:nvPr/>
        </p:nvCxnSpPr>
        <p:spPr>
          <a:xfrm>
            <a:off x="1975028" y="3485828"/>
            <a:ext cx="0" cy="1622704"/>
          </a:xfrm>
          <a:prstGeom prst="straightConnector1">
            <a:avLst/>
          </a:prstGeom>
          <a:ln w="698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Freeform 21">
            <a:extLst>
              <a:ext uri="{FF2B5EF4-FFF2-40B4-BE49-F238E27FC236}">
                <a16:creationId xmlns:a16="http://schemas.microsoft.com/office/drawing/2014/main" id="{C509AA3B-69D1-0A48-9680-ABE5FB2F754E}"/>
              </a:ext>
            </a:extLst>
          </p:cNvPr>
          <p:cNvSpPr/>
          <p:nvPr/>
        </p:nvSpPr>
        <p:spPr>
          <a:xfrm flipV="1">
            <a:off x="3783833" y="3202468"/>
            <a:ext cx="3741215" cy="1906061"/>
          </a:xfrm>
          <a:custGeom>
            <a:avLst/>
            <a:gdLst>
              <a:gd name="connsiteX0" fmla="*/ 0 w 7342495"/>
              <a:gd name="connsiteY0" fmla="*/ 2321211 h 2324189"/>
              <a:gd name="connsiteX1" fmla="*/ 1501253 w 7342495"/>
              <a:gd name="connsiteY1" fmla="*/ 2198381 h 2324189"/>
              <a:gd name="connsiteX2" fmla="*/ 3084394 w 7342495"/>
              <a:gd name="connsiteY2" fmla="*/ 1502345 h 2324189"/>
              <a:gd name="connsiteX3" fmla="*/ 4012442 w 7342495"/>
              <a:gd name="connsiteY3" fmla="*/ 806309 h 2324189"/>
              <a:gd name="connsiteX4" fmla="*/ 4462818 w 7342495"/>
              <a:gd name="connsiteY4" fmla="*/ 465115 h 2324189"/>
              <a:gd name="connsiteX5" fmla="*/ 4804012 w 7342495"/>
              <a:gd name="connsiteY5" fmla="*/ 287694 h 2324189"/>
              <a:gd name="connsiteX6" fmla="*/ 5336274 w 7342495"/>
              <a:gd name="connsiteY6" fmla="*/ 123921 h 2324189"/>
              <a:gd name="connsiteX7" fmla="*/ 6550925 w 7342495"/>
              <a:gd name="connsiteY7" fmla="*/ 14739 h 2324189"/>
              <a:gd name="connsiteX8" fmla="*/ 7342495 w 7342495"/>
              <a:gd name="connsiteY8" fmla="*/ 1091 h 232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2495" h="2324189">
                <a:moveTo>
                  <a:pt x="0" y="2321211"/>
                </a:moveTo>
                <a:cubicBezTo>
                  <a:pt x="493594" y="2328035"/>
                  <a:pt x="987188" y="2334859"/>
                  <a:pt x="1501253" y="2198381"/>
                </a:cubicBezTo>
                <a:cubicBezTo>
                  <a:pt x="2015318" y="2061903"/>
                  <a:pt x="2665863" y="1734357"/>
                  <a:pt x="3084394" y="1502345"/>
                </a:cubicBezTo>
                <a:cubicBezTo>
                  <a:pt x="3502925" y="1270333"/>
                  <a:pt x="4012442" y="806309"/>
                  <a:pt x="4012442" y="806309"/>
                </a:cubicBezTo>
                <a:cubicBezTo>
                  <a:pt x="4242179" y="633437"/>
                  <a:pt x="4330890" y="551551"/>
                  <a:pt x="4462818" y="465115"/>
                </a:cubicBezTo>
                <a:cubicBezTo>
                  <a:pt x="4594746" y="378679"/>
                  <a:pt x="4658436" y="344560"/>
                  <a:pt x="4804012" y="287694"/>
                </a:cubicBezTo>
                <a:cubicBezTo>
                  <a:pt x="4949588" y="230828"/>
                  <a:pt x="5045122" y="169413"/>
                  <a:pt x="5336274" y="123921"/>
                </a:cubicBezTo>
                <a:cubicBezTo>
                  <a:pt x="5627426" y="78429"/>
                  <a:pt x="6216555" y="35211"/>
                  <a:pt x="6550925" y="14739"/>
                </a:cubicBezTo>
                <a:cubicBezTo>
                  <a:pt x="6885295" y="-5733"/>
                  <a:pt x="7342495" y="1091"/>
                  <a:pt x="7342495" y="1091"/>
                </a:cubicBezTo>
              </a:path>
            </a:pathLst>
          </a:custGeom>
          <a:noFill/>
          <a:ln w="155575">
            <a:solidFill>
              <a:srgbClr val="FBB614"/>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C7DEBC2D-6F04-0E4F-AC9D-18E10BD791B1}"/>
              </a:ext>
            </a:extLst>
          </p:cNvPr>
          <p:cNvCxnSpPr>
            <a:cxnSpLocks/>
          </p:cNvCxnSpPr>
          <p:nvPr/>
        </p:nvCxnSpPr>
        <p:spPr>
          <a:xfrm>
            <a:off x="3786189" y="3116497"/>
            <a:ext cx="3761981" cy="66032"/>
          </a:xfrm>
          <a:prstGeom prst="straightConnector1">
            <a:avLst/>
          </a:prstGeom>
          <a:ln w="1428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788BB7C-B4E5-7044-8102-9951FAF72E5A}"/>
              </a:ext>
            </a:extLst>
          </p:cNvPr>
          <p:cNvSpPr txBox="1"/>
          <p:nvPr/>
        </p:nvSpPr>
        <p:spPr>
          <a:xfrm>
            <a:off x="7414398" y="1138865"/>
            <a:ext cx="71045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9 %</a:t>
            </a:r>
          </a:p>
        </p:txBody>
      </p:sp>
      <p:sp>
        <p:nvSpPr>
          <p:cNvPr id="28" name="TextBox 27">
            <a:extLst>
              <a:ext uri="{FF2B5EF4-FFF2-40B4-BE49-F238E27FC236}">
                <a16:creationId xmlns:a16="http://schemas.microsoft.com/office/drawing/2014/main" id="{EA66DB62-91A4-4343-A862-EC885B9ABC40}"/>
              </a:ext>
            </a:extLst>
          </p:cNvPr>
          <p:cNvSpPr txBox="1"/>
          <p:nvPr/>
        </p:nvSpPr>
        <p:spPr>
          <a:xfrm>
            <a:off x="7675968" y="4813738"/>
            <a:ext cx="71045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5 %</a:t>
            </a:r>
          </a:p>
        </p:txBody>
      </p:sp>
      <p:sp>
        <p:nvSpPr>
          <p:cNvPr id="29" name="TextBox 28">
            <a:extLst>
              <a:ext uri="{FF2B5EF4-FFF2-40B4-BE49-F238E27FC236}">
                <a16:creationId xmlns:a16="http://schemas.microsoft.com/office/drawing/2014/main" id="{65A7DB65-08F2-5141-BD0A-9DC0CFB21901}"/>
              </a:ext>
            </a:extLst>
          </p:cNvPr>
          <p:cNvSpPr txBox="1">
            <a:spLocks noChangeArrowheads="1"/>
          </p:cNvSpPr>
          <p:nvPr/>
        </p:nvSpPr>
        <p:spPr bwMode="auto">
          <a:xfrm>
            <a:off x="8532629" y="2839028"/>
            <a:ext cx="327811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In 20 </a:t>
            </a:r>
            <a:r>
              <a:rPr kumimoji="0" lang="en-US" altLang="en-US" sz="2400" b="0"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yrs</a:t>
            </a: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 = $757,757</a:t>
            </a:r>
          </a:p>
        </p:txBody>
      </p:sp>
      <p:sp>
        <p:nvSpPr>
          <p:cNvPr id="36" name="TextBox 35">
            <a:extLst>
              <a:ext uri="{FF2B5EF4-FFF2-40B4-BE49-F238E27FC236}">
                <a16:creationId xmlns:a16="http://schemas.microsoft.com/office/drawing/2014/main" id="{3AE7DE3D-53F5-7142-A31E-6916F718F7EB}"/>
              </a:ext>
            </a:extLst>
          </p:cNvPr>
          <p:cNvSpPr txBox="1">
            <a:spLocks noChangeArrowheads="1"/>
          </p:cNvSpPr>
          <p:nvPr/>
        </p:nvSpPr>
        <p:spPr bwMode="auto">
          <a:xfrm>
            <a:off x="8532629" y="4859469"/>
            <a:ext cx="327811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In 20 </a:t>
            </a:r>
            <a:r>
              <a:rPr kumimoji="0" lang="en-US" altLang="en-US" sz="2400" b="0"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yrs</a:t>
            </a: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 = $64,808</a:t>
            </a:r>
          </a:p>
        </p:txBody>
      </p:sp>
      <p:sp>
        <p:nvSpPr>
          <p:cNvPr id="11" name="TextBox 10">
            <a:extLst>
              <a:ext uri="{FF2B5EF4-FFF2-40B4-BE49-F238E27FC236}">
                <a16:creationId xmlns:a16="http://schemas.microsoft.com/office/drawing/2014/main" id="{41E637DE-BCDE-7A48-8BD2-58238AEB2EFA}"/>
              </a:ext>
            </a:extLst>
          </p:cNvPr>
          <p:cNvSpPr txBox="1"/>
          <p:nvPr/>
        </p:nvSpPr>
        <p:spPr>
          <a:xfrm>
            <a:off x="975522" y="6411336"/>
            <a:ext cx="73071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Illustrative Purposes Only!!!...No Inflation Factored into above Numbers</a:t>
            </a:r>
          </a:p>
        </p:txBody>
      </p:sp>
      <p:sp>
        <p:nvSpPr>
          <p:cNvPr id="18" name="Rectangle 17">
            <a:extLst>
              <a:ext uri="{FF2B5EF4-FFF2-40B4-BE49-F238E27FC236}">
                <a16:creationId xmlns:a16="http://schemas.microsoft.com/office/drawing/2014/main" id="{0D9C2B90-3C7B-D046-8100-0ED00D5CDD85}"/>
              </a:ext>
            </a:extLst>
          </p:cNvPr>
          <p:cNvSpPr/>
          <p:nvPr/>
        </p:nvSpPr>
        <p:spPr>
          <a:xfrm>
            <a:off x="9633960" y="6432491"/>
            <a:ext cx="257653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Fix Your Finances 2020</a:t>
            </a:r>
          </a:p>
        </p:txBody>
      </p:sp>
    </p:spTree>
    <p:extLst>
      <p:ext uri="{BB962C8B-B14F-4D97-AF65-F5344CB8AC3E}">
        <p14:creationId xmlns:p14="http://schemas.microsoft.com/office/powerpoint/2010/main" val="4195858176"/>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4" grpId="0" animBg="1"/>
      <p:bldP spid="39" grpId="0" animBg="1"/>
      <p:bldP spid="16" grpId="0" animBg="1"/>
      <p:bldP spid="2" grpId="0"/>
      <p:bldP spid="22" grpId="0" animBg="1"/>
      <p:bldP spid="27" grpId="0"/>
      <p:bldP spid="28" grpId="0"/>
      <p:bldP spid="29"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7">
            <a:extLst>
              <a:ext uri="{FF2B5EF4-FFF2-40B4-BE49-F238E27FC236}">
                <a16:creationId xmlns:a16="http://schemas.microsoft.com/office/drawing/2014/main" id="{A44CB4EE-83AD-4C56-872E-1E3F03E70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255E12D-D5B1-4FC4-8749-107188960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2164" y="-1"/>
            <a:ext cx="759618" cy="6858000"/>
          </a:xfrm>
          <a:custGeom>
            <a:avLst/>
            <a:gdLst>
              <a:gd name="connsiteX0" fmla="*/ 2273 w 759618"/>
              <a:gd name="connsiteY0" fmla="*/ 0 h 6858000"/>
              <a:gd name="connsiteX1" fmla="*/ 759617 w 759618"/>
              <a:gd name="connsiteY1" fmla="*/ 0 h 6858000"/>
              <a:gd name="connsiteX2" fmla="*/ 759617 w 759618"/>
              <a:gd name="connsiteY2" fmla="*/ 1613807 h 6858000"/>
              <a:gd name="connsiteX3" fmla="*/ 759618 w 759618"/>
              <a:gd name="connsiteY3" fmla="*/ 1613808 h 6858000"/>
              <a:gd name="connsiteX4" fmla="*/ 759618 w 759618"/>
              <a:gd name="connsiteY4" fmla="*/ 6858000 h 6858000"/>
              <a:gd name="connsiteX5" fmla="*/ 0 w 759618"/>
              <a:gd name="connsiteY5" fmla="*/ 6391227 h 6858000"/>
              <a:gd name="connsiteX6" fmla="*/ 0 w 759618"/>
              <a:gd name="connsiteY6" fmla="*/ 1147035 h 6858000"/>
              <a:gd name="connsiteX7" fmla="*/ 2273 w 759618"/>
              <a:gd name="connsiteY7" fmla="*/ 11484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2273" y="0"/>
                </a:moveTo>
                <a:lnTo>
                  <a:pt x="759617" y="0"/>
                </a:lnTo>
                <a:lnTo>
                  <a:pt x="759617" y="1613807"/>
                </a:lnTo>
                <a:lnTo>
                  <a:pt x="759618" y="1613808"/>
                </a:lnTo>
                <a:lnTo>
                  <a:pt x="759618" y="6858000"/>
                </a:lnTo>
                <a:lnTo>
                  <a:pt x="0" y="6391227"/>
                </a:lnTo>
                <a:lnTo>
                  <a:pt x="0" y="1147035"/>
                </a:lnTo>
                <a:lnTo>
                  <a:pt x="2273" y="114843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7">
            <a:extLst>
              <a:ext uri="{FF2B5EF4-FFF2-40B4-BE49-F238E27FC236}">
                <a16:creationId xmlns:a16="http://schemas.microsoft.com/office/drawing/2014/main" id="{9B20A794-0515-443F-9764-44A6569EC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879652"/>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0793E91-71E7-4448-83AC-BB1C2E3A69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989" b="3"/>
          <a:stretch/>
        </p:blipFill>
        <p:spPr bwMode="auto">
          <a:xfrm>
            <a:off x="1" y="1"/>
            <a:ext cx="4634682" cy="614100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8">
            <a:extLst>
              <a:ext uri="{FF2B5EF4-FFF2-40B4-BE49-F238E27FC236}">
                <a16:creationId xmlns:a16="http://schemas.microsoft.com/office/drawing/2014/main" id="{A9CE15CA-2228-4197-93B9-E41A1DC42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
            <a:ext cx="7287170"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A2231A-88C7-4740-B0D3-31321E102A3C}"/>
              </a:ext>
            </a:extLst>
          </p:cNvPr>
          <p:cNvSpPr>
            <a:spLocks noGrp="1"/>
          </p:cNvSpPr>
          <p:nvPr>
            <p:ph type="title"/>
          </p:nvPr>
        </p:nvSpPr>
        <p:spPr>
          <a:xfrm>
            <a:off x="5552841" y="643465"/>
            <a:ext cx="5840770" cy="1779626"/>
          </a:xfrm>
        </p:spPr>
        <p:txBody>
          <a:bodyPr>
            <a:normAutofit/>
          </a:bodyPr>
          <a:lstStyle/>
          <a:p>
            <a:r>
              <a:rPr lang="en-US" sz="4000" dirty="0">
                <a:solidFill>
                  <a:srgbClr val="FFFFFF"/>
                </a:solidFill>
              </a:rPr>
              <a:t>Ask Your Rep for a </a:t>
            </a:r>
            <a:r>
              <a:rPr lang="en-US" sz="4000" b="1" u="sng" dirty="0">
                <a:solidFill>
                  <a:srgbClr val="FFFFFF"/>
                </a:solidFill>
              </a:rPr>
              <a:t>Complimentary </a:t>
            </a:r>
            <a:r>
              <a:rPr lang="en-US" sz="4000" dirty="0">
                <a:solidFill>
                  <a:srgbClr val="FFFFFF"/>
                </a:solidFill>
              </a:rPr>
              <a:t>Financial Needs Analysis</a:t>
            </a:r>
          </a:p>
        </p:txBody>
      </p:sp>
      <p:sp>
        <p:nvSpPr>
          <p:cNvPr id="3" name="Content Placeholder 2">
            <a:extLst>
              <a:ext uri="{FF2B5EF4-FFF2-40B4-BE49-F238E27FC236}">
                <a16:creationId xmlns:a16="http://schemas.microsoft.com/office/drawing/2014/main" id="{7CC5C0EC-8375-A14F-AB79-AE42FD074880}"/>
              </a:ext>
            </a:extLst>
          </p:cNvPr>
          <p:cNvSpPr>
            <a:spLocks noGrp="1"/>
          </p:cNvSpPr>
          <p:nvPr>
            <p:ph idx="1"/>
          </p:nvPr>
        </p:nvSpPr>
        <p:spPr>
          <a:xfrm>
            <a:off x="5552840" y="2518012"/>
            <a:ext cx="5840770" cy="3622997"/>
          </a:xfrm>
        </p:spPr>
        <p:txBody>
          <a:bodyPr anchor="t">
            <a:normAutofit/>
          </a:bodyPr>
          <a:lstStyle/>
          <a:p>
            <a:r>
              <a:rPr lang="en-US" sz="2400" dirty="0">
                <a:solidFill>
                  <a:srgbClr val="FEFFFF"/>
                </a:solidFill>
              </a:rPr>
              <a:t>A Financial Plan that is Personalized to You</a:t>
            </a:r>
          </a:p>
          <a:p>
            <a:r>
              <a:rPr lang="en-US" sz="2400" dirty="0">
                <a:solidFill>
                  <a:srgbClr val="FEFFFF"/>
                </a:solidFill>
              </a:rPr>
              <a:t>Free of Charge</a:t>
            </a:r>
          </a:p>
          <a:p>
            <a:r>
              <a:rPr lang="en-US" sz="2400" dirty="0">
                <a:solidFill>
                  <a:srgbClr val="FEFFFF"/>
                </a:solidFill>
              </a:rPr>
              <a:t>Calculate your Net Worth</a:t>
            </a:r>
          </a:p>
          <a:p>
            <a:r>
              <a:rPr lang="en-US" sz="2400" dirty="0">
                <a:solidFill>
                  <a:srgbClr val="FEFFFF"/>
                </a:solidFill>
              </a:rPr>
              <a:t>Find out your FIN Number</a:t>
            </a:r>
          </a:p>
          <a:p>
            <a:r>
              <a:rPr lang="en-US" sz="2400" dirty="0">
                <a:solidFill>
                  <a:srgbClr val="FEFFFF"/>
                </a:solidFill>
              </a:rPr>
              <a:t>Debt Elimination Plan</a:t>
            </a:r>
          </a:p>
          <a:p>
            <a:r>
              <a:rPr lang="en-US" sz="2400" dirty="0">
                <a:solidFill>
                  <a:srgbClr val="FEFFFF"/>
                </a:solidFill>
              </a:rPr>
              <a:t>Calculate Insurance Needs</a:t>
            </a:r>
          </a:p>
          <a:p>
            <a:r>
              <a:rPr lang="en-US" sz="2400" dirty="0">
                <a:solidFill>
                  <a:srgbClr val="FEFFFF"/>
                </a:solidFill>
              </a:rPr>
              <a:t>And More…….</a:t>
            </a:r>
          </a:p>
          <a:p>
            <a:endParaRPr lang="en-US" sz="2400" dirty="0">
              <a:solidFill>
                <a:srgbClr val="FEFFFF"/>
              </a:solidFill>
            </a:endParaRPr>
          </a:p>
        </p:txBody>
      </p:sp>
    </p:spTree>
    <p:extLst>
      <p:ext uri="{BB962C8B-B14F-4D97-AF65-F5344CB8AC3E}">
        <p14:creationId xmlns:p14="http://schemas.microsoft.com/office/powerpoint/2010/main" val="251163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AC601D-8343-CD42-9515-416487576510}"/>
              </a:ext>
            </a:extLst>
          </p:cNvPr>
          <p:cNvSpPr>
            <a:spLocks noGrp="1"/>
          </p:cNvSpPr>
          <p:nvPr>
            <p:ph type="ctrTitle"/>
          </p:nvPr>
        </p:nvSpPr>
        <p:spPr>
          <a:xfrm>
            <a:off x="2726432" y="1741337"/>
            <a:ext cx="6739136" cy="2387918"/>
          </a:xfrm>
        </p:spPr>
        <p:txBody>
          <a:bodyPr anchor="b">
            <a:normAutofit/>
          </a:bodyPr>
          <a:lstStyle/>
          <a:p>
            <a:r>
              <a:rPr lang="en-US" sz="6600" dirty="0">
                <a:solidFill>
                  <a:srgbClr val="FFFFFF"/>
                </a:solidFill>
              </a:rPr>
              <a:t>Fix Your Finances 2020</a:t>
            </a:r>
          </a:p>
        </p:txBody>
      </p:sp>
      <p:sp>
        <p:nvSpPr>
          <p:cNvPr id="3" name="Subtitle 2">
            <a:extLst>
              <a:ext uri="{FF2B5EF4-FFF2-40B4-BE49-F238E27FC236}">
                <a16:creationId xmlns:a16="http://schemas.microsoft.com/office/drawing/2014/main" id="{D403CD60-629D-2143-B624-19B1F572F026}"/>
              </a:ext>
            </a:extLst>
          </p:cNvPr>
          <p:cNvSpPr>
            <a:spLocks noGrp="1"/>
          </p:cNvSpPr>
          <p:nvPr>
            <p:ph type="subTitle" idx="1"/>
          </p:nvPr>
        </p:nvSpPr>
        <p:spPr>
          <a:xfrm>
            <a:off x="2729559" y="4200522"/>
            <a:ext cx="6740685" cy="682079"/>
          </a:xfrm>
        </p:spPr>
        <p:txBody>
          <a:bodyPr>
            <a:noAutofit/>
          </a:bodyPr>
          <a:lstStyle/>
          <a:p>
            <a:r>
              <a:rPr lang="en-US" sz="3600" dirty="0">
                <a:solidFill>
                  <a:srgbClr val="FFFFFF"/>
                </a:solidFill>
              </a:rPr>
              <a:t>Class 4- Buy the Right Insurance</a:t>
            </a:r>
          </a:p>
        </p:txBody>
      </p:sp>
    </p:spTree>
    <p:extLst>
      <p:ext uri="{BB962C8B-B14F-4D97-AF65-F5344CB8AC3E}">
        <p14:creationId xmlns:p14="http://schemas.microsoft.com/office/powerpoint/2010/main" val="3917717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CA473-767F-974D-8F82-9406C2B3F6BA}"/>
              </a:ext>
            </a:extLst>
          </p:cNvPr>
          <p:cNvSpPr>
            <a:spLocks noGrp="1"/>
          </p:cNvSpPr>
          <p:nvPr>
            <p:ph type="title"/>
          </p:nvPr>
        </p:nvSpPr>
        <p:spPr>
          <a:xfrm>
            <a:off x="838200" y="365125"/>
            <a:ext cx="10515600" cy="1325563"/>
          </a:xfrm>
        </p:spPr>
        <p:txBody>
          <a:bodyPr>
            <a:normAutofit/>
          </a:bodyPr>
          <a:lstStyle/>
          <a:p>
            <a:r>
              <a:rPr lang="en-US" dirty="0"/>
              <a:t>2 Types of Insurance</a:t>
            </a:r>
          </a:p>
        </p:txBody>
      </p:sp>
      <p:graphicFrame>
        <p:nvGraphicFramePr>
          <p:cNvPr id="5" name="Content Placeholder 2">
            <a:extLst>
              <a:ext uri="{FF2B5EF4-FFF2-40B4-BE49-F238E27FC236}">
                <a16:creationId xmlns:a16="http://schemas.microsoft.com/office/drawing/2014/main" id="{EACD9D4F-3E94-4B95-A78C-AF573B18E9B0}"/>
              </a:ext>
            </a:extLst>
          </p:cNvPr>
          <p:cNvGraphicFramePr>
            <a:graphicFrameLocks noGrp="1"/>
          </p:cNvGraphicFramePr>
          <p:nvPr>
            <p:ph idx="1"/>
            <p:extLst>
              <p:ext uri="{D42A27DB-BD31-4B8C-83A1-F6EECF244321}">
                <p14:modId xmlns:p14="http://schemas.microsoft.com/office/powerpoint/2010/main" val="40306196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1829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5A47-1841-3D4A-8D18-FDB9293742D7}"/>
              </a:ext>
            </a:extLst>
          </p:cNvPr>
          <p:cNvSpPr>
            <a:spLocks noGrp="1"/>
          </p:cNvSpPr>
          <p:nvPr>
            <p:ph type="title"/>
          </p:nvPr>
        </p:nvSpPr>
        <p:spPr>
          <a:xfrm>
            <a:off x="4965430" y="629266"/>
            <a:ext cx="6586491" cy="1676603"/>
          </a:xfrm>
        </p:spPr>
        <p:txBody>
          <a:bodyPr>
            <a:normAutofit/>
          </a:bodyPr>
          <a:lstStyle/>
          <a:p>
            <a:r>
              <a:rPr lang="en-US" dirty="0"/>
              <a:t>Insurance for Income Protection</a:t>
            </a:r>
          </a:p>
        </p:txBody>
      </p:sp>
      <p:pic>
        <p:nvPicPr>
          <p:cNvPr id="5" name="Picture 4">
            <a:extLst>
              <a:ext uri="{FF2B5EF4-FFF2-40B4-BE49-F238E27FC236}">
                <a16:creationId xmlns:a16="http://schemas.microsoft.com/office/drawing/2014/main" id="{34A22C59-3925-4615-96F2-F37B6560C003}"/>
              </a:ext>
            </a:extLst>
          </p:cNvPr>
          <p:cNvPicPr>
            <a:picLocks noChangeAspect="1"/>
          </p:cNvPicPr>
          <p:nvPr/>
        </p:nvPicPr>
        <p:blipFill rotWithShape="1">
          <a:blip r:embed="rId2"/>
          <a:srcRect l="31334" r="23716"/>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92B2D9F6-04DB-C043-92D5-73F9ABFFCF95}"/>
              </a:ext>
            </a:extLst>
          </p:cNvPr>
          <p:cNvSpPr>
            <a:spLocks noGrp="1"/>
          </p:cNvSpPr>
          <p:nvPr>
            <p:ph idx="1"/>
          </p:nvPr>
        </p:nvSpPr>
        <p:spPr>
          <a:xfrm>
            <a:off x="4965431" y="2438400"/>
            <a:ext cx="6586489" cy="3785419"/>
          </a:xfrm>
        </p:spPr>
        <p:txBody>
          <a:bodyPr>
            <a:normAutofit/>
          </a:bodyPr>
          <a:lstStyle/>
          <a:p>
            <a:r>
              <a:rPr lang="en-US" sz="2200" dirty="0"/>
              <a:t>Life Insurance provides a lump sum that can be converted into an income stream to replace the income your family would have received from your work efforts. Employers generally provide 1 year of income as a benefit, so you purchase your own individual policy.</a:t>
            </a:r>
          </a:p>
          <a:p>
            <a:r>
              <a:rPr lang="en-US" sz="2200" dirty="0"/>
              <a:t>Disability Insurance provides a monthly income along with Social Security Disability to replace your income due to a particular disability or accident. Most disability insurance is purchased though an individual policy.</a:t>
            </a:r>
          </a:p>
        </p:txBody>
      </p:sp>
    </p:spTree>
    <p:extLst>
      <p:ext uri="{BB962C8B-B14F-4D97-AF65-F5344CB8AC3E}">
        <p14:creationId xmlns:p14="http://schemas.microsoft.com/office/powerpoint/2010/main" val="413802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7906-FBEA-784B-9E12-798BEC60ADEC}"/>
              </a:ext>
            </a:extLst>
          </p:cNvPr>
          <p:cNvSpPr>
            <a:spLocks noGrp="1"/>
          </p:cNvSpPr>
          <p:nvPr>
            <p:ph type="title"/>
          </p:nvPr>
        </p:nvSpPr>
        <p:spPr>
          <a:xfrm>
            <a:off x="648929" y="629266"/>
            <a:ext cx="6586491" cy="1676603"/>
          </a:xfrm>
        </p:spPr>
        <p:txBody>
          <a:bodyPr>
            <a:normAutofit/>
          </a:bodyPr>
          <a:lstStyle/>
          <a:p>
            <a:r>
              <a:rPr lang="en-US" dirty="0"/>
              <a:t>Asset or Liability Protection Insurance</a:t>
            </a:r>
          </a:p>
        </p:txBody>
      </p:sp>
      <p:sp>
        <p:nvSpPr>
          <p:cNvPr id="3" name="Content Placeholder 2">
            <a:extLst>
              <a:ext uri="{FF2B5EF4-FFF2-40B4-BE49-F238E27FC236}">
                <a16:creationId xmlns:a16="http://schemas.microsoft.com/office/drawing/2014/main" id="{49A6126C-537D-584E-A7D3-587BC58080AB}"/>
              </a:ext>
            </a:extLst>
          </p:cNvPr>
          <p:cNvSpPr>
            <a:spLocks noGrp="1"/>
          </p:cNvSpPr>
          <p:nvPr>
            <p:ph idx="1"/>
          </p:nvPr>
        </p:nvSpPr>
        <p:spPr>
          <a:xfrm>
            <a:off x="648930" y="2438400"/>
            <a:ext cx="6586489" cy="3785419"/>
          </a:xfrm>
        </p:spPr>
        <p:txBody>
          <a:bodyPr>
            <a:normAutofit/>
          </a:bodyPr>
          <a:lstStyle/>
          <a:p>
            <a:r>
              <a:rPr lang="en-US" sz="2000" dirty="0"/>
              <a:t>Health Insurance provides reimbursements for medical  expenses that you as an individual will incur from any type of illness or accident. You as an individual are responsible for these costs. You trade a premium in return for the insurance company to take on a portion of that liability. </a:t>
            </a:r>
          </a:p>
          <a:p>
            <a:r>
              <a:rPr lang="en-US" sz="2000" dirty="0"/>
              <a:t>Long Term Care Insurance provides reimbursements to you directly should you be confined in a nursing home or certain other care facilities. You as an individual are responsible for these costs. You trade a premium in return for the insurance company to take on a portion of that reimbursement.</a:t>
            </a:r>
          </a:p>
          <a:p>
            <a:endParaRPr lang="en-US" sz="2000" dirty="0"/>
          </a:p>
          <a:p>
            <a:endParaRPr lang="en-US" sz="2000" dirty="0"/>
          </a:p>
        </p:txBody>
      </p:sp>
      <p:pic>
        <p:nvPicPr>
          <p:cNvPr id="5" name="Picture 4">
            <a:extLst>
              <a:ext uri="{FF2B5EF4-FFF2-40B4-BE49-F238E27FC236}">
                <a16:creationId xmlns:a16="http://schemas.microsoft.com/office/drawing/2014/main" id="{8BBEAC14-FB80-4E80-9197-752808DEB8EC}"/>
              </a:ext>
            </a:extLst>
          </p:cNvPr>
          <p:cNvPicPr>
            <a:picLocks noChangeAspect="1"/>
          </p:cNvPicPr>
          <p:nvPr/>
        </p:nvPicPr>
        <p:blipFill rotWithShape="1">
          <a:blip r:embed="rId2"/>
          <a:srcRect l="54882" r="-1" b="-1"/>
          <a:stretch/>
        </p:blipFill>
        <p:spPr>
          <a:xfrm>
            <a:off x="7556408" y="10"/>
            <a:ext cx="4635591" cy="6857990"/>
          </a:xfrm>
          <a:prstGeom prst="rect">
            <a:avLst/>
          </a:prstGeom>
          <a:effectLst/>
        </p:spPr>
      </p:pic>
    </p:spTree>
    <p:extLst>
      <p:ext uri="{BB962C8B-B14F-4D97-AF65-F5344CB8AC3E}">
        <p14:creationId xmlns:p14="http://schemas.microsoft.com/office/powerpoint/2010/main" val="325981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84930A-C8D9-6E43-B9EF-7E5264B9B78D}"/>
              </a:ext>
            </a:extLst>
          </p:cNvPr>
          <p:cNvSpPr>
            <a:spLocks noGrp="1"/>
          </p:cNvSpPr>
          <p:nvPr>
            <p:ph type="title"/>
          </p:nvPr>
        </p:nvSpPr>
        <p:spPr>
          <a:xfrm>
            <a:off x="686834" y="1153572"/>
            <a:ext cx="3200400" cy="4461163"/>
          </a:xfrm>
        </p:spPr>
        <p:txBody>
          <a:bodyPr>
            <a:normAutofit/>
          </a:bodyPr>
          <a:lstStyle/>
          <a:p>
            <a:r>
              <a:rPr lang="en-US">
                <a:solidFill>
                  <a:srgbClr val="FFFFFF"/>
                </a:solidFill>
              </a:rPr>
              <a:t>Asset or Liability Protection Insurance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976964-677D-3B47-BEF3-4ACCF1967842}"/>
              </a:ext>
            </a:extLst>
          </p:cNvPr>
          <p:cNvSpPr>
            <a:spLocks noGrp="1"/>
          </p:cNvSpPr>
          <p:nvPr>
            <p:ph idx="1"/>
          </p:nvPr>
        </p:nvSpPr>
        <p:spPr>
          <a:xfrm>
            <a:off x="4447308" y="591344"/>
            <a:ext cx="6906491" cy="5585619"/>
          </a:xfrm>
        </p:spPr>
        <p:txBody>
          <a:bodyPr anchor="ctr">
            <a:normAutofit/>
          </a:bodyPr>
          <a:lstStyle/>
          <a:p>
            <a:r>
              <a:rPr lang="en-US" sz="2600"/>
              <a:t>Auto Insurance provides reimbursements for damage to your car or a claim against you should someone be hurt by your car. You as an individual are responsible for these costs. You trade a premium in return for the insurance company to take on a portion of that reimbursement or liability.  </a:t>
            </a:r>
          </a:p>
          <a:p>
            <a:r>
              <a:rPr lang="en-US" sz="2600"/>
              <a:t>Homeowners or Renters Insurance provides reimbursements for damage to your residence  or a claim against you should someone be hurt at your residence. You as an individual are responsible for these costs. You trade a premium in return for the insurance company to take on a portion of that reimbursement or liability.  </a:t>
            </a:r>
          </a:p>
          <a:p>
            <a:endParaRPr lang="en-US" sz="2600"/>
          </a:p>
          <a:p>
            <a:endParaRPr lang="en-US" sz="2600"/>
          </a:p>
        </p:txBody>
      </p:sp>
    </p:spTree>
    <p:extLst>
      <p:ext uri="{BB962C8B-B14F-4D97-AF65-F5344CB8AC3E}">
        <p14:creationId xmlns:p14="http://schemas.microsoft.com/office/powerpoint/2010/main" val="37003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4816204-BB4E-584B-BEC8-4BB29D304A52}"/>
              </a:ext>
            </a:extLst>
          </p:cNvPr>
          <p:cNvSpPr>
            <a:spLocks noGrp="1"/>
          </p:cNvSpPr>
          <p:nvPr>
            <p:ph type="ctrTitle"/>
          </p:nvPr>
        </p:nvSpPr>
        <p:spPr>
          <a:xfrm>
            <a:off x="6590662" y="4267832"/>
            <a:ext cx="4805996" cy="1297115"/>
          </a:xfrm>
        </p:spPr>
        <p:txBody>
          <a:bodyPr anchor="t">
            <a:normAutofit/>
          </a:bodyPr>
          <a:lstStyle/>
          <a:p>
            <a:pPr algn="l"/>
            <a:r>
              <a:rPr lang="en-US" sz="4400" dirty="0">
                <a:solidFill>
                  <a:srgbClr val="000000"/>
                </a:solidFill>
              </a:rPr>
              <a:t>Income Protection</a:t>
            </a:r>
          </a:p>
        </p:txBody>
      </p:sp>
      <p:sp>
        <p:nvSpPr>
          <p:cNvPr id="5" name="Subtitle 4">
            <a:extLst>
              <a:ext uri="{FF2B5EF4-FFF2-40B4-BE49-F238E27FC236}">
                <a16:creationId xmlns:a16="http://schemas.microsoft.com/office/drawing/2014/main" id="{E92BE88B-BF58-B641-B205-755C98F83DC4}"/>
              </a:ext>
            </a:extLst>
          </p:cNvPr>
          <p:cNvSpPr>
            <a:spLocks noGrp="1"/>
          </p:cNvSpPr>
          <p:nvPr>
            <p:ph type="subTitle" idx="1"/>
          </p:nvPr>
        </p:nvSpPr>
        <p:spPr>
          <a:xfrm>
            <a:off x="6590966" y="3428999"/>
            <a:ext cx="4805691" cy="838831"/>
          </a:xfrm>
        </p:spPr>
        <p:txBody>
          <a:bodyPr anchor="b">
            <a:normAutofit/>
          </a:bodyPr>
          <a:lstStyle/>
          <a:p>
            <a:pPr algn="l"/>
            <a:endParaRPr lang="en-US" sz="1800">
              <a:solidFill>
                <a:srgbClr val="000000"/>
              </a:solidFill>
            </a:endParaRPr>
          </a:p>
        </p:txBody>
      </p:sp>
      <p:sp>
        <p:nvSpPr>
          <p:cNvPr id="16"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Money">
            <a:extLst>
              <a:ext uri="{FF2B5EF4-FFF2-40B4-BE49-F238E27FC236}">
                <a16:creationId xmlns:a16="http://schemas.microsoft.com/office/drawing/2014/main" id="{54C9AB68-5F33-431F-ABDB-CCB048AD7D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791753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bwMode="auto">
          <a:xfrm>
            <a:off x="656965" y="442419"/>
            <a:ext cx="10930198" cy="6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914400" rtl="0" eaLnBrk="0" fontAlgn="base" latinLnBrk="0" hangingPunct="0">
              <a:lnSpc>
                <a:spcPct val="85000"/>
              </a:lnSpc>
              <a:spcBef>
                <a:spcPct val="0"/>
              </a:spcBef>
              <a:spcAft>
                <a:spcPts val="600"/>
              </a:spcAft>
              <a:buClr>
                <a:srgbClr val="003366"/>
              </a:buClr>
              <a:buSzTx/>
              <a:buFontTx/>
              <a:buNone/>
              <a:tabLst/>
              <a:defRPr/>
            </a:pPr>
            <a:r>
              <a:rPr kumimoji="0" lang="en-US" altLang="en-US" sz="3200" b="0" i="0" u="none" strike="noStrike" kern="1200" cap="none" spc="0" normalizeH="0" baseline="0" noProof="0" dirty="0">
                <a:ln>
                  <a:noFill/>
                </a:ln>
                <a:solidFill>
                  <a:srgbClr val="34526F"/>
                </a:solidFill>
                <a:effectLst/>
                <a:uLnTx/>
                <a:uFillTx/>
                <a:latin typeface="Helvetica"/>
                <a:ea typeface="Arial Unicode MS" panose="020B0604020202020204" pitchFamily="34" charset="-128"/>
                <a:cs typeface="Helvetica"/>
              </a:rPr>
              <a:t>Two Problems- Dying too Soon and Living too Long</a:t>
            </a:r>
          </a:p>
        </p:txBody>
      </p:sp>
      <p:cxnSp>
        <p:nvCxnSpPr>
          <p:cNvPr id="17" name="Straight Connector 16"/>
          <p:cNvCxnSpPr/>
          <p:nvPr/>
        </p:nvCxnSpPr>
        <p:spPr bwMode="auto">
          <a:xfrm>
            <a:off x="1202645" y="1239892"/>
            <a:ext cx="9786715" cy="0"/>
          </a:xfrm>
          <a:prstGeom prst="line">
            <a:avLst/>
          </a:prstGeom>
          <a:noFill/>
          <a:ln w="9525" cap="flat" cmpd="sng" algn="ctr">
            <a:solidFill>
              <a:srgbClr val="34526F"/>
            </a:solidFill>
            <a:prstDash val="solid"/>
            <a:round/>
            <a:headEnd type="none" w="med" len="med"/>
            <a:tailEnd type="none" w="med" len="med"/>
          </a:ln>
          <a:effectLst/>
        </p:spPr>
      </p:cxn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2024" y="1423473"/>
            <a:ext cx="10470939" cy="3281936"/>
          </a:xfrm>
          <a:prstGeom prst="rect">
            <a:avLst/>
          </a:prstGeom>
        </p:spPr>
      </p:pic>
      <p:grpSp>
        <p:nvGrpSpPr>
          <p:cNvPr id="30" name="Group 29"/>
          <p:cNvGrpSpPr/>
          <p:nvPr/>
        </p:nvGrpSpPr>
        <p:grpSpPr>
          <a:xfrm>
            <a:off x="5311232" y="4497855"/>
            <a:ext cx="5764624" cy="1872883"/>
            <a:chOff x="3983424" y="3433870"/>
            <a:chExt cx="4323468" cy="1404662"/>
          </a:xfrm>
        </p:grpSpPr>
        <p:sp>
          <p:nvSpPr>
            <p:cNvPr id="18" name="Text Box 3"/>
            <p:cNvSpPr txBox="1">
              <a:spLocks noChangeArrowheads="1"/>
            </p:cNvSpPr>
            <p:nvPr/>
          </p:nvSpPr>
          <p:spPr bwMode="auto">
            <a:xfrm>
              <a:off x="4961927" y="3593816"/>
              <a:ext cx="3344965" cy="1244716"/>
            </a:xfrm>
            <a:prstGeom prst="rect">
              <a:avLst/>
            </a:prstGeom>
            <a:noFill/>
            <a:ln w="9525">
              <a:noFill/>
              <a:miter lim="800000"/>
              <a:headEnd/>
              <a:tailEnd/>
            </a:ln>
          </p:spPr>
          <p:txBody>
            <a:bodyPr wrap="square" anchor="ctr">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en-US" sz="1867" b="1" i="0" u="none" strike="noStrike" kern="1200" cap="none" spc="0" normalizeH="0" baseline="0" noProof="0" dirty="0">
                  <a:ln>
                    <a:noFill/>
                  </a:ln>
                  <a:solidFill>
                    <a:srgbClr val="9AC0A4"/>
                  </a:solidFill>
                  <a:effectLst/>
                  <a:uLnTx/>
                  <a:uFillTx/>
                  <a:latin typeface="Helvetica"/>
                  <a:ea typeface="Arial Unicode MS" pitchFamily="34" charset="-128"/>
                  <a:cs typeface="Helvetica"/>
                </a:rPr>
                <a:t>At Retirement</a:t>
              </a:r>
              <a:endParaRPr kumimoji="0" lang="en-US" altLang="en-US" sz="1867" b="0" i="0" u="none" strike="noStrike" kern="1200" cap="none" spc="0" normalizeH="0" baseline="0" noProof="0" dirty="0">
                <a:ln>
                  <a:noFill/>
                </a:ln>
                <a:solidFill>
                  <a:srgbClr val="9AC0A4"/>
                </a:solidFill>
                <a:effectLst/>
                <a:uLnTx/>
                <a:uFillTx/>
                <a:latin typeface="Helvetica"/>
                <a:ea typeface="Arial Unicode MS" pitchFamily="34" charset="-128"/>
                <a:cs typeface="Helvetica"/>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en-US" sz="1867" b="0" i="0" u="none" strike="noStrike" kern="1200" cap="none" spc="0" normalizeH="0" baseline="0" noProof="0" dirty="0">
                  <a:ln>
                    <a:noFill/>
                  </a:ln>
                  <a:solidFill>
                    <a:prstClr val="black"/>
                  </a:solidFill>
                  <a:effectLst/>
                  <a:uLnTx/>
                  <a:uFillTx/>
                  <a:latin typeface="Helvetica"/>
                  <a:ea typeface="Arial Unicode MS" pitchFamily="34" charset="-128"/>
                  <a:cs typeface="Helvetica"/>
                </a:rPr>
                <a:t>Grown children</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en-US" sz="1867" b="0" i="0" u="none" strike="noStrike" kern="1200" cap="none" spc="0" normalizeH="0" baseline="0" noProof="0" dirty="0">
                  <a:ln>
                    <a:noFill/>
                  </a:ln>
                  <a:solidFill>
                    <a:prstClr val="black"/>
                  </a:solidFill>
                  <a:effectLst/>
                  <a:uLnTx/>
                  <a:uFillTx/>
                  <a:latin typeface="Helvetica"/>
                  <a:ea typeface="Arial Unicode MS" pitchFamily="34" charset="-128"/>
                  <a:cs typeface="Helvetica"/>
                </a:rPr>
                <a:t>Lower debt</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en-US" sz="1867" b="0" i="0" u="none" strike="noStrike" kern="1200" cap="none" spc="0" normalizeH="0" baseline="0" noProof="0" dirty="0">
                  <a:ln>
                    <a:noFill/>
                  </a:ln>
                  <a:solidFill>
                    <a:prstClr val="black"/>
                  </a:solidFill>
                  <a:effectLst/>
                  <a:uLnTx/>
                  <a:uFillTx/>
                  <a:latin typeface="Helvetica"/>
                  <a:ea typeface="Arial Unicode MS" pitchFamily="34" charset="-128"/>
                  <a:cs typeface="Helvetica"/>
                </a:rPr>
                <a:t>Mortgage Paid</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altLang="en-US" sz="1867" b="1" i="0" u="none" strike="noStrike" kern="1200" cap="none" spc="0" normalizeH="0" baseline="0" noProof="0" dirty="0">
                  <a:ln>
                    <a:noFill/>
                  </a:ln>
                  <a:solidFill>
                    <a:prstClr val="black"/>
                  </a:solidFill>
                  <a:effectLst/>
                  <a:uLnTx/>
                  <a:uFillTx/>
                  <a:latin typeface="Helvetica"/>
                  <a:ea typeface="Arial Unicode MS" pitchFamily="34" charset="-128"/>
                  <a:cs typeface="Helvetica"/>
                </a:rPr>
                <a:t>Retirement income needed</a:t>
              </a:r>
            </a:p>
          </p:txBody>
        </p:sp>
        <p:cxnSp>
          <p:nvCxnSpPr>
            <p:cNvPr id="7" name="Straight Connector 6"/>
            <p:cNvCxnSpPr/>
            <p:nvPr/>
          </p:nvCxnSpPr>
          <p:spPr bwMode="auto">
            <a:xfrm>
              <a:off x="3983424" y="3997512"/>
              <a:ext cx="936867" cy="0"/>
            </a:xfrm>
            <a:prstGeom prst="line">
              <a:avLst/>
            </a:prstGeom>
            <a:noFill/>
            <a:ln w="25400" cap="rnd" cmpd="sng" algn="ctr">
              <a:solidFill>
                <a:schemeClr val="tx1"/>
              </a:solidFill>
              <a:prstDash val="dot"/>
              <a:round/>
              <a:headEnd type="none" w="med" len="med"/>
              <a:tailEnd type="none" w="med" len="med"/>
            </a:ln>
            <a:effectLst/>
          </p:spPr>
        </p:cxnSp>
        <p:cxnSp>
          <p:nvCxnSpPr>
            <p:cNvPr id="22" name="Straight Connector 21"/>
            <p:cNvCxnSpPr/>
            <p:nvPr/>
          </p:nvCxnSpPr>
          <p:spPr bwMode="auto">
            <a:xfrm>
              <a:off x="3983424" y="4231163"/>
              <a:ext cx="936867" cy="0"/>
            </a:xfrm>
            <a:prstGeom prst="line">
              <a:avLst/>
            </a:prstGeom>
            <a:noFill/>
            <a:ln w="25400" cap="rnd" cmpd="sng" algn="ctr">
              <a:solidFill>
                <a:schemeClr val="tx1"/>
              </a:solidFill>
              <a:prstDash val="dot"/>
              <a:round/>
              <a:headEnd type="none" w="med" len="med"/>
              <a:tailEnd type="none" w="med" len="med"/>
            </a:ln>
            <a:effectLst/>
          </p:spPr>
        </p:cxnSp>
        <p:cxnSp>
          <p:nvCxnSpPr>
            <p:cNvPr id="23" name="Straight Connector 22"/>
            <p:cNvCxnSpPr/>
            <p:nvPr/>
          </p:nvCxnSpPr>
          <p:spPr bwMode="auto">
            <a:xfrm>
              <a:off x="3983424" y="4464814"/>
              <a:ext cx="936867" cy="0"/>
            </a:xfrm>
            <a:prstGeom prst="line">
              <a:avLst/>
            </a:prstGeom>
            <a:noFill/>
            <a:ln w="25400" cap="rnd" cmpd="sng" algn="ctr">
              <a:solidFill>
                <a:schemeClr val="tx1"/>
              </a:solidFill>
              <a:prstDash val="dot"/>
              <a:round/>
              <a:headEnd type="none" w="med" len="med"/>
              <a:tailEnd type="none" w="med" len="med"/>
            </a:ln>
            <a:effectLst/>
          </p:spPr>
        </p:cxnSp>
        <p:cxnSp>
          <p:nvCxnSpPr>
            <p:cNvPr id="24" name="Straight Connector 23"/>
            <p:cNvCxnSpPr/>
            <p:nvPr/>
          </p:nvCxnSpPr>
          <p:spPr bwMode="auto">
            <a:xfrm>
              <a:off x="3983424" y="4698464"/>
              <a:ext cx="936867" cy="0"/>
            </a:xfrm>
            <a:prstGeom prst="line">
              <a:avLst/>
            </a:prstGeom>
            <a:noFill/>
            <a:ln w="25400" cap="rnd" cmpd="sng" algn="ctr">
              <a:solidFill>
                <a:schemeClr val="tx1"/>
              </a:solidFill>
              <a:prstDash val="dot"/>
              <a:round/>
              <a:headEnd type="none" w="med" len="med"/>
              <a:tailEnd type="none" w="med" len="med"/>
            </a:ln>
            <a:effectLst/>
          </p:spPr>
        </p:cxnSp>
        <p:cxnSp>
          <p:nvCxnSpPr>
            <p:cNvPr id="27" name="Straight Connector 26"/>
            <p:cNvCxnSpPr/>
            <p:nvPr/>
          </p:nvCxnSpPr>
          <p:spPr bwMode="auto">
            <a:xfrm>
              <a:off x="6363762" y="3782368"/>
              <a:ext cx="936867" cy="0"/>
            </a:xfrm>
            <a:prstGeom prst="line">
              <a:avLst/>
            </a:prstGeom>
            <a:noFill/>
            <a:ln w="25400" cap="rnd" cmpd="sng" algn="ctr">
              <a:solidFill>
                <a:srgbClr val="9AC0A4"/>
              </a:solidFill>
              <a:prstDash val="dot"/>
              <a:round/>
              <a:headEnd type="none" w="med" len="med"/>
              <a:tailEnd type="none" w="med" len="med"/>
            </a:ln>
            <a:effectLst/>
          </p:spPr>
        </p:cxnSp>
        <p:cxnSp>
          <p:nvCxnSpPr>
            <p:cNvPr id="28" name="Straight Connector 27"/>
            <p:cNvCxnSpPr/>
            <p:nvPr/>
          </p:nvCxnSpPr>
          <p:spPr bwMode="auto">
            <a:xfrm flipV="1">
              <a:off x="7384496" y="3433870"/>
              <a:ext cx="1" cy="347006"/>
            </a:xfrm>
            <a:prstGeom prst="line">
              <a:avLst/>
            </a:prstGeom>
            <a:noFill/>
            <a:ln w="25400" cap="rnd" cmpd="sng" algn="ctr">
              <a:solidFill>
                <a:srgbClr val="9AC0A4"/>
              </a:solidFill>
              <a:prstDash val="dot"/>
              <a:round/>
              <a:headEnd type="none" w="med" len="med"/>
              <a:tailEnd type="none" w="med" len="med"/>
            </a:ln>
            <a:effectLst/>
          </p:spPr>
        </p:cxnSp>
      </p:grpSp>
      <p:grpSp>
        <p:nvGrpSpPr>
          <p:cNvPr id="29" name="Group 28"/>
          <p:cNvGrpSpPr/>
          <p:nvPr/>
        </p:nvGrpSpPr>
        <p:grpSpPr>
          <a:xfrm>
            <a:off x="656964" y="4497855"/>
            <a:ext cx="4589496" cy="1872884"/>
            <a:chOff x="492723" y="3433870"/>
            <a:chExt cx="3442122" cy="1404663"/>
          </a:xfrm>
        </p:grpSpPr>
        <p:sp>
          <p:nvSpPr>
            <p:cNvPr id="12" name="Text Box 3"/>
            <p:cNvSpPr txBox="1">
              <a:spLocks noChangeArrowheads="1"/>
            </p:cNvSpPr>
            <p:nvPr/>
          </p:nvSpPr>
          <p:spPr bwMode="auto">
            <a:xfrm>
              <a:off x="492723" y="3593817"/>
              <a:ext cx="3442122" cy="1244716"/>
            </a:xfrm>
            <a:prstGeom prst="rect">
              <a:avLst/>
            </a:prstGeom>
            <a:noFill/>
            <a:ln w="9525">
              <a:noFill/>
              <a:miter lim="800000"/>
              <a:headEnd/>
              <a:tailEnd/>
            </a:ln>
          </p:spPr>
          <p:txBody>
            <a:bodyPr wrap="square" anchor="ctr">
              <a:spAutoFit/>
            </a:bodyPr>
            <a:lstStyle/>
            <a:p>
              <a:pPr marL="0" marR="0" lvl="0" indent="0" algn="r" defTabSz="914400" rtl="0" eaLnBrk="1" fontAlgn="auto" latinLnBrk="0" hangingPunct="1">
                <a:lnSpc>
                  <a:spcPct val="110000"/>
                </a:lnSpc>
                <a:spcBef>
                  <a:spcPts val="0"/>
                </a:spcBef>
                <a:spcAft>
                  <a:spcPts val="0"/>
                </a:spcAft>
                <a:buClrTx/>
                <a:buSzTx/>
                <a:buFontTx/>
                <a:buNone/>
                <a:tabLst/>
                <a:defRPr/>
              </a:pPr>
              <a:r>
                <a:rPr kumimoji="0" lang="en-US" altLang="en-US" sz="1867" b="1" i="0" u="none" strike="noStrike" kern="1200" cap="none" spc="0" normalizeH="0" baseline="0" noProof="0" dirty="0">
                  <a:ln>
                    <a:noFill/>
                  </a:ln>
                  <a:solidFill>
                    <a:srgbClr val="5B9BA9"/>
                  </a:solidFill>
                  <a:effectLst/>
                  <a:uLnTx/>
                  <a:uFillTx/>
                  <a:latin typeface="Helvetica"/>
                  <a:ea typeface="Arial Unicode MS" pitchFamily="34" charset="-128"/>
                  <a:cs typeface="Helvetica"/>
                </a:rPr>
                <a:t>Today</a:t>
              </a:r>
              <a:endParaRPr kumimoji="0" lang="en-US" altLang="en-US" sz="1867" b="0" i="0" u="none" strike="noStrike" kern="1200" cap="none" spc="0" normalizeH="0" baseline="0" noProof="0" dirty="0">
                <a:ln>
                  <a:noFill/>
                </a:ln>
                <a:solidFill>
                  <a:srgbClr val="5B9BA9"/>
                </a:solidFill>
                <a:effectLst/>
                <a:uLnTx/>
                <a:uFillTx/>
                <a:latin typeface="Helvetica"/>
                <a:ea typeface="Arial Unicode MS" pitchFamily="34" charset="-128"/>
                <a:cs typeface="Helvetica"/>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en-US" altLang="en-US" sz="1867" b="0" i="0" u="none" strike="noStrike" kern="1200" cap="none" spc="0" normalizeH="0" baseline="0" noProof="0" dirty="0">
                  <a:ln>
                    <a:noFill/>
                  </a:ln>
                  <a:solidFill>
                    <a:prstClr val="black"/>
                  </a:solidFill>
                  <a:effectLst/>
                  <a:uLnTx/>
                  <a:uFillTx/>
                  <a:latin typeface="Helvetica"/>
                  <a:ea typeface="Arial Unicode MS" pitchFamily="34" charset="-128"/>
                  <a:cs typeface="Helvetica"/>
                </a:rPr>
                <a:t>Young children</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en-US" altLang="en-US" sz="1867" b="0" i="0" u="none" strike="noStrike" kern="1200" cap="none" spc="0" normalizeH="0" baseline="0" noProof="0" dirty="0">
                  <a:ln>
                    <a:noFill/>
                  </a:ln>
                  <a:solidFill>
                    <a:prstClr val="black"/>
                  </a:solidFill>
                  <a:effectLst/>
                  <a:uLnTx/>
                  <a:uFillTx/>
                  <a:latin typeface="Helvetica"/>
                  <a:ea typeface="Arial Unicode MS" pitchFamily="34" charset="-128"/>
                  <a:cs typeface="Helvetica"/>
                </a:rPr>
                <a:t>High debt</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en-US" altLang="en-US" sz="1867" b="0" i="0" u="none" strike="noStrike" kern="1200" cap="none" spc="0" normalizeH="0" baseline="0" noProof="0" dirty="0">
                  <a:ln>
                    <a:noFill/>
                  </a:ln>
                  <a:solidFill>
                    <a:prstClr val="black"/>
                  </a:solidFill>
                  <a:effectLst/>
                  <a:uLnTx/>
                  <a:uFillTx/>
                  <a:latin typeface="Helvetica"/>
                  <a:ea typeface="Arial Unicode MS" pitchFamily="34" charset="-128"/>
                  <a:cs typeface="Helvetica"/>
                </a:rPr>
                <a:t>House mortgage</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en-US" altLang="en-US" sz="1867" b="1" i="0" u="none" strike="noStrike" kern="1200" cap="none" spc="0" normalizeH="0" baseline="0" noProof="0" dirty="0">
                  <a:ln>
                    <a:noFill/>
                  </a:ln>
                  <a:solidFill>
                    <a:prstClr val="black"/>
                  </a:solidFill>
                  <a:effectLst/>
                  <a:uLnTx/>
                  <a:uFillTx/>
                  <a:latin typeface="Helvetica"/>
                  <a:ea typeface="Arial Unicode MS" pitchFamily="34" charset="-128"/>
                  <a:cs typeface="Helvetica"/>
                </a:rPr>
                <a:t>Loss of income would be devastating</a:t>
              </a:r>
            </a:p>
          </p:txBody>
        </p:sp>
        <p:cxnSp>
          <p:nvCxnSpPr>
            <p:cNvPr id="26" name="Straight Connector 25"/>
            <p:cNvCxnSpPr/>
            <p:nvPr/>
          </p:nvCxnSpPr>
          <p:spPr bwMode="auto">
            <a:xfrm>
              <a:off x="2297063" y="3782368"/>
              <a:ext cx="936867" cy="0"/>
            </a:xfrm>
            <a:prstGeom prst="line">
              <a:avLst/>
            </a:prstGeom>
            <a:noFill/>
            <a:ln w="25400" cap="rnd" cmpd="sng" algn="ctr">
              <a:solidFill>
                <a:srgbClr val="5B9BA9"/>
              </a:solidFill>
              <a:prstDash val="dot"/>
              <a:round/>
              <a:headEnd type="none" w="med" len="med"/>
              <a:tailEnd type="none" w="med" len="med"/>
            </a:ln>
            <a:effectLst/>
          </p:spPr>
        </p:cxnSp>
        <p:cxnSp>
          <p:nvCxnSpPr>
            <p:cNvPr id="31" name="Straight Connector 30"/>
            <p:cNvCxnSpPr/>
            <p:nvPr/>
          </p:nvCxnSpPr>
          <p:spPr bwMode="auto">
            <a:xfrm flipV="1">
              <a:off x="2189593" y="3433870"/>
              <a:ext cx="1" cy="347006"/>
            </a:xfrm>
            <a:prstGeom prst="line">
              <a:avLst/>
            </a:prstGeom>
            <a:noFill/>
            <a:ln w="25400" cap="rnd" cmpd="sng" algn="ctr">
              <a:solidFill>
                <a:srgbClr val="5B9BA9"/>
              </a:solidFill>
              <a:prstDash val="dot"/>
              <a:round/>
              <a:headEnd type="none" w="med" len="med"/>
              <a:tailEnd type="none" w="med" len="med"/>
            </a:ln>
            <a:effectLst/>
          </p:spPr>
        </p:cxnSp>
      </p:gr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17902-E6C7-4548-816F-3C750E8578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descr="DecreasingResponsibility_youngfamily.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59017" y="2398355"/>
            <a:ext cx="1430600" cy="1382219"/>
          </a:xfrm>
          <a:prstGeom prst="rect">
            <a:avLst/>
          </a:prstGeom>
        </p:spPr>
      </p:pic>
      <p:pic>
        <p:nvPicPr>
          <p:cNvPr id="4" name="Picture 3" descr="DecreasingResponsibility_oldercouple.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62020" y="2398127"/>
            <a:ext cx="1445563" cy="1377899"/>
          </a:xfrm>
          <a:prstGeom prst="rect">
            <a:avLst/>
          </a:prstGeom>
        </p:spPr>
      </p:pic>
      <p:sp>
        <p:nvSpPr>
          <p:cNvPr id="6" name="TextBox 5"/>
          <p:cNvSpPr txBox="1"/>
          <p:nvPr/>
        </p:nvSpPr>
        <p:spPr>
          <a:xfrm>
            <a:off x="2074209" y="2617801"/>
            <a:ext cx="197708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B9BA9"/>
                </a:solidFill>
                <a:effectLst/>
                <a:uLnTx/>
                <a:uFillTx/>
                <a:latin typeface="Helvetica"/>
                <a:ea typeface="+mn-ea"/>
                <a:cs typeface="Helvetica"/>
              </a:rPr>
              <a:t>DYING</a:t>
            </a:r>
            <a:br>
              <a:rPr kumimoji="0" lang="en-US" sz="2400" b="1" i="0" u="none" strike="noStrike" kern="1200" cap="none" spc="0" normalizeH="0" baseline="0" noProof="0" dirty="0">
                <a:ln>
                  <a:noFill/>
                </a:ln>
                <a:solidFill>
                  <a:srgbClr val="5B9BA9"/>
                </a:solidFill>
                <a:effectLst/>
                <a:uLnTx/>
                <a:uFillTx/>
                <a:latin typeface="Helvetica"/>
                <a:ea typeface="+mn-ea"/>
                <a:cs typeface="Helvetica"/>
              </a:rPr>
            </a:br>
            <a:r>
              <a:rPr kumimoji="0" lang="en-US" sz="2400" b="1" i="0" u="none" strike="noStrike" kern="1200" cap="none" spc="0" normalizeH="0" baseline="0" noProof="0" dirty="0">
                <a:ln>
                  <a:noFill/>
                </a:ln>
                <a:solidFill>
                  <a:srgbClr val="5B9BA9"/>
                </a:solidFill>
                <a:effectLst/>
                <a:uLnTx/>
                <a:uFillTx/>
                <a:latin typeface="Helvetica"/>
                <a:ea typeface="+mn-ea"/>
                <a:cs typeface="Helvetica"/>
              </a:rPr>
              <a:t>TOO SOON</a:t>
            </a:r>
          </a:p>
        </p:txBody>
      </p:sp>
      <p:sp>
        <p:nvSpPr>
          <p:cNvPr id="32" name="TextBox 31"/>
          <p:cNvSpPr txBox="1"/>
          <p:nvPr/>
        </p:nvSpPr>
        <p:spPr>
          <a:xfrm>
            <a:off x="8530500" y="2617801"/>
            <a:ext cx="197708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AC0A4"/>
                </a:solidFill>
                <a:effectLst/>
                <a:uLnTx/>
                <a:uFillTx/>
                <a:latin typeface="Helvetica"/>
                <a:ea typeface="+mn-ea"/>
                <a:cs typeface="Helvetica"/>
              </a:rPr>
              <a:t>LIVING TOO LONG</a:t>
            </a:r>
          </a:p>
        </p:txBody>
      </p:sp>
    </p:spTree>
    <p:extLst>
      <p:ext uri="{BB962C8B-B14F-4D97-AF65-F5344CB8AC3E}">
        <p14:creationId xmlns:p14="http://schemas.microsoft.com/office/powerpoint/2010/main" val="17199768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400"/>
                                        <p:tgtEl>
                                          <p:spTgt spid="16"/>
                                        </p:tgtEl>
                                      </p:cBhvr>
                                    </p:animEffect>
                                  </p:childTnLst>
                                </p:cTn>
                              </p:par>
                              <p:par>
                                <p:cTn id="8" presetID="16" presetClass="entr" presetSubtype="37"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outVertical)">
                                      <p:cBhvr>
                                        <p:cTn id="10" dur="7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900"/>
                                        <p:tgtEl>
                                          <p:spTgt spid="9"/>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3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3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3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300"/>
                                        <p:tgtEl>
                                          <p:spTgt spid="3"/>
                                        </p:tgtEl>
                                      </p:cBhvr>
                                    </p:animEffect>
                                    <p:set>
                                      <p:cBhvr>
                                        <p:cTn id="37" dur="1" fill="hold">
                                          <p:stCondLst>
                                            <p:cond delay="299"/>
                                          </p:stCondLst>
                                        </p:cTn>
                                        <p:tgtEl>
                                          <p:spTgt spid="3"/>
                                        </p:tgtEl>
                                        <p:attrNameLst>
                                          <p:attrName>style.visibility</p:attrName>
                                        </p:attrNameLst>
                                      </p:cBhvr>
                                      <p:to>
                                        <p:strVal val="hidden"/>
                                      </p:to>
                                    </p:set>
                                  </p:childTnLst>
                                </p:cTn>
                              </p:par>
                            </p:childTnLst>
                          </p:cTn>
                        </p:par>
                        <p:par>
                          <p:cTn id="38" fill="hold">
                            <p:stCondLst>
                              <p:cond delay="300"/>
                            </p:stCondLst>
                            <p:childTnLst>
                              <p:par>
                                <p:cTn id="39" presetID="10"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3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300"/>
                                        <p:tgtEl>
                                          <p:spTgt spid="4"/>
                                        </p:tgtEl>
                                      </p:cBhvr>
                                    </p:animEffect>
                                    <p:set>
                                      <p:cBhvr>
                                        <p:cTn id="46" dur="1" fill="hold">
                                          <p:stCondLst>
                                            <p:cond delay="299"/>
                                          </p:stCondLst>
                                        </p:cTn>
                                        <p:tgtEl>
                                          <p:spTgt spid="4"/>
                                        </p:tgtEl>
                                        <p:attrNameLst>
                                          <p:attrName>style.visibility</p:attrName>
                                        </p:attrNameLst>
                                      </p:cBhvr>
                                      <p:to>
                                        <p:strVal val="hidden"/>
                                      </p:to>
                                    </p:set>
                                  </p:childTnLst>
                                </p:cTn>
                              </p:par>
                            </p:childTnLst>
                          </p:cTn>
                        </p:par>
                        <p:par>
                          <p:cTn id="47" fill="hold">
                            <p:stCondLst>
                              <p:cond delay="300"/>
                            </p:stCondLst>
                            <p:childTnLst>
                              <p:par>
                                <p:cTn id="48" presetID="10"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3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300"/>
                                        <p:tgtEl>
                                          <p:spTgt spid="30"/>
                                        </p:tgtEl>
                                      </p:cBhvr>
                                    </p:animEffect>
                                    <p:set>
                                      <p:cBhvr>
                                        <p:cTn id="55" dur="1" fill="hold">
                                          <p:stCondLst>
                                            <p:cond delay="299"/>
                                          </p:stCondLst>
                                        </p:cTn>
                                        <p:tgtEl>
                                          <p:spTgt spid="3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300"/>
                                        <p:tgtEl>
                                          <p:spTgt spid="29"/>
                                        </p:tgtEl>
                                      </p:cBhvr>
                                    </p:animEffect>
                                    <p:set>
                                      <p:cBhvr>
                                        <p:cTn id="58" dur="1" fill="hold">
                                          <p:stCondLst>
                                            <p:cond delay="2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bwMode="auto">
          <a:xfrm>
            <a:off x="996435" y="1239892"/>
            <a:ext cx="10199132" cy="0"/>
          </a:xfrm>
          <a:prstGeom prst="line">
            <a:avLst/>
          </a:prstGeom>
          <a:noFill/>
          <a:ln w="9525" cap="flat" cmpd="sng" algn="ctr">
            <a:solidFill>
              <a:srgbClr val="34526F"/>
            </a:solidFill>
            <a:prstDash val="solid"/>
            <a:round/>
            <a:headEnd type="none" w="med" len="med"/>
            <a:tailEnd type="none" w="med" len="med"/>
          </a:ln>
          <a:effectLst/>
        </p:spPr>
      </p:cxn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17902-E6C7-4548-816F-3C750E8578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p:cNvSpPr txBox="1">
            <a:spLocks noChangeArrowheads="1"/>
          </p:cNvSpPr>
          <p:nvPr/>
        </p:nvSpPr>
        <p:spPr bwMode="auto">
          <a:xfrm>
            <a:off x="948268" y="1549614"/>
            <a:ext cx="7323845" cy="9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0" fontAlgn="auto" latinLnBrk="0" hangingPunct="0">
              <a:lnSpc>
                <a:spcPct val="85000"/>
              </a:lnSpc>
              <a:spcBef>
                <a:spcPts val="0"/>
              </a:spcBef>
              <a:spcAft>
                <a:spcPts val="1600"/>
              </a:spcAft>
              <a:buClr>
                <a:srgbClr val="003399"/>
              </a:buClr>
              <a:buSzTx/>
              <a:buFontTx/>
              <a:buNone/>
              <a:tabLst/>
              <a:defRPr/>
            </a:pPr>
            <a:r>
              <a:rPr kumimoji="0" lang="en-US" altLang="en-US" sz="2133" b="0"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Your </a:t>
            </a:r>
            <a:r>
              <a:rPr kumimoji="0" lang="en-US" altLang="en-US" sz="2133" b="1"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FIN</a:t>
            </a:r>
            <a:r>
              <a:rPr kumimoji="0" lang="en-US" altLang="en-US" sz="2133" b="0"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 </a:t>
            </a:r>
            <a:r>
              <a:rPr kumimoji="0" lang="en-US" altLang="en-US" sz="2133" b="0"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is the amount of money you’ll need to accumulate, so that someday you can live off that money for the rest of your life and never have to go back to work.</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rot="517338">
            <a:off x="8428853" y="1564859"/>
            <a:ext cx="2571960" cy="3328117"/>
          </a:xfrm>
          <a:prstGeom prst="rect">
            <a:avLst/>
          </a:prstGeom>
          <a:noFill/>
          <a:ln w="9525">
            <a:solidFill>
              <a:schemeClr val="bg1">
                <a:lumMod val="75000"/>
              </a:schemeClr>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22"/>
          <p:cNvSpPr txBox="1">
            <a:spLocks noChangeArrowheads="1"/>
          </p:cNvSpPr>
          <p:nvPr/>
        </p:nvSpPr>
        <p:spPr bwMode="auto">
          <a:xfrm>
            <a:off x="959821" y="6209749"/>
            <a:ext cx="10249112"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1" fontAlgn="auto" latinLnBrk="0" hangingPunct="1">
              <a:lnSpc>
                <a:spcPct val="85000"/>
              </a:lnSpc>
              <a:spcBef>
                <a:spcPts val="0"/>
              </a:spcBef>
              <a:spcAft>
                <a:spcPts val="0"/>
              </a:spcAft>
              <a:buClr>
                <a:srgbClr val="003399"/>
              </a:buClr>
              <a:buSzTx/>
              <a:buFontTx/>
              <a:buNone/>
              <a:tabLst/>
              <a:defRPr/>
            </a:pPr>
            <a:r>
              <a:rPr kumimoji="0" lang="en-US" altLang="en-US" sz="1333" b="0" i="0" u="none" strike="noStrike" kern="1200" cap="none" spc="0" normalizeH="0" baseline="0" noProof="0" dirty="0">
                <a:ln>
                  <a:noFill/>
                </a:ln>
                <a:solidFill>
                  <a:srgbClr val="595959"/>
                </a:solidFill>
                <a:effectLst/>
                <a:uLnTx/>
                <a:uFillTx/>
                <a:latin typeface="Arial Narrow"/>
                <a:ea typeface="Arial Unicode MS" panose="020B0604020202020204" pitchFamily="34" charset="-128"/>
                <a:cs typeface="Arial Narrow"/>
              </a:rPr>
              <a:t>This hypothetical example assumes 20 years of retirement income needed, at a 6% post-retirement rate of return and 3% inflation. Hypothetical investment rates assume a nominal 9% rate of return, compounded monthly, and are not indicative of any specific investment. Any actual investment may be subject to taxes and fees, which would lower performance. This example shows a constant rate of return, unlike actual investments which may fluctuate in value. </a:t>
            </a:r>
          </a:p>
        </p:txBody>
      </p:sp>
      <p:sp>
        <p:nvSpPr>
          <p:cNvPr id="7" name="Right Arrow 10"/>
          <p:cNvSpPr>
            <a:spLocks noChangeArrowheads="1"/>
          </p:cNvSpPr>
          <p:nvPr/>
        </p:nvSpPr>
        <p:spPr bwMode="auto">
          <a:xfrm rot="16200000">
            <a:off x="9627484" y="3989928"/>
            <a:ext cx="463541" cy="359833"/>
          </a:xfrm>
          <a:prstGeom prst="rightArrow">
            <a:avLst>
              <a:gd name="adj1" fmla="val 50000"/>
              <a:gd name="adj2" fmla="val 50000"/>
            </a:avLst>
          </a:prstGeom>
          <a:solidFill>
            <a:srgbClr val="E4021D"/>
          </a:solidFill>
          <a:ln>
            <a:noFill/>
          </a:ln>
        </p:spPr>
        <p:txBody>
          <a:bodyPr wrap="none" anchor="ct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altLang="en-US" sz="3200" b="0" i="0" u="none" strike="noStrike" kern="1200" cap="none" spc="0" normalizeH="0" baseline="0" noProof="0" dirty="0">
              <a:ln>
                <a:noFill/>
              </a:ln>
              <a:solidFill>
                <a:srgbClr val="CC0000"/>
              </a:solidFill>
              <a:effectLst/>
              <a:uLnTx/>
              <a:uFillTx/>
              <a:latin typeface="Helvetica"/>
              <a:ea typeface="Arial Unicode MS" panose="020B0604020202020204" pitchFamily="34" charset="-128"/>
              <a:cs typeface="Helvetica"/>
            </a:endParaRPr>
          </a:p>
        </p:txBody>
      </p:sp>
      <p:sp>
        <p:nvSpPr>
          <p:cNvPr id="11" name="TextBox 8"/>
          <p:cNvSpPr txBox="1">
            <a:spLocks noChangeArrowheads="1"/>
          </p:cNvSpPr>
          <p:nvPr/>
        </p:nvSpPr>
        <p:spPr bwMode="auto">
          <a:xfrm>
            <a:off x="-192217" y="5252510"/>
            <a:ext cx="12192000" cy="41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To get there, invest </a:t>
            </a:r>
            <a:r>
              <a:rPr kumimoji="0" lang="en-US" altLang="en-US" sz="2400" b="1"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$1,421 </a:t>
            </a:r>
            <a:r>
              <a:rPr kumimoji="0" lang="en-US" altLang="en-US" sz="2400" b="1"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per month for </a:t>
            </a:r>
            <a:r>
              <a:rPr kumimoji="0" lang="en-US" altLang="en-US" sz="2400" b="1"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30 years at 9% </a:t>
            </a:r>
            <a:r>
              <a:rPr kumimoji="0" lang="en-US" altLang="en-US" sz="2400" b="1"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 $2,624,400</a:t>
            </a:r>
          </a:p>
        </p:txBody>
      </p:sp>
      <p:sp>
        <p:nvSpPr>
          <p:cNvPr id="12" name="Right Arrow 5"/>
          <p:cNvSpPr>
            <a:spLocks noChangeArrowheads="1"/>
          </p:cNvSpPr>
          <p:nvPr/>
        </p:nvSpPr>
        <p:spPr bwMode="auto">
          <a:xfrm>
            <a:off x="6979921" y="3022384"/>
            <a:ext cx="1230465" cy="479777"/>
          </a:xfrm>
          <a:prstGeom prst="rightArrow">
            <a:avLst>
              <a:gd name="adj1" fmla="val 50000"/>
              <a:gd name="adj2" fmla="val 50000"/>
            </a:avLst>
          </a:prstGeom>
          <a:solidFill>
            <a:srgbClr val="34526F"/>
          </a:solidFill>
          <a:ln>
            <a:noFill/>
          </a:ln>
        </p:spPr>
        <p:txBody>
          <a:bodyPr wrap="none" anchor="ct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altLang="en-US" sz="3200" b="0" i="0" u="none" strike="noStrike" kern="1200" cap="none" spc="0" normalizeH="0" baseline="0" noProof="0" dirty="0">
              <a:ln>
                <a:noFill/>
              </a:ln>
              <a:solidFill>
                <a:srgbClr val="CC0000"/>
              </a:solidFill>
              <a:effectLst/>
              <a:uLnTx/>
              <a:uFillTx/>
              <a:latin typeface="Helvetica"/>
              <a:ea typeface="Arial Unicode MS" panose="020B0604020202020204" pitchFamily="34" charset="-128"/>
              <a:cs typeface="Helvetica"/>
            </a:endParaRPr>
          </a:p>
        </p:txBody>
      </p:sp>
      <p:sp>
        <p:nvSpPr>
          <p:cNvPr id="17" name="Rounded Rectangle 16"/>
          <p:cNvSpPr/>
          <p:nvPr/>
        </p:nvSpPr>
        <p:spPr>
          <a:xfrm>
            <a:off x="5211714" y="4392462"/>
            <a:ext cx="6217561" cy="621361"/>
          </a:xfrm>
          <a:prstGeom prst="roundRect">
            <a:avLst/>
          </a:prstGeom>
          <a:solidFill>
            <a:srgbClr val="E402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15" name="Content Placeholder 2"/>
          <p:cNvSpPr txBox="1">
            <a:spLocks/>
          </p:cNvSpPr>
          <p:nvPr/>
        </p:nvSpPr>
        <p:spPr bwMode="auto">
          <a:xfrm>
            <a:off x="0" y="557407"/>
            <a:ext cx="11485844" cy="6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914400" rtl="0" eaLnBrk="0" fontAlgn="base" latinLnBrk="0" hangingPunct="0">
              <a:lnSpc>
                <a:spcPct val="85000"/>
              </a:lnSpc>
              <a:spcBef>
                <a:spcPct val="0"/>
              </a:spcBef>
              <a:spcAft>
                <a:spcPts val="600"/>
              </a:spcAft>
              <a:buClr>
                <a:srgbClr val="003366"/>
              </a:buClr>
              <a:buSzTx/>
              <a:buFontTx/>
              <a:buNone/>
              <a:tabLst/>
              <a:defRPr/>
            </a:pPr>
            <a:r>
              <a:rPr kumimoji="0" lang="en-US" altLang="en-US" sz="2800" b="0" i="0" u="none" strike="noStrike" kern="1200" cap="none" spc="0" normalizeH="0" baseline="0" noProof="0" dirty="0">
                <a:ln>
                  <a:noFill/>
                </a:ln>
                <a:solidFill>
                  <a:srgbClr val="34526F"/>
                </a:solidFill>
                <a:effectLst/>
                <a:uLnTx/>
                <a:uFillTx/>
                <a:latin typeface="Helvetica"/>
                <a:ea typeface="Arial Unicode MS" panose="020B0604020202020204" pitchFamily="34" charset="-128"/>
                <a:cs typeface="Helvetica"/>
              </a:rPr>
              <a:t>Step 1- Would you like to know your Financial Independence Number?</a:t>
            </a:r>
          </a:p>
        </p:txBody>
      </p:sp>
      <p:sp>
        <p:nvSpPr>
          <p:cNvPr id="3" name="Rounded Rectangle 2"/>
          <p:cNvSpPr/>
          <p:nvPr/>
        </p:nvSpPr>
        <p:spPr>
          <a:xfrm>
            <a:off x="1077504" y="2755099"/>
            <a:ext cx="6217561" cy="2258724"/>
          </a:xfrm>
          <a:prstGeom prst="roundRect">
            <a:avLst>
              <a:gd name="adj" fmla="val 8157"/>
            </a:avLst>
          </a:prstGeom>
          <a:solidFill>
            <a:srgbClr val="3452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9" name="Rectangle 2"/>
          <p:cNvSpPr>
            <a:spLocks noChangeArrowheads="1"/>
          </p:cNvSpPr>
          <p:nvPr/>
        </p:nvSpPr>
        <p:spPr bwMode="auto">
          <a:xfrm>
            <a:off x="1288027" y="2819171"/>
            <a:ext cx="5884111" cy="111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Helvetica"/>
                <a:ea typeface="Arial Unicode MS" panose="020B0604020202020204" pitchFamily="34" charset="-128"/>
                <a:cs typeface="Helvetica"/>
              </a:rPr>
              <a:t>Example: You want to retire in 30 years, with $100,000 a year in todays dollars</a:t>
            </a:r>
          </a:p>
        </p:txBody>
      </p:sp>
      <p:sp>
        <p:nvSpPr>
          <p:cNvPr id="13" name="TextBox 7"/>
          <p:cNvSpPr txBox="1">
            <a:spLocks noChangeArrowheads="1"/>
          </p:cNvSpPr>
          <p:nvPr/>
        </p:nvSpPr>
        <p:spPr bwMode="auto">
          <a:xfrm>
            <a:off x="6681803" y="4392461"/>
            <a:ext cx="4527132" cy="621363"/>
          </a:xfrm>
          <a:prstGeom prst="rect">
            <a:avLst/>
          </a:prstGeom>
          <a:noFill/>
          <a:ln>
            <a:noFill/>
          </a:ln>
        </p:spPr>
        <p:txBody>
          <a:bodyPr wrap="square" anchor="ctr" anchorCtr="0">
            <a:no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altLang="en-US" sz="2667" b="0" i="0" u="none" strike="noStrike" kern="1200" cap="none" spc="0" normalizeH="0" baseline="0" noProof="0" dirty="0">
                <a:ln>
                  <a:noFill/>
                </a:ln>
                <a:solidFill>
                  <a:prstClr val="white"/>
                </a:solidFill>
                <a:effectLst/>
                <a:uLnTx/>
                <a:uFillTx/>
                <a:latin typeface="Helvetica"/>
                <a:ea typeface="Arial Unicode MS" panose="020B0604020202020204" pitchFamily="34" charset="-128"/>
                <a:cs typeface="Helvetica"/>
              </a:rPr>
              <a:t>Your FIN is $2,624,000</a:t>
            </a:r>
          </a:p>
        </p:txBody>
      </p:sp>
      <p:sp>
        <p:nvSpPr>
          <p:cNvPr id="18" name="Rectangle 2"/>
          <p:cNvSpPr>
            <a:spLocks noChangeArrowheads="1"/>
          </p:cNvSpPr>
          <p:nvPr/>
        </p:nvSpPr>
        <p:spPr bwMode="auto">
          <a:xfrm>
            <a:off x="1288027" y="3938071"/>
            <a:ext cx="5884111" cy="83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Helvetica"/>
                <a:ea typeface="Arial Unicode MS" panose="020B0604020202020204" pitchFamily="34" charset="-128"/>
                <a:cs typeface="Helvetica"/>
              </a:rPr>
              <a:t>30 years from now, after 3% inflation… $243,000 spends like $100,000 does today.</a:t>
            </a:r>
          </a:p>
        </p:txBody>
      </p:sp>
      <p:sp>
        <p:nvSpPr>
          <p:cNvPr id="8" name="Rectangle 7"/>
          <p:cNvSpPr/>
          <p:nvPr/>
        </p:nvSpPr>
        <p:spPr>
          <a:xfrm>
            <a:off x="959822" y="5698786"/>
            <a:ext cx="10526023" cy="412677"/>
          </a:xfrm>
          <a:prstGeom prst="rect">
            <a:avLst/>
          </a:prstGeom>
        </p:spPr>
        <p:txBody>
          <a:bodyPr wrap="square">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Lets Find Out What Your FIN Number Is…..</a:t>
            </a:r>
          </a:p>
        </p:txBody>
      </p:sp>
    </p:spTree>
    <p:extLst>
      <p:ext uri="{BB962C8B-B14F-4D97-AF65-F5344CB8AC3E}">
        <p14:creationId xmlns:p14="http://schemas.microsoft.com/office/powerpoint/2010/main" val="21834552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16" presetClass="entr" presetSubtype="37"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outVertical)">
                                      <p:cBhvr>
                                        <p:cTn id="10" dur="7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3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3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3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3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3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3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3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3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300"/>
                                        <p:tgtEl>
                                          <p:spTgt spid="8"/>
                                        </p:tgtEl>
                                      </p:cBhvr>
                                    </p:animEffect>
                                  </p:childTnLst>
                                </p:cTn>
                              </p:par>
                            </p:childTnLst>
                          </p:cTn>
                        </p:par>
                        <p:par>
                          <p:cTn id="56" fill="hold">
                            <p:stCondLst>
                              <p:cond delay="300"/>
                            </p:stCondLst>
                            <p:childTnLst>
                              <p:par>
                                <p:cTn id="57" presetID="1" presetClass="entr" presetSubtype="0"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11" grpId="0"/>
      <p:bldP spid="12" grpId="0" animBg="1"/>
      <p:bldP spid="17" grpId="0" animBg="1"/>
      <p:bldP spid="15" grpId="0"/>
      <p:bldP spid="3" grpId="0" animBg="1"/>
      <p:bldP spid="9" grpId="0"/>
      <p:bldP spid="13" grpId="0"/>
      <p:bldP spid="18"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21736C-9F3F-A24E-92EE-FE55721D1086}"/>
              </a:ext>
            </a:extLst>
          </p:cNvPr>
          <p:cNvSpPr>
            <a:spLocks noGrp="1"/>
          </p:cNvSpPr>
          <p:nvPr>
            <p:ph type="title"/>
          </p:nvPr>
        </p:nvSpPr>
        <p:spPr>
          <a:xfrm>
            <a:off x="793662" y="386930"/>
            <a:ext cx="10066122" cy="1298448"/>
          </a:xfrm>
        </p:spPr>
        <p:txBody>
          <a:bodyPr anchor="b">
            <a:normAutofit/>
          </a:bodyPr>
          <a:lstStyle/>
          <a:p>
            <a:r>
              <a:rPr lang="en-US" sz="4800"/>
              <a:t>What is Life Insurance For?</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809127-2464-B041-AA11-41AC0A9285EC}"/>
              </a:ext>
            </a:extLst>
          </p:cNvPr>
          <p:cNvSpPr>
            <a:spLocks noGrp="1"/>
          </p:cNvSpPr>
          <p:nvPr>
            <p:ph idx="1"/>
          </p:nvPr>
        </p:nvSpPr>
        <p:spPr>
          <a:xfrm>
            <a:off x="793661" y="2599509"/>
            <a:ext cx="4530898" cy="3639450"/>
          </a:xfrm>
        </p:spPr>
        <p:txBody>
          <a:bodyPr anchor="ctr">
            <a:normAutofit/>
          </a:bodyPr>
          <a:lstStyle/>
          <a:p>
            <a:pPr marL="285750" lvl="0" indent="-285750">
              <a:spcBef>
                <a:spcPts val="0"/>
              </a:spcBef>
              <a:defRPr/>
            </a:pPr>
            <a:r>
              <a:rPr lang="en-US" sz="2000"/>
              <a:t>Life Insurance is the Foundation of your Financial Plan</a:t>
            </a:r>
          </a:p>
          <a:p>
            <a:pPr marL="285750" lvl="0" indent="-285750">
              <a:spcBef>
                <a:spcPts val="0"/>
              </a:spcBef>
              <a:defRPr/>
            </a:pPr>
            <a:r>
              <a:rPr lang="en-US" sz="2000"/>
              <a:t>Life Insurance is income protection</a:t>
            </a:r>
          </a:p>
          <a:p>
            <a:pPr marL="285750" lvl="0" indent="-285750">
              <a:spcBef>
                <a:spcPts val="0"/>
              </a:spcBef>
              <a:defRPr/>
            </a:pPr>
            <a:r>
              <a:rPr lang="en-US" sz="2000"/>
              <a:t>Your income provides for expenses of your family </a:t>
            </a:r>
          </a:p>
          <a:p>
            <a:pPr marL="285750" lvl="0" indent="-285750">
              <a:spcBef>
                <a:spcPts val="0"/>
              </a:spcBef>
              <a:defRPr/>
            </a:pPr>
            <a:r>
              <a:rPr lang="en-US" sz="2000"/>
              <a:t>Life Insurance provides a lump sum to replace the future earnings that someone would earn</a:t>
            </a:r>
          </a:p>
          <a:p>
            <a:pPr marL="285750" lvl="0" indent="-285750">
              <a:spcBef>
                <a:spcPts val="0"/>
              </a:spcBef>
              <a:defRPr/>
            </a:pPr>
            <a:r>
              <a:rPr lang="en-US" sz="2000"/>
              <a:t>The goal is to one day be self insured with savings and investments at which time you can drop your coverage</a:t>
            </a:r>
          </a:p>
          <a:p>
            <a:endParaRPr lang="en-US" sz="2000"/>
          </a:p>
        </p:txBody>
      </p:sp>
      <p:pic>
        <p:nvPicPr>
          <p:cNvPr id="7" name="Graphic 6" descr="Dollar">
            <a:extLst>
              <a:ext uri="{FF2B5EF4-FFF2-40B4-BE49-F238E27FC236}">
                <a16:creationId xmlns:a16="http://schemas.microsoft.com/office/drawing/2014/main" id="{C58D1BE3-ED3A-40B9-ACB6-FFA8F1A623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9548" y="2484255"/>
            <a:ext cx="3714244"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7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43927F-602F-154F-B2E1-4F4D85A0C6A3}"/>
              </a:ext>
            </a:extLst>
          </p:cNvPr>
          <p:cNvSpPr>
            <a:spLocks noGrp="1"/>
          </p:cNvSpPr>
          <p:nvPr>
            <p:ph type="title"/>
          </p:nvPr>
        </p:nvSpPr>
        <p:spPr>
          <a:xfrm>
            <a:off x="793662" y="386930"/>
            <a:ext cx="10066122" cy="1298448"/>
          </a:xfrm>
        </p:spPr>
        <p:txBody>
          <a:bodyPr anchor="b">
            <a:normAutofit/>
          </a:bodyPr>
          <a:lstStyle/>
          <a:p>
            <a:r>
              <a:rPr lang="en-US" dirty="0"/>
              <a:t>Should You have Life Insurance Outside of Work?</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E69D50-3E0A-F640-83A2-9D8F194FB122}"/>
              </a:ext>
            </a:extLst>
          </p:cNvPr>
          <p:cNvSpPr>
            <a:spLocks noGrp="1"/>
          </p:cNvSpPr>
          <p:nvPr>
            <p:ph idx="1"/>
          </p:nvPr>
        </p:nvSpPr>
        <p:spPr>
          <a:xfrm>
            <a:off x="793661" y="2599509"/>
            <a:ext cx="4530898" cy="3639450"/>
          </a:xfrm>
        </p:spPr>
        <p:txBody>
          <a:bodyPr anchor="ctr">
            <a:normAutofit/>
          </a:bodyPr>
          <a:lstStyle/>
          <a:p>
            <a:pPr marL="285750" lvl="0" indent="-285750">
              <a:spcBef>
                <a:spcPts val="0"/>
              </a:spcBef>
              <a:defRPr/>
            </a:pPr>
            <a:r>
              <a:rPr lang="en-US" sz="1900"/>
              <a:t>Employer Sponsored Group Life Insurance generally will provide 1- 2 years of earnings and in many cases only $20,000 as a final expenses plan</a:t>
            </a:r>
          </a:p>
          <a:p>
            <a:pPr marL="285750" lvl="0" indent="-285750">
              <a:spcBef>
                <a:spcPts val="0"/>
              </a:spcBef>
              <a:defRPr/>
            </a:pPr>
            <a:r>
              <a:rPr lang="en-US" sz="1900"/>
              <a:t>Group Life Insurance does not transfer with you if you change jobs and puts you at risk of being uninsurable based on your health conditions </a:t>
            </a:r>
          </a:p>
          <a:p>
            <a:pPr marL="285750" lvl="0" indent="-285750">
              <a:spcBef>
                <a:spcPts val="0"/>
              </a:spcBef>
              <a:defRPr/>
            </a:pPr>
            <a:r>
              <a:rPr lang="en-US" sz="1900"/>
              <a:t>50% of families are either without life insurance or are under insured</a:t>
            </a:r>
          </a:p>
          <a:p>
            <a:pPr marL="285750" lvl="0" indent="-285750">
              <a:spcBef>
                <a:spcPts val="0"/>
              </a:spcBef>
              <a:defRPr/>
            </a:pPr>
            <a:r>
              <a:rPr lang="en-US" sz="1900"/>
              <a:t>Level Term insurance which is protection only provides the most affordable coverage</a:t>
            </a:r>
          </a:p>
          <a:p>
            <a:pPr marL="285750" lvl="0" indent="-285750">
              <a:spcBef>
                <a:spcPts val="0"/>
              </a:spcBef>
              <a:defRPr/>
            </a:pPr>
            <a:endParaRPr lang="en-US" sz="1900"/>
          </a:p>
          <a:p>
            <a:endParaRPr lang="en-US" sz="1900"/>
          </a:p>
        </p:txBody>
      </p:sp>
      <p:sp>
        <p:nvSpPr>
          <p:cNvPr id="15" name="Oval 14">
            <a:extLst>
              <a:ext uri="{FF2B5EF4-FFF2-40B4-BE49-F238E27FC236}">
                <a16:creationId xmlns:a16="http://schemas.microsoft.com/office/drawing/2014/main" id="{82A9D91C-7FFC-49A5-B119-E10EFF417B68}"/>
              </a:ext>
            </a:extLst>
          </p:cNvPr>
          <p:cNvSpPr/>
          <p:nvPr/>
        </p:nvSpPr>
        <p:spPr>
          <a:xfrm>
            <a:off x="6629548" y="2484255"/>
            <a:ext cx="3714245" cy="3714244"/>
          </a:xfrm>
          <a:prstGeom prst="ellipse">
            <a:avLst/>
          </a:prstGeom>
          <a:solidFill>
            <a:prstClr val="ltGray"/>
          </a:solidFill>
        </p:spPr>
      </p:sp>
      <p:sp>
        <p:nvSpPr>
          <p:cNvPr id="16" name="Partial Circle 15">
            <a:extLst>
              <a:ext uri="{FF2B5EF4-FFF2-40B4-BE49-F238E27FC236}">
                <a16:creationId xmlns:a16="http://schemas.microsoft.com/office/drawing/2014/main" id="{31BD6AFD-0585-46BB-8050-530531F475D8}"/>
              </a:ext>
            </a:extLst>
          </p:cNvPr>
          <p:cNvSpPr/>
          <p:nvPr/>
        </p:nvSpPr>
        <p:spPr>
          <a:xfrm>
            <a:off x="6629548" y="2484255"/>
            <a:ext cx="3714245" cy="3714244"/>
          </a:xfrm>
          <a:prstGeom prst="pie">
            <a:avLst>
              <a:gd name="adj1" fmla="val 16200000"/>
              <a:gd name="adj2" fmla="val 5400000"/>
            </a:avLst>
          </a:prstGeom>
          <a:solidFill>
            <a:schemeClr val="accent1"/>
          </a:solidFill>
        </p:spPr>
      </p:sp>
      <p:sp>
        <p:nvSpPr>
          <p:cNvPr id="17" name="Oval 16">
            <a:extLst>
              <a:ext uri="{FF2B5EF4-FFF2-40B4-BE49-F238E27FC236}">
                <a16:creationId xmlns:a16="http://schemas.microsoft.com/office/drawing/2014/main" id="{58D8449D-AB72-47BB-8C06-EE5540D0AFD2}"/>
              </a:ext>
            </a:extLst>
          </p:cNvPr>
          <p:cNvSpPr/>
          <p:nvPr/>
        </p:nvSpPr>
        <p:spPr>
          <a:xfrm>
            <a:off x="6908116" y="2762823"/>
            <a:ext cx="3157109" cy="3157108"/>
          </a:xfrm>
          <a:prstGeom prst="ellipse">
            <a:avLst/>
          </a:prstGeom>
          <a:solidFill>
            <a:prstClr val="white"/>
          </a:solidFill>
        </p:spPr>
      </p:sp>
      <p:pic>
        <p:nvPicPr>
          <p:cNvPr id="7" name="Graphic 6" descr="Dollar">
            <a:extLst>
              <a:ext uri="{FF2B5EF4-FFF2-40B4-BE49-F238E27FC236}">
                <a16:creationId xmlns:a16="http://schemas.microsoft.com/office/drawing/2014/main" id="{4D02BD17-DF67-4BFE-A921-718A5C7548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09539" y="3264246"/>
            <a:ext cx="2154263" cy="2154262"/>
          </a:xfrm>
          <a:prstGeom prst="rect">
            <a:avLst/>
          </a:prstGeom>
          <a:solidFill>
            <a:prstClr val="white"/>
          </a:solidFill>
        </p:spPr>
      </p:pic>
      <p:sp>
        <p:nvSpPr>
          <p:cNvPr id="19" name="Rectangle 1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3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32A669-4E1E-654F-A089-115F99D8327C}"/>
              </a:ext>
            </a:extLst>
          </p:cNvPr>
          <p:cNvSpPr>
            <a:spLocks noGrp="1"/>
          </p:cNvSpPr>
          <p:nvPr>
            <p:ph type="title"/>
          </p:nvPr>
        </p:nvSpPr>
        <p:spPr>
          <a:xfrm>
            <a:off x="838200" y="668377"/>
            <a:ext cx="10515600" cy="1325563"/>
          </a:xfrm>
        </p:spPr>
        <p:txBody>
          <a:bodyPr vert="horz" lIns="91440" tIns="45720" rIns="91440" bIns="45720" rtlCol="0">
            <a:normAutofit/>
          </a:bodyPr>
          <a:lstStyle/>
          <a:p>
            <a:r>
              <a:rPr lang="en-US"/>
              <a:t>2 Types of Life Insurance</a:t>
            </a:r>
            <a:endParaRPr lang="en-US" dirty="0"/>
          </a:p>
        </p:txBody>
      </p:sp>
      <p:sp>
        <p:nvSpPr>
          <p:cNvPr id="3" name="Content Placeholder 2">
            <a:extLst>
              <a:ext uri="{FF2B5EF4-FFF2-40B4-BE49-F238E27FC236}">
                <a16:creationId xmlns:a16="http://schemas.microsoft.com/office/drawing/2014/main" id="{32B7F26E-3B1A-A047-BA06-25EEB02E94D6}"/>
              </a:ext>
            </a:extLst>
          </p:cNvPr>
          <p:cNvSpPr>
            <a:spLocks noGrp="1"/>
          </p:cNvSpPr>
          <p:nvPr>
            <p:ph sz="half" idx="1"/>
          </p:nvPr>
        </p:nvSpPr>
        <p:spPr>
          <a:xfrm>
            <a:off x="838200" y="2177456"/>
            <a:ext cx="5097780" cy="3795748"/>
          </a:xfrm>
        </p:spPr>
        <p:txBody>
          <a:bodyPr>
            <a:normAutofit/>
          </a:bodyPr>
          <a:lstStyle/>
          <a:p>
            <a:pPr marL="0" indent="0">
              <a:buNone/>
            </a:pPr>
            <a:r>
              <a:rPr lang="en-US" sz="2400"/>
              <a:t>Term </a:t>
            </a:r>
          </a:p>
          <a:p>
            <a:r>
              <a:rPr lang="en-US" sz="2400"/>
              <a:t>Level Premium up to 35 Years</a:t>
            </a:r>
          </a:p>
          <a:p>
            <a:r>
              <a:rPr lang="en-US" sz="2400"/>
              <a:t>Low Cost Protection Only</a:t>
            </a:r>
          </a:p>
          <a:p>
            <a:r>
              <a:rPr lang="en-US" sz="2400"/>
              <a:t>No Cash Build Up</a:t>
            </a:r>
          </a:p>
          <a:p>
            <a:r>
              <a:rPr lang="en-US" sz="2400"/>
              <a:t>Age 35 </a:t>
            </a:r>
          </a:p>
          <a:p>
            <a:r>
              <a:rPr lang="en-US" sz="2400"/>
              <a:t>$1,000,000 Death Benefit</a:t>
            </a:r>
          </a:p>
          <a:p>
            <a:r>
              <a:rPr lang="en-US" sz="2400"/>
              <a:t>$99 Per Month</a:t>
            </a:r>
          </a:p>
          <a:p>
            <a:endParaRPr lang="en-US" sz="2400"/>
          </a:p>
        </p:txBody>
      </p:sp>
      <p:sp>
        <p:nvSpPr>
          <p:cNvPr id="4" name="Content Placeholder 3">
            <a:extLst>
              <a:ext uri="{FF2B5EF4-FFF2-40B4-BE49-F238E27FC236}">
                <a16:creationId xmlns:a16="http://schemas.microsoft.com/office/drawing/2014/main" id="{BC554CD2-AAFE-B14F-9727-814287FCDAAC}"/>
              </a:ext>
            </a:extLst>
          </p:cNvPr>
          <p:cNvSpPr>
            <a:spLocks noGrp="1"/>
          </p:cNvSpPr>
          <p:nvPr>
            <p:ph sz="half" idx="2"/>
          </p:nvPr>
        </p:nvSpPr>
        <p:spPr>
          <a:xfrm>
            <a:off x="6256020" y="2177456"/>
            <a:ext cx="5097780" cy="3795748"/>
          </a:xfrm>
        </p:spPr>
        <p:txBody>
          <a:bodyPr>
            <a:normAutofit/>
          </a:bodyPr>
          <a:lstStyle/>
          <a:p>
            <a:pPr marL="0" indent="0">
              <a:buNone/>
            </a:pPr>
            <a:r>
              <a:rPr lang="en-US" sz="2400"/>
              <a:t>Cash Value</a:t>
            </a:r>
          </a:p>
          <a:p>
            <a:r>
              <a:rPr lang="en-US" sz="2400"/>
              <a:t>Level Premium to Age 100</a:t>
            </a:r>
          </a:p>
          <a:p>
            <a:r>
              <a:rPr lang="en-US" sz="2400"/>
              <a:t>Builds Up Cash Value</a:t>
            </a:r>
          </a:p>
          <a:p>
            <a:r>
              <a:rPr lang="en-US" sz="2400"/>
              <a:t>High Cost</a:t>
            </a:r>
          </a:p>
          <a:p>
            <a:r>
              <a:rPr lang="en-US" sz="2400"/>
              <a:t>Age 35 </a:t>
            </a:r>
          </a:p>
          <a:p>
            <a:r>
              <a:rPr lang="en-US" sz="2400"/>
              <a:t>$1,000,000 Death Benefit</a:t>
            </a:r>
          </a:p>
          <a:p>
            <a:r>
              <a:rPr lang="en-US" sz="2400"/>
              <a:t>$1,125 Per Month</a:t>
            </a:r>
          </a:p>
          <a:p>
            <a:endParaRPr lang="en-US" sz="2400"/>
          </a:p>
          <a:p>
            <a:endParaRPr lang="en-US" sz="2400"/>
          </a:p>
          <a:p>
            <a:endParaRPr lang="en-US" sz="2400"/>
          </a:p>
          <a:p>
            <a:endParaRPr lang="en-US" sz="2400"/>
          </a:p>
        </p:txBody>
      </p:sp>
    </p:spTree>
    <p:extLst>
      <p:ext uri="{BB962C8B-B14F-4D97-AF65-F5344CB8AC3E}">
        <p14:creationId xmlns:p14="http://schemas.microsoft.com/office/powerpoint/2010/main" val="293522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5"/>
          <p:cNvSpPr txBox="1">
            <a:spLocks noChangeArrowheads="1"/>
          </p:cNvSpPr>
          <p:nvPr/>
        </p:nvSpPr>
        <p:spPr bwMode="auto">
          <a:xfrm>
            <a:off x="958846" y="1215629"/>
            <a:ext cx="4626527" cy="64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2133" b="1" i="0" u="none" strike="noStrike" kern="0" cap="none" spc="0" normalizeH="0" baseline="0" noProof="0" dirty="0">
                <a:ln>
                  <a:noFill/>
                </a:ln>
                <a:solidFill>
                  <a:srgbClr val="E4021D"/>
                </a:solidFill>
                <a:effectLst/>
                <a:uLnTx/>
                <a:uFillTx/>
                <a:latin typeface="Helvetica"/>
                <a:ea typeface="Arial Unicode MS" panose="020B0604020202020204" pitchFamily="34" charset="-128"/>
                <a:cs typeface="Helvetica"/>
              </a:rPr>
              <a:t>Cash Value Life Insurance</a:t>
            </a:r>
            <a:br>
              <a:rPr kumimoji="0" lang="en-US" altLang="en-US" sz="2133" b="1" i="0" u="none" strike="noStrike" kern="0" cap="none" spc="0" normalizeH="0" baseline="0" noProof="0" dirty="0">
                <a:ln>
                  <a:noFill/>
                </a:ln>
                <a:solidFill>
                  <a:srgbClr val="E4021D"/>
                </a:solidFill>
                <a:effectLst/>
                <a:uLnTx/>
                <a:uFillTx/>
                <a:latin typeface="Helvetica"/>
                <a:ea typeface="Arial Unicode MS" panose="020B0604020202020204" pitchFamily="34" charset="-128"/>
                <a:cs typeface="Helvetica"/>
              </a:rPr>
            </a:br>
            <a:r>
              <a:rPr kumimoji="0" lang="en-US" altLang="en-US" sz="1733"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Whole Life, Universal Life, Variable Life</a:t>
            </a:r>
          </a:p>
        </p:txBody>
      </p:sp>
      <p:sp>
        <p:nvSpPr>
          <p:cNvPr id="71" name="Line 60"/>
          <p:cNvSpPr>
            <a:spLocks noChangeShapeType="1"/>
          </p:cNvSpPr>
          <p:nvPr/>
        </p:nvSpPr>
        <p:spPr bwMode="auto">
          <a:xfrm>
            <a:off x="5829172" y="1666770"/>
            <a:ext cx="0" cy="3208169"/>
          </a:xfrm>
          <a:prstGeom prst="line">
            <a:avLst/>
          </a:prstGeom>
          <a:noFill/>
          <a:ln w="6350" cmpd="sng">
            <a:solidFill>
              <a:schemeClr val="bg1">
                <a:lumMod val="75000"/>
              </a:schemeClr>
            </a:solidFill>
            <a:round/>
            <a:headEnd/>
            <a:tailEnd/>
          </a:ln>
        </p:spPr>
        <p:txBody>
          <a:bodyPr/>
          <a:lstStyle/>
          <a:p>
            <a:pPr marL="0" marR="0" lvl="0" indent="0" algn="l"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Helvetica"/>
              <a:ea typeface="Arial Unicode MS" pitchFamily="34" charset="-128"/>
              <a:cs typeface="Helvetica"/>
            </a:endParaRPr>
          </a:p>
        </p:txBody>
      </p:sp>
      <p:sp>
        <p:nvSpPr>
          <p:cNvPr id="61" name="Rectangle 15"/>
          <p:cNvSpPr txBox="1">
            <a:spLocks noChangeArrowheads="1"/>
          </p:cNvSpPr>
          <p:nvPr/>
        </p:nvSpPr>
        <p:spPr bwMode="auto">
          <a:xfrm>
            <a:off x="5531556" y="1215629"/>
            <a:ext cx="6190277" cy="64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2133" b="1" i="0" u="none" strike="noStrike" kern="0" cap="none" spc="0" normalizeH="0" baseline="0" noProof="0" dirty="0">
                <a:ln>
                  <a:noFill/>
                </a:ln>
                <a:solidFill>
                  <a:srgbClr val="0E669A"/>
                </a:solidFill>
                <a:effectLst/>
                <a:uLnTx/>
                <a:uFillTx/>
                <a:latin typeface="Helvetica"/>
                <a:ea typeface="Arial Unicode MS" panose="020B0604020202020204" pitchFamily="34" charset="-128"/>
                <a:cs typeface="Helvetica"/>
              </a:rPr>
              <a:t>Buy Term and Invest the Difference</a:t>
            </a:r>
            <a:br>
              <a:rPr kumimoji="0" lang="en-US" altLang="en-US" sz="2133" b="1" i="0" u="none" strike="noStrike" kern="0" cap="none" spc="0" normalizeH="0" baseline="0" noProof="0" dirty="0">
                <a:ln>
                  <a:noFill/>
                </a:ln>
                <a:solidFill>
                  <a:srgbClr val="003366"/>
                </a:solidFill>
                <a:effectLst/>
                <a:uLnTx/>
                <a:uFillTx/>
                <a:latin typeface="Helvetica"/>
                <a:ea typeface="Arial Unicode MS" panose="020B0604020202020204" pitchFamily="34" charset="-128"/>
                <a:cs typeface="Helvetica"/>
              </a:rPr>
            </a:br>
            <a:r>
              <a:rPr kumimoji="0" lang="en-US" altLang="en-US" sz="1733"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30-year Level Term</a:t>
            </a:r>
            <a:endParaRPr kumimoji="0" lang="en-US" altLang="en-US" sz="1733"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5" name="Slide Number Placeholder 4"/>
          <p:cNvSpPr>
            <a:spLocks noGrp="1"/>
          </p:cNvSpPr>
          <p:nvPr>
            <p:ph type="sldNum" sz="quarter" idx="12"/>
          </p:nvPr>
        </p:nvSpPr>
        <p:spPr/>
        <p:txBody>
          <a:bodyPr/>
          <a:lstStyle/>
          <a:p>
            <a:pPr marL="0" marR="0" lvl="0" indent="0" algn="l" defTabSz="609523" rtl="0" eaLnBrk="1" fontAlgn="auto" latinLnBrk="0" hangingPunct="1">
              <a:lnSpc>
                <a:spcPct val="100000"/>
              </a:lnSpc>
              <a:spcBef>
                <a:spcPts val="0"/>
              </a:spcBef>
              <a:spcAft>
                <a:spcPts val="0"/>
              </a:spcAft>
              <a:buClrTx/>
              <a:buSzTx/>
              <a:buFontTx/>
              <a:buNone/>
              <a:tabLst/>
              <a:defRPr/>
            </a:pPr>
            <a:fld id="{0FA17902-E6C7-4548-816F-3C750E8578FA}" type="slidenum">
              <a:rPr kumimoji="0" lang="en-US" sz="1333" b="0" i="0" u="none" strike="noStrike" kern="1200" cap="none" spc="0" normalizeH="0" baseline="0" noProof="0">
                <a:ln>
                  <a:noFill/>
                </a:ln>
                <a:solidFill>
                  <a:prstClr val="white">
                    <a:lumMod val="65000"/>
                  </a:prstClr>
                </a:solidFill>
                <a:effectLst/>
                <a:uLnTx/>
                <a:uFillTx/>
                <a:latin typeface="Arial Narrow"/>
                <a:ea typeface="+mn-ea"/>
                <a:cs typeface="Arial Narrow"/>
              </a:rPr>
              <a:pPr marL="0" marR="0" lvl="0" indent="0" algn="l" defTabSz="609523" rtl="0" eaLnBrk="1" fontAlgn="auto" latinLnBrk="0" hangingPunct="1">
                <a:lnSpc>
                  <a:spcPct val="100000"/>
                </a:lnSpc>
                <a:spcBef>
                  <a:spcPts val="0"/>
                </a:spcBef>
                <a:spcAft>
                  <a:spcPts val="0"/>
                </a:spcAft>
                <a:buClrTx/>
                <a:buSzTx/>
                <a:buFontTx/>
                <a:buNone/>
                <a:tabLst/>
                <a:defRPr/>
              </a:pPr>
              <a:t>23</a:t>
            </a:fld>
            <a:endParaRPr kumimoji="0" lang="en-US" sz="1333" b="0" i="0" u="none" strike="noStrike" kern="1200" cap="none" spc="0" normalizeH="0" baseline="0" noProof="0">
              <a:ln>
                <a:noFill/>
              </a:ln>
              <a:solidFill>
                <a:prstClr val="white">
                  <a:lumMod val="65000"/>
                </a:prstClr>
              </a:solidFill>
              <a:effectLst/>
              <a:uLnTx/>
              <a:uFillTx/>
              <a:latin typeface="Arial Narrow"/>
              <a:ea typeface="+mn-ea"/>
              <a:cs typeface="Arial Narrow"/>
            </a:endParaRPr>
          </a:p>
        </p:txBody>
      </p:sp>
      <p:sp>
        <p:nvSpPr>
          <p:cNvPr id="57" name="Text Box 63"/>
          <p:cNvSpPr txBox="1">
            <a:spLocks noChangeArrowheads="1"/>
          </p:cNvSpPr>
          <p:nvPr/>
        </p:nvSpPr>
        <p:spPr bwMode="auto">
          <a:xfrm>
            <a:off x="323557" y="5294838"/>
            <a:ext cx="11492523" cy="1312732"/>
          </a:xfrm>
          <a:prstGeom prst="rect">
            <a:avLst/>
          </a:prstGeom>
          <a:noFill/>
          <a:ln w="9525">
            <a:noFill/>
            <a:miter lim="800000"/>
            <a:headEnd/>
            <a:tailEnd/>
          </a:ln>
        </p:spPr>
        <p:txBody>
          <a:bodyPr wrap="square">
            <a:spAutoFit/>
          </a:bodyPr>
          <a:lstStyle/>
          <a:p>
            <a:pPr marL="0" marR="0" lvl="0" indent="0" algn="l" defTabSz="609523" rtl="0" eaLnBrk="1" fontAlgn="auto" latinLnBrk="0" hangingPunct="1">
              <a:lnSpc>
                <a:spcPct val="85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n-ea"/>
                <a:cs typeface="+mn-cs"/>
              </a:rPr>
              <a:t>Monthly premium and accumulated cash value for cash value policies is an average of whole life policies from three major North American life insurance companies for male and female, both age 35 and standard risk. Cash value life insurance can be universal life, whole life, etc., and may contain features in addition to death protection, such as dividends, interest or cash value available for a loan or upon surrender of the policy. Cash value insurance usually has level premiums for the life of the policy. Term insurance provides a death benefit and its premiums increase after initial premium periods and at certain ages. Primerica monthly premium for 30-year Custom Advantage Policy: primary (17CJ0(30)) and spouse rider (17CK0(30)), both age 35, non-tobacco use, underwritten by Primerica Life Insurance Company, Executive Offices: Duluth, GA. The accumulation figure reflects continued investment at the same rate over 30 years at a 9% nominal rate of return compounded monthly and does not take into consideration taxes, fees or other factors, which would lower results. This example uses a constant rate of return, unlike actual investments, which will fluctuate in value. This is hypothetical and does not represent an actual investment.</a:t>
            </a:r>
            <a:endParaRPr kumimoji="0" lang="en-US" altLang="en-US" sz="1333" b="0" i="0" u="none" strike="noStrike" kern="1000" cap="none" spc="-27" normalizeH="0" baseline="0" noProof="0" dirty="0">
              <a:ln>
                <a:noFill/>
              </a:ln>
              <a:solidFill>
                <a:prstClr val="black">
                  <a:lumMod val="65000"/>
                  <a:lumOff val="35000"/>
                </a:prstClr>
              </a:solidFill>
              <a:effectLst/>
              <a:uLnTx/>
              <a:uFillTx/>
              <a:latin typeface="Arial Narrow" panose="020B0606020202030204" pitchFamily="34" charset="0"/>
              <a:ea typeface="Arial Unicode MS" pitchFamily="34" charset="-128"/>
              <a:cs typeface="Arial Narrow"/>
            </a:endParaRPr>
          </a:p>
        </p:txBody>
      </p:sp>
      <p:sp>
        <p:nvSpPr>
          <p:cNvPr id="14" name="Text Box 63"/>
          <p:cNvSpPr txBox="1">
            <a:spLocks noChangeArrowheads="1"/>
          </p:cNvSpPr>
          <p:nvPr/>
        </p:nvSpPr>
        <p:spPr bwMode="auto">
          <a:xfrm>
            <a:off x="3972991" y="6555754"/>
            <a:ext cx="4246020" cy="292837"/>
          </a:xfrm>
          <a:prstGeom prst="rect">
            <a:avLst/>
          </a:prstGeom>
          <a:noFill/>
          <a:ln w="9525">
            <a:noFill/>
            <a:miter lim="800000"/>
            <a:headEnd/>
            <a:tailEnd/>
          </a:ln>
        </p:spPr>
        <p:txBody>
          <a:bodyPr wrap="square">
            <a:spAutoFit/>
          </a:bodyPr>
          <a:lstStyle/>
          <a:p>
            <a:pPr marL="0" marR="0" lvl="0" indent="0" algn="ctr" defTabSz="609523" rtl="0" eaLnBrk="1" fontAlgn="auto" latinLnBrk="0" hangingPunct="1">
              <a:lnSpc>
                <a:spcPct val="85000"/>
              </a:lnSpc>
              <a:spcBef>
                <a:spcPts val="0"/>
              </a:spcBef>
              <a:spcAft>
                <a:spcPct val="35000"/>
              </a:spcAft>
              <a:buClrTx/>
              <a:buSzTx/>
              <a:buFontTx/>
              <a:buNone/>
              <a:tabLst/>
              <a:defRPr/>
            </a:pPr>
            <a:r>
              <a:rPr kumimoji="0" lang="en-US" altLang="en-US" sz="1533" b="1" i="0" u="none" strike="noStrike" kern="1000" cap="none" spc="-13" normalizeH="0" baseline="0" noProof="0" dirty="0">
                <a:ln>
                  <a:noFill/>
                </a:ln>
                <a:solidFill>
                  <a:prstClr val="black">
                    <a:lumMod val="65000"/>
                    <a:lumOff val="35000"/>
                  </a:prstClr>
                </a:solidFill>
                <a:effectLst/>
                <a:uLnTx/>
                <a:uFillTx/>
                <a:latin typeface="Arial Narrow"/>
                <a:ea typeface="Arial Unicode MS" pitchFamily="34" charset="-128"/>
                <a:cs typeface="Arial Narrow"/>
              </a:rPr>
              <a:t>Not for use in New York.</a:t>
            </a:r>
          </a:p>
        </p:txBody>
      </p:sp>
      <p:sp>
        <p:nvSpPr>
          <p:cNvPr id="43" name="Text Box 19"/>
          <p:cNvSpPr txBox="1">
            <a:spLocks noChangeArrowheads="1"/>
          </p:cNvSpPr>
          <p:nvPr/>
        </p:nvSpPr>
        <p:spPr bwMode="auto">
          <a:xfrm>
            <a:off x="4233" y="4874937"/>
            <a:ext cx="12192000" cy="592667"/>
          </a:xfrm>
          <a:prstGeom prst="rect">
            <a:avLst/>
          </a:prstGeom>
          <a:noFill/>
          <a:ln w="9525">
            <a:noFill/>
            <a:miter lim="800000"/>
            <a:headEnd/>
            <a:tailEnd/>
          </a:ln>
        </p:spPr>
        <p:txBody>
          <a:bodyPr anchor="ctr"/>
          <a:lstStyle/>
          <a:p>
            <a:pPr marL="0" marR="0" lvl="0" indent="0" algn="ctr" defTabSz="609523" rtl="0" eaLnBrk="1" fontAlgn="auto" latinLnBrk="0" hangingPunct="1">
              <a:lnSpc>
                <a:spcPct val="85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E4021D"/>
                </a:solidFill>
                <a:effectLst/>
                <a:uLnTx/>
                <a:uFillTx/>
                <a:latin typeface="Helvetica"/>
                <a:ea typeface="Arial Unicode MS" pitchFamily="34" charset="-128"/>
                <a:cs typeface="Helvetica"/>
              </a:rPr>
              <a:t>Which program would you want?</a:t>
            </a:r>
            <a:endParaRPr kumimoji="0" lang="en-US" altLang="en-US" sz="2400" b="0" i="0" u="none" strike="noStrike" kern="1200" cap="none" spc="0" normalizeH="0" baseline="0" noProof="0" dirty="0">
              <a:ln>
                <a:noFill/>
              </a:ln>
              <a:solidFill>
                <a:srgbClr val="E4021D"/>
              </a:solidFill>
              <a:effectLst/>
              <a:uLnTx/>
              <a:uFillTx/>
              <a:latin typeface="Helvetica"/>
              <a:ea typeface="Arial Unicode MS" pitchFamily="34" charset="-128"/>
              <a:cs typeface="Helvetica"/>
            </a:endParaRPr>
          </a:p>
        </p:txBody>
      </p:sp>
      <p:cxnSp>
        <p:nvCxnSpPr>
          <p:cNvPr id="47" name="Straight Connector 46"/>
          <p:cNvCxnSpPr/>
          <p:nvPr/>
        </p:nvCxnSpPr>
        <p:spPr bwMode="auto">
          <a:xfrm>
            <a:off x="1202645" y="1185564"/>
            <a:ext cx="9786715" cy="0"/>
          </a:xfrm>
          <a:prstGeom prst="line">
            <a:avLst/>
          </a:prstGeom>
          <a:noFill/>
          <a:ln w="9525" cap="flat" cmpd="sng" algn="ctr">
            <a:solidFill>
              <a:srgbClr val="34526F"/>
            </a:solidFill>
            <a:prstDash val="solid"/>
            <a:round/>
            <a:headEnd type="none" w="med" len="med"/>
            <a:tailEnd type="none" w="med" len="med"/>
          </a:ln>
          <a:effectLst/>
        </p:spPr>
      </p:cxnSp>
      <p:sp>
        <p:nvSpPr>
          <p:cNvPr id="45" name="Content Placeholder 2"/>
          <p:cNvSpPr txBox="1">
            <a:spLocks/>
          </p:cNvSpPr>
          <p:nvPr/>
        </p:nvSpPr>
        <p:spPr bwMode="auto">
          <a:xfrm>
            <a:off x="958844" y="442421"/>
            <a:ext cx="10274312" cy="6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0" fontAlgn="base" latinLnBrk="0" hangingPunct="0">
              <a:lnSpc>
                <a:spcPct val="85000"/>
              </a:lnSpc>
              <a:spcBef>
                <a:spcPct val="0"/>
              </a:spcBef>
              <a:spcAft>
                <a:spcPts val="800"/>
              </a:spcAft>
              <a:buClr>
                <a:srgbClr val="003366"/>
              </a:buClr>
              <a:buSzTx/>
              <a:buFontTx/>
              <a:buNone/>
              <a:tabLst/>
              <a:defRPr/>
            </a:pPr>
            <a:r>
              <a:rPr kumimoji="0" lang="en-US" altLang="en-US" sz="3733" b="0" i="0" u="none" strike="noStrike" kern="1200" cap="none" spc="0" normalizeH="0" baseline="0" noProof="0" dirty="0">
                <a:ln>
                  <a:noFill/>
                </a:ln>
                <a:solidFill>
                  <a:srgbClr val="34526F"/>
                </a:solidFill>
                <a:effectLst/>
                <a:uLnTx/>
                <a:uFillTx/>
                <a:latin typeface="Helvetica"/>
                <a:ea typeface="Arial Unicode MS" panose="020B0604020202020204" pitchFamily="34" charset="-128"/>
                <a:cs typeface="Helvetica"/>
              </a:rPr>
              <a:t>Term vs. Cash Value</a:t>
            </a:r>
          </a:p>
        </p:txBody>
      </p:sp>
      <p:grpSp>
        <p:nvGrpSpPr>
          <p:cNvPr id="2" name="Group 1"/>
          <p:cNvGrpSpPr/>
          <p:nvPr/>
        </p:nvGrpSpPr>
        <p:grpSpPr>
          <a:xfrm>
            <a:off x="1000306" y="3351043"/>
            <a:ext cx="4480657" cy="1599343"/>
            <a:chOff x="750228" y="2513281"/>
            <a:chExt cx="3360493" cy="1199507"/>
          </a:xfrm>
        </p:grpSpPr>
        <p:sp>
          <p:nvSpPr>
            <p:cNvPr id="6" name="Rectangle 5"/>
            <p:cNvSpPr/>
            <p:nvPr/>
          </p:nvSpPr>
          <p:spPr>
            <a:xfrm>
              <a:off x="1000635" y="2749925"/>
              <a:ext cx="430181" cy="59814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772158" y="2749925"/>
              <a:ext cx="430181" cy="59814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p:cNvSpPr/>
            <p:nvPr/>
          </p:nvSpPr>
          <p:spPr>
            <a:xfrm>
              <a:off x="3424268" y="2850010"/>
              <a:ext cx="430181" cy="498057"/>
            </a:xfrm>
            <a:prstGeom prst="rect">
              <a:avLst/>
            </a:prstGeom>
            <a:solidFill>
              <a:srgbClr val="E402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15"/>
            <p:cNvSpPr txBox="1">
              <a:spLocks noChangeArrowheads="1"/>
            </p:cNvSpPr>
            <p:nvPr/>
          </p:nvSpPr>
          <p:spPr bwMode="auto">
            <a:xfrm>
              <a:off x="750228" y="2513281"/>
              <a:ext cx="922342"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$200,000</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23" name="Rectangle 15"/>
            <p:cNvSpPr txBox="1">
              <a:spLocks noChangeArrowheads="1"/>
            </p:cNvSpPr>
            <p:nvPr/>
          </p:nvSpPr>
          <p:spPr bwMode="auto">
            <a:xfrm>
              <a:off x="1524928" y="2514502"/>
              <a:ext cx="922342"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$200,000</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24" name="Rectangle 15"/>
            <p:cNvSpPr txBox="1">
              <a:spLocks noChangeArrowheads="1"/>
            </p:cNvSpPr>
            <p:nvPr/>
          </p:nvSpPr>
          <p:spPr bwMode="auto">
            <a:xfrm>
              <a:off x="753403" y="3343703"/>
              <a:ext cx="922342" cy="36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Primary</a:t>
              </a:r>
              <a:b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br>
              <a: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age 35</a:t>
              </a:r>
              <a:endParaRPr kumimoji="0" lang="en-US" altLang="en-US" sz="1400"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25" name="Rectangle 15"/>
            <p:cNvSpPr txBox="1">
              <a:spLocks noChangeArrowheads="1"/>
            </p:cNvSpPr>
            <p:nvPr/>
          </p:nvSpPr>
          <p:spPr bwMode="auto">
            <a:xfrm>
              <a:off x="1524928" y="3344924"/>
              <a:ext cx="922342" cy="36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Spouse</a:t>
              </a:r>
              <a:b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br>
              <a: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age 35</a:t>
              </a:r>
              <a:endParaRPr kumimoji="0" lang="en-US" altLang="en-US" sz="1400"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26" name="Rectangle 15"/>
            <p:cNvSpPr txBox="1">
              <a:spLocks noChangeArrowheads="1"/>
            </p:cNvSpPr>
            <p:nvPr/>
          </p:nvSpPr>
          <p:spPr bwMode="auto">
            <a:xfrm>
              <a:off x="2350179" y="3343359"/>
              <a:ext cx="922342" cy="36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Monthly</a:t>
              </a:r>
              <a:b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br>
              <a: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Premium</a:t>
              </a:r>
              <a:endParaRPr kumimoji="0" lang="en-US" altLang="en-US" sz="1400"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27" name="Rectangle 15"/>
            <p:cNvSpPr txBox="1">
              <a:spLocks noChangeArrowheads="1"/>
            </p:cNvSpPr>
            <p:nvPr/>
          </p:nvSpPr>
          <p:spPr bwMode="auto">
            <a:xfrm>
              <a:off x="3178854" y="3344580"/>
              <a:ext cx="922342" cy="36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Cash Value</a:t>
              </a:r>
              <a:b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br>
              <a:r>
                <a:rPr kumimoji="0" lang="en-US" altLang="en-US" sz="1400"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at age 65</a:t>
              </a:r>
              <a:endParaRPr kumimoji="0" lang="en-US" altLang="en-US" sz="1400"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29" name="Rectangle 15"/>
            <p:cNvSpPr txBox="1">
              <a:spLocks noChangeArrowheads="1"/>
            </p:cNvSpPr>
            <p:nvPr/>
          </p:nvSpPr>
          <p:spPr bwMode="auto">
            <a:xfrm>
              <a:off x="3188379" y="2614087"/>
              <a:ext cx="922342"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$153,760	</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31" name="Rectangle 15"/>
            <p:cNvSpPr txBox="1">
              <a:spLocks noChangeArrowheads="1"/>
            </p:cNvSpPr>
            <p:nvPr/>
          </p:nvSpPr>
          <p:spPr bwMode="auto">
            <a:xfrm>
              <a:off x="1984194" y="2885730"/>
              <a:ext cx="1638285"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2133" b="0" i="0" u="none" strike="noStrike" kern="0" cap="none" spc="-267" normalizeH="0" baseline="0" noProof="0" dirty="0">
                  <a:ln>
                    <a:noFill/>
                  </a:ln>
                  <a:solidFill>
                    <a:srgbClr val="0E669A"/>
                  </a:solidFill>
                  <a:effectLst/>
                  <a:uLnTx/>
                  <a:uFillTx/>
                  <a:latin typeface="Trebuchet MS" panose="020B0603020202020204" pitchFamily="34" charset="0"/>
                  <a:ea typeface="Arial Unicode MS" panose="020B0604020202020204" pitchFamily="34" charset="-128"/>
                  <a:cs typeface="Helvetica"/>
                </a:rPr>
                <a:t>.........................</a:t>
              </a:r>
              <a:endParaRPr kumimoji="0" lang="en-US" altLang="en-US" sz="2133" b="1" i="0" u="none" strike="noStrike" kern="0" cap="none" spc="-267" normalizeH="0" baseline="0" noProof="0" dirty="0">
                <a:ln>
                  <a:noFill/>
                </a:ln>
                <a:solidFill>
                  <a:srgbClr val="0E669A"/>
                </a:solidFill>
                <a:effectLst/>
                <a:uLnTx/>
                <a:uFillTx/>
                <a:latin typeface="Trebuchet MS" panose="020B0603020202020204" pitchFamily="34" charset="0"/>
                <a:ea typeface="Arial Unicode MS" panose="020B0604020202020204" pitchFamily="34" charset="-128"/>
                <a:cs typeface="Helvetica"/>
              </a:endParaRPr>
            </a:p>
          </p:txBody>
        </p:sp>
        <p:grpSp>
          <p:nvGrpSpPr>
            <p:cNvPr id="11" name="Group 10"/>
            <p:cNvGrpSpPr/>
            <p:nvPr/>
          </p:nvGrpSpPr>
          <p:grpSpPr>
            <a:xfrm>
              <a:off x="2543525" y="2869562"/>
              <a:ext cx="535239" cy="415925"/>
              <a:chOff x="-1676050" y="2983705"/>
              <a:chExt cx="535239" cy="415925"/>
            </a:xfrm>
          </p:grpSpPr>
          <p:sp>
            <p:nvSpPr>
              <p:cNvPr id="8" name="Oval 7"/>
              <p:cNvSpPr/>
              <p:nvPr/>
            </p:nvSpPr>
            <p:spPr>
              <a:xfrm>
                <a:off x="-1613891" y="2983705"/>
                <a:ext cx="415925" cy="415925"/>
              </a:xfrm>
              <a:prstGeom prst="ellipse">
                <a:avLst/>
              </a:prstGeom>
              <a:solidFill>
                <a:schemeClr val="bg1"/>
              </a:solidFill>
              <a:ln w="38100">
                <a:solidFill>
                  <a:srgbClr val="0E669A"/>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15"/>
              <p:cNvSpPr txBox="1">
                <a:spLocks noChangeArrowheads="1"/>
              </p:cNvSpPr>
              <p:nvPr/>
            </p:nvSpPr>
            <p:spPr bwMode="auto">
              <a:xfrm>
                <a:off x="-1676050" y="3092218"/>
                <a:ext cx="535239"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$450</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grpSp>
      </p:grpSp>
      <p:grpSp>
        <p:nvGrpSpPr>
          <p:cNvPr id="10" name="Group 9"/>
          <p:cNvGrpSpPr/>
          <p:nvPr/>
        </p:nvGrpSpPr>
        <p:grpSpPr>
          <a:xfrm>
            <a:off x="5310526" y="2000401"/>
            <a:ext cx="1037295" cy="989536"/>
            <a:chOff x="5057774" y="1590345"/>
            <a:chExt cx="777971" cy="742152"/>
          </a:xfrm>
        </p:grpSpPr>
        <p:sp>
          <p:nvSpPr>
            <p:cNvPr id="51" name="Oval 50"/>
            <p:cNvSpPr/>
            <p:nvPr/>
          </p:nvSpPr>
          <p:spPr>
            <a:xfrm>
              <a:off x="5080097" y="1590345"/>
              <a:ext cx="742152" cy="742152"/>
            </a:xfrm>
            <a:prstGeom prst="ellipse">
              <a:avLst/>
            </a:prstGeom>
            <a:solidFill>
              <a:schemeClr val="bg1"/>
            </a:solidFill>
            <a:ln w="38100">
              <a:solidFill>
                <a:srgbClr val="E4021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3" name="Oval 52"/>
            <p:cNvSpPr/>
            <p:nvPr/>
          </p:nvSpPr>
          <p:spPr>
            <a:xfrm>
              <a:off x="5130897" y="1641145"/>
              <a:ext cx="641680" cy="641680"/>
            </a:xfrm>
            <a:prstGeom prst="ellipse">
              <a:avLst/>
            </a:prstGeom>
            <a:solidFill>
              <a:srgbClr val="E4021D"/>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15"/>
            <p:cNvSpPr txBox="1">
              <a:spLocks noChangeArrowheads="1"/>
            </p:cNvSpPr>
            <p:nvPr/>
          </p:nvSpPr>
          <p:spPr bwMode="auto">
            <a:xfrm rot="20526400">
              <a:off x="5057774" y="1771416"/>
              <a:ext cx="777971" cy="39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75000"/>
                </a:lnSpc>
                <a:spcBef>
                  <a:spcPct val="0"/>
                </a:spcBef>
                <a:spcAft>
                  <a:spcPts val="0"/>
                </a:spcAft>
                <a:buClr>
                  <a:srgbClr val="003366"/>
                </a:buClr>
                <a:buSzTx/>
                <a:buFontTx/>
                <a:buNone/>
                <a:tabLst/>
                <a:defRPr/>
              </a:pPr>
              <a:r>
                <a:rPr kumimoji="0" lang="en-US" altLang="en-US" sz="1867" b="1" i="0" u="none" strike="noStrike" kern="0" cap="none" spc="0" normalizeH="0" baseline="0" noProof="0" dirty="0">
                  <a:ln>
                    <a:noFill/>
                  </a:ln>
                  <a:solidFill>
                    <a:prstClr val="white"/>
                  </a:solidFill>
                  <a:effectLst/>
                  <a:uLnTx/>
                  <a:uFillTx/>
                  <a:latin typeface="Helvetica"/>
                  <a:ea typeface="Arial Unicode MS" panose="020B0604020202020204" pitchFamily="34" charset="-128"/>
                  <a:cs typeface="Helvetica"/>
                </a:rPr>
                <a:t>SAME</a:t>
              </a:r>
              <a:br>
                <a:rPr kumimoji="0" lang="en-US" altLang="en-US" sz="1867" b="1" i="0" u="none" strike="noStrike" kern="0" cap="none" spc="0" normalizeH="0" baseline="0" noProof="0" dirty="0">
                  <a:ln>
                    <a:noFill/>
                  </a:ln>
                  <a:solidFill>
                    <a:prstClr val="white"/>
                  </a:solidFill>
                  <a:effectLst/>
                  <a:uLnTx/>
                  <a:uFillTx/>
                  <a:latin typeface="Helvetica"/>
                  <a:ea typeface="Arial Unicode MS" panose="020B0604020202020204" pitchFamily="34" charset="-128"/>
                  <a:cs typeface="Helvetica"/>
                </a:rPr>
              </a:br>
              <a:r>
                <a:rPr kumimoji="0" lang="en-US" altLang="en-US" sz="2400" b="1" i="0" u="none" strike="noStrike" kern="0" cap="none" spc="0" normalizeH="0" baseline="0" noProof="0" dirty="0">
                  <a:ln>
                    <a:noFill/>
                  </a:ln>
                  <a:solidFill>
                    <a:prstClr val="white"/>
                  </a:solidFill>
                  <a:effectLst/>
                  <a:uLnTx/>
                  <a:uFillTx/>
                  <a:latin typeface="Helvetica"/>
                  <a:ea typeface="Arial Unicode MS" panose="020B0604020202020204" pitchFamily="34" charset="-128"/>
                  <a:cs typeface="Helvetica"/>
                </a:rPr>
                <a:t>$450</a:t>
              </a:r>
            </a:p>
          </p:txBody>
        </p:sp>
      </p:grpSp>
      <p:grpSp>
        <p:nvGrpSpPr>
          <p:cNvPr id="3" name="Group 2"/>
          <p:cNvGrpSpPr/>
          <p:nvPr/>
        </p:nvGrpSpPr>
        <p:grpSpPr>
          <a:xfrm>
            <a:off x="8499295" y="1719860"/>
            <a:ext cx="2376868" cy="3235465"/>
            <a:chOff x="6374470" y="1289893"/>
            <a:chExt cx="1782651" cy="2426599"/>
          </a:xfrm>
        </p:grpSpPr>
        <p:sp>
          <p:nvSpPr>
            <p:cNvPr id="54" name="Rectangle 15"/>
            <p:cNvSpPr txBox="1">
              <a:spLocks noChangeArrowheads="1"/>
            </p:cNvSpPr>
            <p:nvPr/>
          </p:nvSpPr>
          <p:spPr bwMode="auto">
            <a:xfrm>
              <a:off x="6759423" y="2899100"/>
              <a:ext cx="852296"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2133" b="0" i="0" u="none" strike="noStrike" kern="0" cap="none" spc="-267" normalizeH="0" baseline="0" noProof="0" dirty="0">
                  <a:ln>
                    <a:noFill/>
                  </a:ln>
                  <a:solidFill>
                    <a:srgbClr val="0E669A"/>
                  </a:solidFill>
                  <a:effectLst/>
                  <a:uLnTx/>
                  <a:uFillTx/>
                  <a:latin typeface="Trebuchet MS" panose="020B0603020202020204" pitchFamily="34" charset="0"/>
                  <a:ea typeface="Arial Unicode MS" panose="020B0604020202020204" pitchFamily="34" charset="-128"/>
                  <a:cs typeface="Helvetica"/>
                </a:rPr>
                <a:t>........</a:t>
              </a:r>
              <a:endParaRPr kumimoji="0" lang="en-US" altLang="en-US" sz="2133" b="1" i="0" u="none" strike="noStrike" kern="0" cap="none" spc="-267" normalizeH="0" baseline="0" noProof="0" dirty="0">
                <a:ln>
                  <a:noFill/>
                </a:ln>
                <a:solidFill>
                  <a:srgbClr val="0E669A"/>
                </a:solidFill>
                <a:effectLst/>
                <a:uLnTx/>
                <a:uFillTx/>
                <a:latin typeface="Trebuchet MS" panose="020B0603020202020204" pitchFamily="34" charset="0"/>
                <a:ea typeface="Arial Unicode MS" panose="020B0604020202020204" pitchFamily="34" charset="-128"/>
                <a:cs typeface="Helvetica"/>
              </a:endParaRPr>
            </a:p>
          </p:txBody>
        </p:sp>
        <p:sp>
          <p:nvSpPr>
            <p:cNvPr id="49" name="Rectangle 15"/>
            <p:cNvSpPr txBox="1">
              <a:spLocks noChangeArrowheads="1"/>
            </p:cNvSpPr>
            <p:nvPr/>
          </p:nvSpPr>
          <p:spPr bwMode="auto">
            <a:xfrm>
              <a:off x="6694907" y="1289893"/>
              <a:ext cx="1201201"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2133" b="0" i="0" u="none" strike="noStrike" kern="0" cap="none" spc="-267" normalizeH="0" baseline="0" noProof="0" dirty="0">
                  <a:ln>
                    <a:noFill/>
                  </a:ln>
                  <a:solidFill>
                    <a:srgbClr val="0E669A"/>
                  </a:solidFill>
                  <a:effectLst/>
                  <a:uLnTx/>
                  <a:uFillTx/>
                  <a:latin typeface="Trebuchet MS" panose="020B0603020202020204" pitchFamily="34" charset="0"/>
                  <a:ea typeface="Arial Unicode MS" panose="020B0604020202020204" pitchFamily="34" charset="-128"/>
                  <a:cs typeface="Helvetica"/>
                </a:rPr>
                <a:t>................</a:t>
              </a:r>
              <a:endParaRPr kumimoji="0" lang="en-US" altLang="en-US" sz="2133" b="1" i="0" u="none" strike="noStrike" kern="0" cap="none" spc="-267" normalizeH="0" baseline="0" noProof="0" dirty="0">
                <a:ln>
                  <a:noFill/>
                </a:ln>
                <a:solidFill>
                  <a:srgbClr val="0E669A"/>
                </a:solidFill>
                <a:effectLst/>
                <a:uLnTx/>
                <a:uFillTx/>
                <a:latin typeface="Trebuchet MS" panose="020B0603020202020204" pitchFamily="34" charset="0"/>
                <a:ea typeface="Arial Unicode MS" panose="020B0604020202020204" pitchFamily="34" charset="-128"/>
                <a:cs typeface="Helvetica"/>
              </a:endParaRPr>
            </a:p>
          </p:txBody>
        </p:sp>
        <p:sp>
          <p:nvSpPr>
            <p:cNvPr id="21" name="Rectangle 20"/>
            <p:cNvSpPr/>
            <p:nvPr/>
          </p:nvSpPr>
          <p:spPr>
            <a:xfrm>
              <a:off x="7481167" y="1329686"/>
              <a:ext cx="430181" cy="2021169"/>
            </a:xfrm>
            <a:prstGeom prst="rect">
              <a:avLst/>
            </a:prstGeom>
            <a:solidFill>
              <a:srgbClr val="E402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15"/>
            <p:cNvSpPr txBox="1">
              <a:spLocks noChangeArrowheads="1"/>
            </p:cNvSpPr>
            <p:nvPr/>
          </p:nvSpPr>
          <p:spPr bwMode="auto">
            <a:xfrm>
              <a:off x="7234779" y="3355575"/>
              <a:ext cx="922342" cy="36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err="1">
                  <a:ln>
                    <a:noFill/>
                  </a:ln>
                  <a:solidFill>
                    <a:prstClr val="black"/>
                  </a:solidFill>
                  <a:effectLst/>
                  <a:uLnTx/>
                  <a:uFillTx/>
                  <a:latin typeface="Helvetica"/>
                  <a:ea typeface="Arial Unicode MS" panose="020B0604020202020204" pitchFamily="34" charset="-128"/>
                  <a:cs typeface="Helvetica"/>
                </a:rPr>
                <a:t>Investmentat</a:t>
              </a: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 age 65</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42" name="Rectangle 15"/>
            <p:cNvSpPr txBox="1">
              <a:spLocks noChangeArrowheads="1"/>
            </p:cNvSpPr>
            <p:nvPr/>
          </p:nvSpPr>
          <p:spPr bwMode="auto">
            <a:xfrm rot="16200000">
              <a:off x="6901264" y="1925520"/>
              <a:ext cx="1598293" cy="39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3200" b="1" i="0" u="none" strike="noStrike" kern="0" cap="none" spc="0" normalizeH="0" baseline="0" noProof="0" dirty="0">
                  <a:ln>
                    <a:noFill/>
                  </a:ln>
                  <a:solidFill>
                    <a:prstClr val="white"/>
                  </a:solidFill>
                  <a:effectLst/>
                  <a:uLnTx/>
                  <a:uFillTx/>
                  <a:latin typeface="Helvetica"/>
                  <a:ea typeface="Arial Unicode MS" panose="020B0604020202020204" pitchFamily="34" charset="-128"/>
                  <a:cs typeface="Helvetica"/>
                </a:rPr>
                <a:t>$699,841</a:t>
              </a:r>
            </a:p>
          </p:txBody>
        </p:sp>
        <p:sp>
          <p:nvSpPr>
            <p:cNvPr id="50" name="Rectangle 15"/>
            <p:cNvSpPr txBox="1">
              <a:spLocks noChangeArrowheads="1"/>
            </p:cNvSpPr>
            <p:nvPr/>
          </p:nvSpPr>
          <p:spPr bwMode="auto">
            <a:xfrm rot="16200000">
              <a:off x="6021755" y="2035260"/>
              <a:ext cx="1650472"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2133" b="0" i="0" u="none" strike="noStrike" kern="0" cap="none" spc="-267" normalizeH="0" baseline="0" noProof="0" dirty="0">
                  <a:ln>
                    <a:noFill/>
                  </a:ln>
                  <a:solidFill>
                    <a:srgbClr val="0E669A"/>
                  </a:solidFill>
                  <a:effectLst/>
                  <a:uLnTx/>
                  <a:uFillTx/>
                  <a:latin typeface="Trebuchet MS" panose="020B0603020202020204" pitchFamily="34" charset="0"/>
                  <a:ea typeface="Arial Unicode MS" panose="020B0604020202020204" pitchFamily="34" charset="-128"/>
                  <a:cs typeface="Helvetica"/>
                </a:rPr>
                <a:t>......................... .... </a:t>
              </a:r>
              <a:endParaRPr kumimoji="0" lang="en-US" altLang="en-US" sz="2133" b="1" i="0" u="none" strike="noStrike" kern="0" cap="none" spc="-267" normalizeH="0" baseline="0" noProof="0" dirty="0">
                <a:ln>
                  <a:noFill/>
                </a:ln>
                <a:solidFill>
                  <a:srgbClr val="0E669A"/>
                </a:solidFill>
                <a:effectLst/>
                <a:uLnTx/>
                <a:uFillTx/>
                <a:latin typeface="Trebuchet MS" panose="020B0603020202020204" pitchFamily="34" charset="0"/>
                <a:ea typeface="Arial Unicode MS" panose="020B0604020202020204" pitchFamily="34" charset="-128"/>
                <a:cs typeface="Helvetica"/>
              </a:endParaRPr>
            </a:p>
          </p:txBody>
        </p:sp>
        <p:grpSp>
          <p:nvGrpSpPr>
            <p:cNvPr id="13" name="Group 12"/>
            <p:cNvGrpSpPr/>
            <p:nvPr/>
          </p:nvGrpSpPr>
          <p:grpSpPr>
            <a:xfrm>
              <a:off x="6374470" y="2449498"/>
              <a:ext cx="1023937" cy="268680"/>
              <a:chOff x="11293423" y="2605088"/>
              <a:chExt cx="1023937" cy="268680"/>
            </a:xfrm>
          </p:grpSpPr>
          <p:sp>
            <p:nvSpPr>
              <p:cNvPr id="9" name="Rounded Rectangle 8"/>
              <p:cNvSpPr/>
              <p:nvPr/>
            </p:nvSpPr>
            <p:spPr>
              <a:xfrm>
                <a:off x="11392473" y="2605088"/>
                <a:ext cx="810959" cy="259483"/>
              </a:xfrm>
              <a:prstGeom prst="roundRect">
                <a:avLst>
                  <a:gd name="adj" fmla="val 50000"/>
                </a:avLst>
              </a:prstGeom>
              <a:solidFill>
                <a:schemeClr val="bg1"/>
              </a:solidFill>
              <a:ln w="38100">
                <a:solidFill>
                  <a:srgbClr val="0E669A"/>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15"/>
              <p:cNvSpPr txBox="1">
                <a:spLocks noChangeArrowheads="1"/>
              </p:cNvSpPr>
              <p:nvPr/>
            </p:nvSpPr>
            <p:spPr bwMode="auto">
              <a:xfrm>
                <a:off x="11293423" y="2636346"/>
                <a:ext cx="1023937"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$261 @ 9%</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grpSp>
        <p:sp>
          <p:nvSpPr>
            <p:cNvPr id="44" name="Rectangle 15"/>
            <p:cNvSpPr txBox="1">
              <a:spLocks noChangeArrowheads="1"/>
            </p:cNvSpPr>
            <p:nvPr/>
          </p:nvSpPr>
          <p:spPr bwMode="auto">
            <a:xfrm rot="16200000">
              <a:off x="6483053" y="1820743"/>
              <a:ext cx="782604" cy="237422"/>
            </a:xfrm>
            <a:prstGeom prst="rect">
              <a:avLst/>
            </a:prstGeom>
            <a:solidFill>
              <a:schemeClr val="bg1">
                <a:lumMod val="95000"/>
              </a:schemeClr>
            </a:solidFill>
            <a:ln>
              <a:noFill/>
            </a:ln>
          </p:spPr>
          <p:txBody>
            <a:bodyPr lIns="0" tIns="0" rIns="0" bIns="0" anchor="ctr" anchorCtr="0"/>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600" b="1" i="0" u="none" strike="noStrike" kern="0" cap="none" spc="0" normalizeH="0" baseline="0" noProof="0" dirty="0">
                  <a:ln>
                    <a:noFill/>
                  </a:ln>
                  <a:solidFill>
                    <a:srgbClr val="0E669A"/>
                  </a:solidFill>
                  <a:effectLst/>
                  <a:uLnTx/>
                  <a:uFillTx/>
                  <a:latin typeface="Helvetica"/>
                  <a:ea typeface="Arial Unicode MS" panose="020B0604020202020204" pitchFamily="34" charset="-128"/>
                  <a:cs typeface="Helvetica"/>
                </a:rPr>
                <a:t>SAVINGS</a:t>
              </a:r>
            </a:p>
          </p:txBody>
        </p:sp>
      </p:grpSp>
      <p:grpSp>
        <p:nvGrpSpPr>
          <p:cNvPr id="15" name="Group 14"/>
          <p:cNvGrpSpPr/>
          <p:nvPr/>
        </p:nvGrpSpPr>
        <p:grpSpPr>
          <a:xfrm>
            <a:off x="6450537" y="2037177"/>
            <a:ext cx="3333424" cy="2918151"/>
            <a:chOff x="4837903" y="1527881"/>
            <a:chExt cx="2500068" cy="2188613"/>
          </a:xfrm>
        </p:grpSpPr>
        <p:sp>
          <p:nvSpPr>
            <p:cNvPr id="46" name="Rectangle 15"/>
            <p:cNvSpPr txBox="1">
              <a:spLocks noChangeArrowheads="1"/>
            </p:cNvSpPr>
            <p:nvPr/>
          </p:nvSpPr>
          <p:spPr bwMode="auto">
            <a:xfrm>
              <a:off x="6037707" y="2892750"/>
              <a:ext cx="832993"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l"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2133" b="0" i="0" u="none" strike="noStrike" kern="0" cap="none" spc="-267" normalizeH="0" baseline="0" noProof="0" dirty="0">
                  <a:ln>
                    <a:noFill/>
                  </a:ln>
                  <a:solidFill>
                    <a:srgbClr val="0E669A"/>
                  </a:solidFill>
                  <a:effectLst/>
                  <a:uLnTx/>
                  <a:uFillTx/>
                  <a:latin typeface="Trebuchet MS" panose="020B0603020202020204" pitchFamily="34" charset="0"/>
                  <a:ea typeface="Arial Unicode MS" panose="020B0604020202020204" pitchFamily="34" charset="-128"/>
                  <a:cs typeface="Helvetica"/>
                </a:rPr>
                <a:t>...............</a:t>
              </a:r>
              <a:endParaRPr kumimoji="0" lang="en-US" altLang="en-US" sz="2133" b="1" i="0" u="none" strike="noStrike" kern="0" cap="none" spc="-267" normalizeH="0" baseline="0" noProof="0" dirty="0">
                <a:ln>
                  <a:noFill/>
                </a:ln>
                <a:solidFill>
                  <a:srgbClr val="0E669A"/>
                </a:solidFill>
                <a:effectLst/>
                <a:uLnTx/>
                <a:uFillTx/>
                <a:latin typeface="Trebuchet MS" panose="020B0603020202020204" pitchFamily="34" charset="0"/>
                <a:ea typeface="Arial Unicode MS" panose="020B0604020202020204" pitchFamily="34" charset="-128"/>
                <a:cs typeface="Helvetica"/>
              </a:endParaRPr>
            </a:p>
          </p:txBody>
        </p:sp>
        <p:sp>
          <p:nvSpPr>
            <p:cNvPr id="19" name="Rectangle 18"/>
            <p:cNvSpPr/>
            <p:nvPr/>
          </p:nvSpPr>
          <p:spPr>
            <a:xfrm>
              <a:off x="5083174" y="1765301"/>
              <a:ext cx="430181" cy="1585554"/>
            </a:xfrm>
            <a:prstGeom prst="rect">
              <a:avLst/>
            </a:prstGeom>
            <a:solidFill>
              <a:srgbClr val="5B9B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5843814" y="1765301"/>
              <a:ext cx="430181" cy="1585554"/>
            </a:xfrm>
            <a:prstGeom prst="rect">
              <a:avLst/>
            </a:prstGeom>
            <a:solidFill>
              <a:srgbClr val="97C4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15"/>
            <p:cNvSpPr txBox="1">
              <a:spLocks noChangeArrowheads="1"/>
            </p:cNvSpPr>
            <p:nvPr/>
          </p:nvSpPr>
          <p:spPr bwMode="auto">
            <a:xfrm>
              <a:off x="4852368" y="1527881"/>
              <a:ext cx="922342"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$800,000</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35" name="Rectangle 15"/>
            <p:cNvSpPr txBox="1">
              <a:spLocks noChangeArrowheads="1"/>
            </p:cNvSpPr>
            <p:nvPr/>
          </p:nvSpPr>
          <p:spPr bwMode="auto">
            <a:xfrm>
              <a:off x="5597223" y="1529102"/>
              <a:ext cx="922342"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$400,000</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36" name="Rectangle 15"/>
            <p:cNvSpPr txBox="1">
              <a:spLocks noChangeArrowheads="1"/>
            </p:cNvSpPr>
            <p:nvPr/>
          </p:nvSpPr>
          <p:spPr bwMode="auto">
            <a:xfrm>
              <a:off x="4837903" y="3354699"/>
              <a:ext cx="922342" cy="36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Primary</a:t>
              </a:r>
              <a:b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b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age 35</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37" name="Rectangle 15"/>
            <p:cNvSpPr txBox="1">
              <a:spLocks noChangeArrowheads="1"/>
            </p:cNvSpPr>
            <p:nvPr/>
          </p:nvSpPr>
          <p:spPr bwMode="auto">
            <a:xfrm>
              <a:off x="5599903" y="3355920"/>
              <a:ext cx="922342" cy="36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Spouse</a:t>
              </a:r>
              <a:b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b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age 35</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sp>
          <p:nvSpPr>
            <p:cNvPr id="38" name="Rectangle 15"/>
            <p:cNvSpPr txBox="1">
              <a:spLocks noChangeArrowheads="1"/>
            </p:cNvSpPr>
            <p:nvPr/>
          </p:nvSpPr>
          <p:spPr bwMode="auto">
            <a:xfrm>
              <a:off x="6415629" y="3354354"/>
              <a:ext cx="922342" cy="36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Monthly</a:t>
              </a:r>
              <a:b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b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Premium</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grpSp>
          <p:nvGrpSpPr>
            <p:cNvPr id="12" name="Group 11"/>
            <p:cNvGrpSpPr/>
            <p:nvPr/>
          </p:nvGrpSpPr>
          <p:grpSpPr>
            <a:xfrm>
              <a:off x="6607655" y="2862810"/>
              <a:ext cx="535239" cy="415925"/>
              <a:chOff x="11525413" y="3027592"/>
              <a:chExt cx="535239" cy="415925"/>
            </a:xfrm>
          </p:grpSpPr>
          <p:sp>
            <p:nvSpPr>
              <p:cNvPr id="32" name="Oval 31"/>
              <p:cNvSpPr/>
              <p:nvPr/>
            </p:nvSpPr>
            <p:spPr>
              <a:xfrm>
                <a:off x="11587572" y="3027592"/>
                <a:ext cx="415925" cy="415925"/>
              </a:xfrm>
              <a:prstGeom prst="ellipse">
                <a:avLst/>
              </a:prstGeom>
              <a:solidFill>
                <a:schemeClr val="bg1"/>
              </a:solidFill>
              <a:ln w="38100">
                <a:solidFill>
                  <a:srgbClr val="0E669A"/>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15"/>
              <p:cNvSpPr txBox="1">
                <a:spLocks noChangeArrowheads="1"/>
              </p:cNvSpPr>
              <p:nvPr/>
            </p:nvSpPr>
            <p:spPr bwMode="auto">
              <a:xfrm>
                <a:off x="11525413" y="3136105"/>
                <a:ext cx="535239" cy="2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MS PGothic"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23" rtl="0" eaLnBrk="1" fontAlgn="base" latinLnBrk="0" hangingPunct="1">
                  <a:lnSpc>
                    <a:spcPct val="85000"/>
                  </a:lnSpc>
                  <a:spcBef>
                    <a:spcPct val="0"/>
                  </a:spcBef>
                  <a:spcAft>
                    <a:spcPts val="800"/>
                  </a:spcAft>
                  <a:buClr>
                    <a:srgbClr val="003366"/>
                  </a:buClr>
                  <a:buSzTx/>
                  <a:buFontTx/>
                  <a:buNone/>
                  <a:tabLst/>
                  <a:defRPr/>
                </a:pPr>
                <a:r>
                  <a:rPr kumimoji="0" lang="en-US" altLang="en-US" sz="1467" b="0"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rPr>
                  <a:t>$189</a:t>
                </a:r>
                <a:endParaRPr kumimoji="0" lang="en-US" altLang="en-US" sz="1467" b="1" i="0" u="none" strike="noStrike" kern="0" cap="none" spc="0" normalizeH="0" baseline="0" noProof="0" dirty="0">
                  <a:ln>
                    <a:noFill/>
                  </a:ln>
                  <a:solidFill>
                    <a:prstClr val="black"/>
                  </a:solidFill>
                  <a:effectLst/>
                  <a:uLnTx/>
                  <a:uFillTx/>
                  <a:latin typeface="Helvetica"/>
                  <a:ea typeface="Arial Unicode MS" panose="020B0604020202020204" pitchFamily="34" charset="-128"/>
                  <a:cs typeface="Helvetica"/>
                </a:endParaRPr>
              </a:p>
            </p:txBody>
          </p:sp>
        </p:grpSp>
      </p:grpSp>
    </p:spTree>
    <p:extLst>
      <p:ext uri="{BB962C8B-B14F-4D97-AF65-F5344CB8AC3E}">
        <p14:creationId xmlns:p14="http://schemas.microsoft.com/office/powerpoint/2010/main" val="1285998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400"/>
                                        <p:tgtEl>
                                          <p:spTgt spid="45"/>
                                        </p:tgtEl>
                                      </p:cBhvr>
                                    </p:animEffect>
                                  </p:childTnLst>
                                </p:cTn>
                              </p:par>
                              <p:par>
                                <p:cTn id="8" presetID="16" presetClass="entr" presetSubtype="37"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outVertical)">
                                      <p:cBhvr>
                                        <p:cTn id="10" dur="7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ipe(up)">
                                      <p:cBhvr>
                                        <p:cTn id="21" dur="300"/>
                                        <p:tgtEl>
                                          <p:spTgt spid="7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500"/>
                                        <p:tgtEl>
                                          <p:spTgt spid="61"/>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300"/>
                                        <p:tgtEl>
                                          <p:spTgt spid="43"/>
                                        </p:tgtEl>
                                      </p:cBhvr>
                                    </p:animEffect>
                                  </p:childTnLst>
                                </p:cTn>
                              </p:par>
                            </p:childTnLst>
                          </p:cTn>
                        </p:par>
                        <p:par>
                          <p:cTn id="43" fill="hold">
                            <p:stCondLst>
                              <p:cond delay="300"/>
                            </p:stCondLst>
                            <p:childTnLst>
                              <p:par>
                                <p:cTn id="44" presetID="1" presetClass="entr" presetSubtype="0" fill="hold" grpId="0" nodeType="afterEffect">
                                  <p:stCondLst>
                                    <p:cond delay="250"/>
                                  </p:stCondLst>
                                  <p:childTnLst>
                                    <p:set>
                                      <p:cBhvr>
                                        <p:cTn id="45" dur="1" fill="hold">
                                          <p:stCondLst>
                                            <p:cond delay="0"/>
                                          </p:stCondLst>
                                        </p:cTn>
                                        <p:tgtEl>
                                          <p:spTgt spid="57"/>
                                        </p:tgtEl>
                                        <p:attrNameLst>
                                          <p:attrName>style.visibility</p:attrName>
                                        </p:attrNameLst>
                                      </p:cBhvr>
                                      <p:to>
                                        <p:strVal val="visible"/>
                                      </p:to>
                                    </p:set>
                                  </p:childTnLst>
                                </p:cTn>
                              </p:par>
                            </p:childTnLst>
                          </p:cTn>
                        </p:par>
                        <p:par>
                          <p:cTn id="46" fill="hold">
                            <p:stCondLst>
                              <p:cond delay="550"/>
                            </p:stCondLst>
                            <p:childTnLst>
                              <p:par>
                                <p:cTn id="47" presetID="1"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71" grpId="0" animBg="1"/>
      <p:bldP spid="61" grpId="0"/>
      <p:bldP spid="57" grpId="0"/>
      <p:bldP spid="14" grpId="0"/>
      <p:bldP spid="43"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200EF97-FD99-E94B-9CD4-5EAEA25A700C}"/>
              </a:ext>
            </a:extLst>
          </p:cNvPr>
          <p:cNvSpPr>
            <a:spLocks noGrp="1"/>
          </p:cNvSpPr>
          <p:nvPr>
            <p:ph type="title"/>
          </p:nvPr>
        </p:nvSpPr>
        <p:spPr>
          <a:xfrm>
            <a:off x="1098468" y="885651"/>
            <a:ext cx="3229803" cy="4624603"/>
          </a:xfrm>
        </p:spPr>
        <p:txBody>
          <a:bodyPr>
            <a:normAutofit/>
          </a:bodyPr>
          <a:lstStyle/>
          <a:p>
            <a:br>
              <a:rPr lang="en-US" altLang="en-US" sz="4100" dirty="0">
                <a:solidFill>
                  <a:srgbClr val="FFFFFF"/>
                </a:solidFill>
                <a:latin typeface="Helvetica"/>
                <a:ea typeface="Arial Unicode MS" panose="020B0604020202020204" pitchFamily="34" charset="-128"/>
                <a:cs typeface="Helvetica"/>
              </a:rPr>
            </a:br>
            <a:r>
              <a:rPr lang="en-US" altLang="en-US" sz="4100" dirty="0">
                <a:solidFill>
                  <a:srgbClr val="FFFFFF"/>
                </a:solidFill>
                <a:latin typeface="Helvetica"/>
                <a:ea typeface="Arial Unicode MS" panose="020B0604020202020204" pitchFamily="34" charset="-128"/>
                <a:cs typeface="Helvetica"/>
              </a:rPr>
              <a:t>How Much Coverage Do I Need?</a:t>
            </a:r>
            <a:endParaRPr lang="en-US" sz="4100" dirty="0">
              <a:solidFill>
                <a:srgbClr val="FFFFFF"/>
              </a:solidFill>
            </a:endParaRPr>
          </a:p>
        </p:txBody>
      </p:sp>
      <p:sp>
        <p:nvSpPr>
          <p:cNvPr id="3" name="Content Placeholder 2">
            <a:extLst>
              <a:ext uri="{FF2B5EF4-FFF2-40B4-BE49-F238E27FC236}">
                <a16:creationId xmlns:a16="http://schemas.microsoft.com/office/drawing/2014/main" id="{DB1CC3B6-1DEA-484C-A575-CE3AE0F2FA82}"/>
              </a:ext>
            </a:extLst>
          </p:cNvPr>
          <p:cNvSpPr>
            <a:spLocks noGrp="1"/>
          </p:cNvSpPr>
          <p:nvPr>
            <p:ph idx="1"/>
          </p:nvPr>
        </p:nvSpPr>
        <p:spPr>
          <a:xfrm>
            <a:off x="4978708" y="885651"/>
            <a:ext cx="6525220" cy="4616849"/>
          </a:xfrm>
        </p:spPr>
        <p:txBody>
          <a:bodyPr anchor="ctr">
            <a:normAutofit/>
          </a:bodyPr>
          <a:lstStyle/>
          <a:p>
            <a:pPr marL="285744" lvl="0" indent="-285744" defTabSz="609523">
              <a:spcBef>
                <a:spcPts val="0"/>
              </a:spcBef>
              <a:defRPr/>
            </a:pPr>
            <a:r>
              <a:rPr lang="en-US" dirty="0"/>
              <a:t>Age 35 </a:t>
            </a:r>
          </a:p>
          <a:p>
            <a:pPr marL="285744" lvl="0" indent="-285744" defTabSz="609523">
              <a:spcBef>
                <a:spcPts val="0"/>
              </a:spcBef>
              <a:defRPr/>
            </a:pPr>
            <a:endParaRPr lang="en-US" dirty="0"/>
          </a:p>
          <a:p>
            <a:pPr marL="285744" lvl="0" indent="-285744" defTabSz="609523">
              <a:spcBef>
                <a:spcPts val="0"/>
              </a:spcBef>
              <a:defRPr/>
            </a:pPr>
            <a:r>
              <a:rPr lang="en-US" dirty="0"/>
              <a:t>Primary earning </a:t>
            </a:r>
            <a:r>
              <a:rPr lang="en-US" dirty="0">
                <a:highlight>
                  <a:srgbClr val="FFFF00"/>
                </a:highlight>
              </a:rPr>
              <a:t>$5,000 per month </a:t>
            </a:r>
          </a:p>
          <a:p>
            <a:pPr marL="285744" lvl="0" indent="-285744" defTabSz="609523">
              <a:spcBef>
                <a:spcPts val="0"/>
              </a:spcBef>
              <a:defRPr/>
            </a:pPr>
            <a:endParaRPr lang="en-US" dirty="0">
              <a:highlight>
                <a:srgbClr val="FFFF00"/>
              </a:highlight>
            </a:endParaRPr>
          </a:p>
          <a:p>
            <a:pPr marL="285744" lvl="0" indent="-285744" defTabSz="609523">
              <a:spcBef>
                <a:spcPts val="0"/>
              </a:spcBef>
              <a:defRPr/>
            </a:pPr>
            <a:r>
              <a:rPr lang="en-US" dirty="0"/>
              <a:t>Spouse earning  </a:t>
            </a:r>
            <a:r>
              <a:rPr lang="en-US" dirty="0">
                <a:highlight>
                  <a:srgbClr val="FFFF00"/>
                </a:highlight>
              </a:rPr>
              <a:t>$3,300 per month</a:t>
            </a:r>
          </a:p>
          <a:p>
            <a:pPr marL="285744" lvl="0" indent="-285744" defTabSz="609523">
              <a:spcBef>
                <a:spcPts val="0"/>
              </a:spcBef>
              <a:defRPr/>
            </a:pPr>
            <a:endParaRPr lang="en-US" dirty="0">
              <a:highlight>
                <a:srgbClr val="FFFF00"/>
              </a:highlight>
            </a:endParaRPr>
          </a:p>
          <a:p>
            <a:pPr marL="285744" lvl="0" indent="-285744" defTabSz="609523">
              <a:spcBef>
                <a:spcPts val="0"/>
              </a:spcBef>
              <a:defRPr/>
            </a:pPr>
            <a:r>
              <a:rPr lang="en-US" dirty="0"/>
              <a:t>Over the next 30 years without a raise:</a:t>
            </a:r>
          </a:p>
          <a:p>
            <a:pPr marL="285744" lvl="0" indent="-285744" defTabSz="609523">
              <a:spcBef>
                <a:spcPts val="0"/>
              </a:spcBef>
              <a:defRPr/>
            </a:pPr>
            <a:endParaRPr lang="en-US" dirty="0"/>
          </a:p>
          <a:p>
            <a:pPr marL="285744" lvl="0" indent="-285744" defTabSz="609523">
              <a:spcBef>
                <a:spcPts val="0"/>
              </a:spcBef>
              <a:defRPr/>
            </a:pPr>
            <a:r>
              <a:rPr lang="en-US" dirty="0"/>
              <a:t>Primary will earn </a:t>
            </a:r>
            <a:r>
              <a:rPr lang="en-US" dirty="0">
                <a:highlight>
                  <a:srgbClr val="FFFF00"/>
                </a:highlight>
              </a:rPr>
              <a:t>$1,800,000 </a:t>
            </a:r>
          </a:p>
          <a:p>
            <a:pPr marL="285744" lvl="0" indent="-285744" defTabSz="609523">
              <a:spcBef>
                <a:spcPts val="0"/>
              </a:spcBef>
              <a:defRPr/>
            </a:pPr>
            <a:endParaRPr lang="en-US" dirty="0">
              <a:highlight>
                <a:srgbClr val="FFFF00"/>
              </a:highlight>
            </a:endParaRPr>
          </a:p>
          <a:p>
            <a:pPr marL="285744" lvl="0" indent="-285744" defTabSz="609523">
              <a:spcBef>
                <a:spcPts val="0"/>
              </a:spcBef>
              <a:defRPr/>
            </a:pPr>
            <a:r>
              <a:rPr lang="en-US" dirty="0"/>
              <a:t>Spouse will earn </a:t>
            </a:r>
            <a:r>
              <a:rPr lang="en-US" dirty="0">
                <a:highlight>
                  <a:srgbClr val="FFFF00"/>
                </a:highlight>
              </a:rPr>
              <a:t>$1,200,000 </a:t>
            </a:r>
          </a:p>
          <a:p>
            <a:endParaRPr lang="en-US" sz="2400" dirty="0"/>
          </a:p>
        </p:txBody>
      </p:sp>
    </p:spTree>
    <p:extLst>
      <p:ext uri="{BB962C8B-B14F-4D97-AF65-F5344CB8AC3E}">
        <p14:creationId xmlns:p14="http://schemas.microsoft.com/office/powerpoint/2010/main" val="57319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9C2AE25-B764-6B40-9CB0-487DA874A3E5}"/>
              </a:ext>
            </a:extLst>
          </p:cNvPr>
          <p:cNvSpPr>
            <a:spLocks noGrp="1"/>
          </p:cNvSpPr>
          <p:nvPr>
            <p:ph type="title"/>
          </p:nvPr>
        </p:nvSpPr>
        <p:spPr>
          <a:xfrm>
            <a:off x="1098468" y="885651"/>
            <a:ext cx="3229803" cy="4624603"/>
          </a:xfrm>
        </p:spPr>
        <p:txBody>
          <a:bodyPr>
            <a:normAutofit/>
          </a:bodyPr>
          <a:lstStyle/>
          <a:p>
            <a:r>
              <a:rPr lang="en-US">
                <a:solidFill>
                  <a:srgbClr val="FFFFFF"/>
                </a:solidFill>
              </a:rPr>
              <a:t>How Much Coverage Do I Need?</a:t>
            </a:r>
          </a:p>
        </p:txBody>
      </p:sp>
      <p:sp>
        <p:nvSpPr>
          <p:cNvPr id="3" name="Content Placeholder 2">
            <a:extLst>
              <a:ext uri="{FF2B5EF4-FFF2-40B4-BE49-F238E27FC236}">
                <a16:creationId xmlns:a16="http://schemas.microsoft.com/office/drawing/2014/main" id="{C7E89A6A-1BC6-3545-B895-05325B9C807D}"/>
              </a:ext>
            </a:extLst>
          </p:cNvPr>
          <p:cNvSpPr>
            <a:spLocks noGrp="1"/>
          </p:cNvSpPr>
          <p:nvPr>
            <p:ph idx="1"/>
          </p:nvPr>
        </p:nvSpPr>
        <p:spPr>
          <a:xfrm>
            <a:off x="4978708" y="885651"/>
            <a:ext cx="6525220" cy="4616849"/>
          </a:xfrm>
        </p:spPr>
        <p:txBody>
          <a:bodyPr anchor="ctr">
            <a:normAutofit/>
          </a:bodyPr>
          <a:lstStyle/>
          <a:p>
            <a:pPr marL="285744" lvl="0" indent="-285744" defTabSz="609523">
              <a:spcBef>
                <a:spcPts val="0"/>
              </a:spcBef>
              <a:defRPr/>
            </a:pPr>
            <a:r>
              <a:rPr lang="en-US" sz="2400"/>
              <a:t>Total Family Income </a:t>
            </a:r>
            <a:r>
              <a:rPr lang="en-US" sz="2400">
                <a:highlight>
                  <a:srgbClr val="FFFF00"/>
                </a:highlight>
              </a:rPr>
              <a:t>$3,000,000 </a:t>
            </a:r>
          </a:p>
          <a:p>
            <a:pPr marL="285744" lvl="0" indent="-285744" defTabSz="609523">
              <a:spcBef>
                <a:spcPts val="0"/>
              </a:spcBef>
              <a:defRPr/>
            </a:pPr>
            <a:endParaRPr lang="en-US" sz="2400">
              <a:highlight>
                <a:srgbClr val="FFFF00"/>
              </a:highlight>
            </a:endParaRPr>
          </a:p>
          <a:p>
            <a:pPr marL="285744" lvl="0" indent="-285744" defTabSz="609523">
              <a:spcBef>
                <a:spcPts val="0"/>
              </a:spcBef>
              <a:defRPr/>
            </a:pPr>
            <a:r>
              <a:rPr lang="en-US" sz="2400"/>
              <a:t>If something happened to either of the earners how much of the income do you think they would want to have for their family? </a:t>
            </a:r>
          </a:p>
          <a:p>
            <a:pPr marL="285744" lvl="0" indent="-285744" defTabSz="609523">
              <a:spcBef>
                <a:spcPts val="0"/>
              </a:spcBef>
              <a:defRPr/>
            </a:pPr>
            <a:endParaRPr lang="en-US" sz="2400" dirty="0"/>
          </a:p>
          <a:p>
            <a:endParaRPr lang="en-US" sz="2400"/>
          </a:p>
        </p:txBody>
      </p:sp>
    </p:spTree>
    <p:extLst>
      <p:ext uri="{BB962C8B-B14F-4D97-AF65-F5344CB8AC3E}">
        <p14:creationId xmlns:p14="http://schemas.microsoft.com/office/powerpoint/2010/main" val="3169055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D437-0934-C24F-B4F9-55EF7D953457}"/>
              </a:ext>
            </a:extLst>
          </p:cNvPr>
          <p:cNvSpPr>
            <a:spLocks noGrp="1"/>
          </p:cNvSpPr>
          <p:nvPr>
            <p:ph type="title"/>
          </p:nvPr>
        </p:nvSpPr>
        <p:spPr>
          <a:xfrm>
            <a:off x="648930" y="629266"/>
            <a:ext cx="3605572" cy="1676603"/>
          </a:xfrm>
        </p:spPr>
        <p:txBody>
          <a:bodyPr>
            <a:normAutofit/>
          </a:bodyPr>
          <a:lstStyle/>
          <a:p>
            <a:r>
              <a:rPr lang="en-US" sz="3700" dirty="0"/>
              <a:t>Coverage Needed Invested at 8% for 30 Years</a:t>
            </a:r>
          </a:p>
        </p:txBody>
      </p:sp>
      <p:sp>
        <p:nvSpPr>
          <p:cNvPr id="9" name="Content Placeholder 8">
            <a:extLst>
              <a:ext uri="{FF2B5EF4-FFF2-40B4-BE49-F238E27FC236}">
                <a16:creationId xmlns:a16="http://schemas.microsoft.com/office/drawing/2014/main" id="{8616BD7F-06E9-4388-B508-004EC74FEE67}"/>
              </a:ext>
            </a:extLst>
          </p:cNvPr>
          <p:cNvSpPr>
            <a:spLocks noGrp="1"/>
          </p:cNvSpPr>
          <p:nvPr>
            <p:ph idx="1"/>
          </p:nvPr>
        </p:nvSpPr>
        <p:spPr>
          <a:xfrm>
            <a:off x="648931" y="2438401"/>
            <a:ext cx="3605571" cy="3779520"/>
          </a:xfrm>
        </p:spPr>
        <p:txBody>
          <a:bodyPr>
            <a:normAutofit/>
          </a:bodyPr>
          <a:lstStyle/>
          <a:p>
            <a:r>
              <a:rPr lang="en-US" dirty="0"/>
              <a:t>$5,000 Per Month </a:t>
            </a:r>
          </a:p>
          <a:p>
            <a:r>
              <a:rPr lang="en-US" dirty="0"/>
              <a:t>Coverage Needed $686,000</a:t>
            </a:r>
          </a:p>
          <a:p>
            <a:r>
              <a:rPr lang="en-US" dirty="0"/>
              <a:t>$3,300 Per Month</a:t>
            </a:r>
          </a:p>
          <a:p>
            <a:r>
              <a:rPr lang="en-US" dirty="0"/>
              <a:t>Coverage Needed $314,000</a:t>
            </a:r>
          </a:p>
          <a:p>
            <a:r>
              <a:rPr lang="en-US" dirty="0"/>
              <a:t>Total Premium $112 per month</a:t>
            </a:r>
          </a:p>
          <a:p>
            <a:endParaRPr lang="en-US" dirty="0"/>
          </a:p>
          <a:p>
            <a:endParaRPr lang="en-US" dirty="0"/>
          </a:p>
          <a:p>
            <a:pPr marL="0" indent="0">
              <a:buNone/>
            </a:pPr>
            <a:endParaRPr lang="en-US" sz="2000" dirty="0"/>
          </a:p>
          <a:p>
            <a:endParaRPr lang="en-US" sz="1800" dirty="0"/>
          </a:p>
        </p:txBody>
      </p:sp>
      <p:sp>
        <p:nvSpPr>
          <p:cNvPr id="12" name="Rectangle 11">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AE6D3433-4E00-324E-94F9-9E448796F3AB}"/>
              </a:ext>
            </a:extLst>
          </p:cNvPr>
          <p:cNvPicPr>
            <a:picLocks noChangeAspect="1"/>
          </p:cNvPicPr>
          <p:nvPr/>
        </p:nvPicPr>
        <p:blipFill rotWithShape="1">
          <a:blip r:embed="rId2"/>
          <a:srcRect t="1792" r="-1" b="-1"/>
          <a:stretch/>
        </p:blipFill>
        <p:spPr>
          <a:xfrm>
            <a:off x="5283708" y="722376"/>
            <a:ext cx="6263640" cy="5413248"/>
          </a:xfrm>
          <a:prstGeom prst="rect">
            <a:avLst/>
          </a:prstGeom>
          <a:effectLst/>
        </p:spPr>
      </p:pic>
    </p:spTree>
    <p:extLst>
      <p:ext uri="{BB962C8B-B14F-4D97-AF65-F5344CB8AC3E}">
        <p14:creationId xmlns:p14="http://schemas.microsoft.com/office/powerpoint/2010/main" val="92711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B75A9E-CF33-E74E-BC04-84AA9D3A26E8}"/>
              </a:ext>
            </a:extLst>
          </p:cNvPr>
          <p:cNvSpPr>
            <a:spLocks noGrp="1"/>
          </p:cNvSpPr>
          <p:nvPr>
            <p:ph type="title"/>
          </p:nvPr>
        </p:nvSpPr>
        <p:spPr>
          <a:xfrm>
            <a:off x="1288060" y="1369938"/>
            <a:ext cx="3210854" cy="4114800"/>
          </a:xfrm>
        </p:spPr>
        <p:txBody>
          <a:bodyPr>
            <a:normAutofit/>
          </a:bodyPr>
          <a:lstStyle/>
          <a:p>
            <a:pPr algn="r"/>
            <a:br>
              <a:rPr lang="en-US" altLang="en-US" sz="4100" dirty="0">
                <a:latin typeface="Helvetica"/>
                <a:ea typeface="Arial Unicode MS" panose="020B0604020202020204" pitchFamily="34" charset="-128"/>
                <a:cs typeface="Helvetica"/>
              </a:rPr>
            </a:br>
            <a:r>
              <a:rPr lang="en-US" altLang="en-US" sz="4100" dirty="0">
                <a:latin typeface="Helvetica"/>
                <a:ea typeface="Arial Unicode MS" panose="020B0604020202020204" pitchFamily="34" charset="-128"/>
                <a:cs typeface="Helvetica"/>
              </a:rPr>
              <a:t>How much does Term Life Income Protection Cost?</a:t>
            </a:r>
            <a:br>
              <a:rPr lang="en-US" altLang="en-US" sz="4100" dirty="0">
                <a:latin typeface="Helvetica"/>
                <a:ea typeface="Arial Unicode MS" panose="020B0604020202020204" pitchFamily="34" charset="-128"/>
                <a:cs typeface="Helvetica"/>
              </a:rPr>
            </a:br>
            <a:endParaRPr lang="en-US" sz="4100" dirty="0"/>
          </a:p>
        </p:txBody>
      </p:sp>
      <p:cxnSp>
        <p:nvCxnSpPr>
          <p:cNvPr id="14" name="Straight Connector 13">
            <a:extLst>
              <a:ext uri="{FF2B5EF4-FFF2-40B4-BE49-F238E27FC236}">
                <a16:creationId xmlns:a16="http://schemas.microsoft.com/office/drawing/2014/main" id="{F492F8DF-EE34-4FC5-9FFE-76EB2E3B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3168614" y="3429000"/>
            <a:ext cx="3200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23B77B-2C4B-0141-8877-C1995B50C439}"/>
              </a:ext>
            </a:extLst>
          </p:cNvPr>
          <p:cNvSpPr>
            <a:spLocks noGrp="1"/>
          </p:cNvSpPr>
          <p:nvPr>
            <p:ph idx="1"/>
          </p:nvPr>
        </p:nvSpPr>
        <p:spPr>
          <a:xfrm>
            <a:off x="5030505" y="1371600"/>
            <a:ext cx="5872185" cy="4114800"/>
          </a:xfrm>
        </p:spPr>
        <p:txBody>
          <a:bodyPr anchor="ctr">
            <a:normAutofit/>
          </a:bodyPr>
          <a:lstStyle/>
          <a:p>
            <a:pPr marL="0" lvl="0" indent="0" defTabSz="609523">
              <a:spcBef>
                <a:spcPts val="0"/>
              </a:spcBef>
              <a:buNone/>
              <a:defRPr/>
            </a:pPr>
            <a:endParaRPr lang="en-US" sz="2200" dirty="0"/>
          </a:p>
          <a:p>
            <a:pPr marL="285744" lvl="0" indent="-285744" defTabSz="609523">
              <a:spcBef>
                <a:spcPts val="0"/>
              </a:spcBef>
              <a:defRPr/>
            </a:pPr>
            <a:r>
              <a:rPr lang="en-US" sz="2400" dirty="0"/>
              <a:t>Total Premium $112 per month</a:t>
            </a:r>
          </a:p>
          <a:p>
            <a:pPr marL="285744" lvl="0" indent="-285744" defTabSz="609523">
              <a:spcBef>
                <a:spcPts val="0"/>
              </a:spcBef>
              <a:defRPr/>
            </a:pPr>
            <a:endParaRPr lang="en-US" sz="2400" dirty="0"/>
          </a:p>
          <a:p>
            <a:pPr marL="285744" lvl="0" indent="-285744" defTabSz="609523">
              <a:spcBef>
                <a:spcPts val="0"/>
              </a:spcBef>
              <a:defRPr/>
            </a:pPr>
            <a:r>
              <a:rPr lang="en-US" sz="2400" dirty="0">
                <a:highlight>
                  <a:srgbClr val="FFFF00"/>
                </a:highlight>
              </a:rPr>
              <a:t>Represents 1.3% of Total monthly Income </a:t>
            </a:r>
          </a:p>
          <a:p>
            <a:pPr marL="285744" lvl="0" indent="-285744" defTabSz="609523">
              <a:spcBef>
                <a:spcPts val="0"/>
              </a:spcBef>
              <a:defRPr/>
            </a:pPr>
            <a:endParaRPr lang="en-US" sz="2400" dirty="0"/>
          </a:p>
          <a:p>
            <a:pPr marL="285744" lvl="0" indent="-285744" defTabSz="609523">
              <a:spcBef>
                <a:spcPts val="0"/>
              </a:spcBef>
              <a:defRPr/>
            </a:pPr>
            <a:r>
              <a:rPr lang="en-US" sz="2400" dirty="0"/>
              <a:t>Insures 100% of the $3,000,000 in future earnings</a:t>
            </a:r>
          </a:p>
          <a:p>
            <a:pPr marL="285744" lvl="0" indent="-285744" defTabSz="609523">
              <a:spcBef>
                <a:spcPts val="0"/>
              </a:spcBef>
              <a:defRPr/>
            </a:pPr>
            <a:endParaRPr lang="en-US" sz="2400" dirty="0"/>
          </a:p>
          <a:p>
            <a:pPr marL="285744" lvl="0" indent="-285744" defTabSz="609523">
              <a:spcBef>
                <a:spcPts val="0"/>
              </a:spcBef>
              <a:defRPr/>
            </a:pPr>
            <a:r>
              <a:rPr lang="en-US" sz="2400" dirty="0"/>
              <a:t>Doesn’t it make sense to set aside 1.3% of your monthly income to insure 100% of your Lifetime Earnings?</a:t>
            </a:r>
          </a:p>
          <a:p>
            <a:endParaRPr lang="en-US" sz="2200" dirty="0"/>
          </a:p>
        </p:txBody>
      </p:sp>
    </p:spTree>
    <p:extLst>
      <p:ext uri="{BB962C8B-B14F-4D97-AF65-F5344CB8AC3E}">
        <p14:creationId xmlns:p14="http://schemas.microsoft.com/office/powerpoint/2010/main" val="263112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0BAA-E1A2-5F4A-85CD-0C8ABD3FFC44}"/>
              </a:ext>
            </a:extLst>
          </p:cNvPr>
          <p:cNvSpPr>
            <a:spLocks noGrp="1"/>
          </p:cNvSpPr>
          <p:nvPr>
            <p:ph type="title"/>
          </p:nvPr>
        </p:nvSpPr>
        <p:spPr>
          <a:xfrm>
            <a:off x="6053668" y="803325"/>
            <a:ext cx="5314536" cy="1325563"/>
          </a:xfrm>
        </p:spPr>
        <p:txBody>
          <a:bodyPr>
            <a:normAutofit/>
          </a:bodyPr>
          <a:lstStyle/>
          <a:p>
            <a:r>
              <a:rPr lang="en-US"/>
              <a:t>Smart Tips on Buying Insurance</a:t>
            </a:r>
            <a:endParaRPr lang="en-US" dirty="0"/>
          </a:p>
        </p:txBody>
      </p:sp>
      <p:sp>
        <p:nvSpPr>
          <p:cNvPr id="17"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6" descr="Dollar">
            <a:extLst>
              <a:ext uri="{FF2B5EF4-FFF2-40B4-BE49-F238E27FC236}">
                <a16:creationId xmlns:a16="http://schemas.microsoft.com/office/drawing/2014/main" id="{70CD937C-57E4-4600-B6C5-6D4167326B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AD17C749-29C6-4740-B87C-684849AC468E}"/>
              </a:ext>
            </a:extLst>
          </p:cNvPr>
          <p:cNvSpPr>
            <a:spLocks noGrp="1"/>
          </p:cNvSpPr>
          <p:nvPr>
            <p:ph idx="1"/>
          </p:nvPr>
        </p:nvSpPr>
        <p:spPr>
          <a:xfrm>
            <a:off x="6053667" y="2279018"/>
            <a:ext cx="5314543" cy="3375920"/>
          </a:xfrm>
        </p:spPr>
        <p:txBody>
          <a:bodyPr anchor="t">
            <a:normAutofit/>
          </a:bodyPr>
          <a:lstStyle/>
          <a:p>
            <a:r>
              <a:rPr lang="en-US" sz="1800"/>
              <a:t>Become more Self-Insured as your Assets Grow by raising your deductibles. You can raise deductibles on Home, Auto, Health Insurance and Increase the waiting period on Long Term care and Disability Income Payments</a:t>
            </a:r>
          </a:p>
          <a:p>
            <a:r>
              <a:rPr lang="en-US" sz="1800"/>
              <a:t>Buy Term Life Insurance enough to replace your income and you can drop the Term Insurance  once you reach your FIN</a:t>
            </a:r>
          </a:p>
          <a:p>
            <a:r>
              <a:rPr lang="en-US" sz="1800"/>
              <a:t>Always have enough personal liability coverage to protect you against potential lawsuits. A personal Umbrella Policy is a cheap way to have an insurance company's  law firm protect you</a:t>
            </a:r>
          </a:p>
          <a:p>
            <a:endParaRPr lang="en-US" sz="1800"/>
          </a:p>
          <a:p>
            <a:endParaRPr lang="en-US" sz="1800"/>
          </a:p>
        </p:txBody>
      </p:sp>
    </p:spTree>
    <p:extLst>
      <p:ext uri="{BB962C8B-B14F-4D97-AF65-F5344CB8AC3E}">
        <p14:creationId xmlns:p14="http://schemas.microsoft.com/office/powerpoint/2010/main" val="30196960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32B45D-E09C-704E-871E-9483529B4E30}"/>
              </a:ext>
            </a:extLst>
          </p:cNvPr>
          <p:cNvSpPr>
            <a:spLocks noGrp="1"/>
          </p:cNvSpPr>
          <p:nvPr>
            <p:ph type="title"/>
          </p:nvPr>
        </p:nvSpPr>
        <p:spPr>
          <a:xfrm>
            <a:off x="640079" y="2053641"/>
            <a:ext cx="3669161" cy="2760098"/>
          </a:xfrm>
        </p:spPr>
        <p:txBody>
          <a:bodyPr>
            <a:normAutofit/>
          </a:bodyPr>
          <a:lstStyle/>
          <a:p>
            <a:r>
              <a:rPr lang="en-US">
                <a:solidFill>
                  <a:srgbClr val="FFFFFF"/>
                </a:solidFill>
              </a:rPr>
              <a:t>Thank You for Attending </a:t>
            </a:r>
            <a:br>
              <a:rPr lang="en-US">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0A23E060-685A-1E42-B1CF-197C67929CCE}"/>
              </a:ext>
            </a:extLst>
          </p:cNvPr>
          <p:cNvSpPr>
            <a:spLocks noGrp="1"/>
          </p:cNvSpPr>
          <p:nvPr>
            <p:ph idx="1"/>
          </p:nvPr>
        </p:nvSpPr>
        <p:spPr>
          <a:xfrm>
            <a:off x="6090574" y="801866"/>
            <a:ext cx="5306084" cy="5230634"/>
          </a:xfrm>
        </p:spPr>
        <p:txBody>
          <a:bodyPr anchor="ctr">
            <a:normAutofit/>
          </a:bodyPr>
          <a:lstStyle/>
          <a:p>
            <a:r>
              <a:rPr lang="en-US" sz="2200" dirty="0">
                <a:solidFill>
                  <a:srgbClr val="000000"/>
                </a:solidFill>
              </a:rPr>
              <a:t>If you need help with anything that we covered tonight or if you have questions be sure and reach out to the person that invited, you through the private link. Text or email and they will follow up with you</a:t>
            </a:r>
            <a:r>
              <a:rPr lang="en-US" sz="2200" b="1" dirty="0">
                <a:solidFill>
                  <a:srgbClr val="000000"/>
                </a:solidFill>
              </a:rPr>
              <a:t>.  Take Action for Your Family</a:t>
            </a:r>
          </a:p>
          <a:p>
            <a:r>
              <a:rPr lang="en-US" sz="2200" dirty="0">
                <a:solidFill>
                  <a:srgbClr val="000000"/>
                </a:solidFill>
              </a:rPr>
              <a:t>Do you have a friend or family member that would benefit from this information? Forward your private link that you received and encourage them to register for next week.</a:t>
            </a:r>
          </a:p>
          <a:p>
            <a:r>
              <a:rPr lang="en-US" sz="2200" dirty="0">
                <a:solidFill>
                  <a:srgbClr val="000000"/>
                </a:solidFill>
              </a:rPr>
              <a:t>Lastly Do you need a work from home </a:t>
            </a:r>
            <a:r>
              <a:rPr lang="en-US" sz="2200" b="1" dirty="0">
                <a:solidFill>
                  <a:srgbClr val="000000"/>
                </a:solidFill>
              </a:rPr>
              <a:t>“Side Hustle”</a:t>
            </a:r>
            <a:r>
              <a:rPr lang="en-US" sz="2200" dirty="0">
                <a:solidFill>
                  <a:srgbClr val="000000"/>
                </a:solidFill>
              </a:rPr>
              <a:t> to earn extra Income? Ask the person who invited you to send you a link to  “Join Our Team Webinar”</a:t>
            </a:r>
          </a:p>
          <a:p>
            <a:endParaRPr lang="en-US" sz="2200" dirty="0">
              <a:solidFill>
                <a:srgbClr val="000000"/>
              </a:solidFill>
            </a:endParaRPr>
          </a:p>
        </p:txBody>
      </p:sp>
    </p:spTree>
    <p:extLst>
      <p:ext uri="{BB962C8B-B14F-4D97-AF65-F5344CB8AC3E}">
        <p14:creationId xmlns:p14="http://schemas.microsoft.com/office/powerpoint/2010/main" val="3342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50A13B-F15A-554C-BEC4-E2AB1B1306C1}"/>
              </a:ext>
            </a:extLst>
          </p:cNvPr>
          <p:cNvSpPr>
            <a:spLocks noGrp="1"/>
          </p:cNvSpPr>
          <p:nvPr>
            <p:ph type="title"/>
          </p:nvPr>
        </p:nvSpPr>
        <p:spPr>
          <a:xfrm>
            <a:off x="838200" y="585216"/>
            <a:ext cx="10515600" cy="1325563"/>
          </a:xfrm>
        </p:spPr>
        <p:txBody>
          <a:bodyPr vert="horz" lIns="91440" tIns="45720" rIns="91440" bIns="45720" rtlCol="0">
            <a:normAutofit/>
          </a:bodyPr>
          <a:lstStyle/>
          <a:p>
            <a:r>
              <a:rPr lang="en-US" dirty="0">
                <a:solidFill>
                  <a:srgbClr val="FFFFFF"/>
                </a:solidFill>
              </a:rPr>
              <a:t>Determine Your FIN- Do Nothing Money</a:t>
            </a:r>
          </a:p>
        </p:txBody>
      </p:sp>
      <p:pic>
        <p:nvPicPr>
          <p:cNvPr id="5" name="Content Placeholder 4" descr="A screenshot of a cell phone&#10;&#10;Description automatically generated">
            <a:extLst>
              <a:ext uri="{FF2B5EF4-FFF2-40B4-BE49-F238E27FC236}">
                <a16:creationId xmlns:a16="http://schemas.microsoft.com/office/drawing/2014/main" id="{38863E38-40EC-FA41-B425-2B55033BE665}"/>
              </a:ext>
            </a:extLst>
          </p:cNvPr>
          <p:cNvPicPr>
            <a:picLocks noChangeAspect="1"/>
          </p:cNvPicPr>
          <p:nvPr/>
        </p:nvPicPr>
        <p:blipFill rotWithShape="1">
          <a:blip r:embed="rId2"/>
          <a:srcRect t="3046" r="3" b="3049"/>
          <a:stretch/>
        </p:blipFill>
        <p:spPr>
          <a:xfrm>
            <a:off x="841247" y="2286000"/>
            <a:ext cx="6902577" cy="4343399"/>
          </a:xfrm>
          <a:prstGeom prst="rect">
            <a:avLst/>
          </a:prstGeom>
        </p:spPr>
      </p:pic>
      <p:sp>
        <p:nvSpPr>
          <p:cNvPr id="22" name="Content Placeholder 13">
            <a:extLst>
              <a:ext uri="{FF2B5EF4-FFF2-40B4-BE49-F238E27FC236}">
                <a16:creationId xmlns:a16="http://schemas.microsoft.com/office/drawing/2014/main" id="{78D709B2-CA9F-4F90-A882-2045A8DDF1D8}"/>
              </a:ext>
            </a:extLst>
          </p:cNvPr>
          <p:cNvSpPr>
            <a:spLocks noGrp="1"/>
          </p:cNvSpPr>
          <p:nvPr>
            <p:ph idx="1"/>
          </p:nvPr>
        </p:nvSpPr>
        <p:spPr>
          <a:xfrm>
            <a:off x="7546848" y="2516777"/>
            <a:ext cx="3803904" cy="3660185"/>
          </a:xfrm>
        </p:spPr>
        <p:txBody>
          <a:bodyPr anchor="ctr">
            <a:normAutofit/>
          </a:bodyPr>
          <a:lstStyle/>
          <a:p>
            <a:endParaRPr lang="en-US" sz="2200" dirty="0"/>
          </a:p>
        </p:txBody>
      </p:sp>
    </p:spTree>
    <p:extLst>
      <p:ext uri="{BB962C8B-B14F-4D97-AF65-F5344CB8AC3E}">
        <p14:creationId xmlns:p14="http://schemas.microsoft.com/office/powerpoint/2010/main" val="36596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537182D7-2EA5-3C48-AB4F-86FCA53B5594}"/>
              </a:ext>
            </a:extLst>
          </p:cNvPr>
          <p:cNvPicPr>
            <a:picLocks noGrp="1" noChangeAspect="1"/>
          </p:cNvPicPr>
          <p:nvPr>
            <p:ph idx="1"/>
          </p:nvPr>
        </p:nvPicPr>
        <p:blipFill rotWithShape="1">
          <a:blip r:embed="rId2"/>
          <a:srcRect b="10000"/>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C23362-F6F6-BC4A-A40B-228D67581C5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Here are the Numbers</a:t>
            </a:r>
          </a:p>
        </p:txBody>
      </p:sp>
      <p:cxnSp>
        <p:nvCxnSpPr>
          <p:cNvPr id="31" name="Straight Connector 3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03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F4D5922-434B-4829-B93E-02DC38A29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F35FBA24-5C01-4635-A984-1DB6E340B0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id="{BCC798D4-B209-4E34-9C6C-3F193F568B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78" name="Oval 77">
              <a:extLst>
                <a:ext uri="{FF2B5EF4-FFF2-40B4-BE49-F238E27FC236}">
                  <a16:creationId xmlns:a16="http://schemas.microsoft.com/office/drawing/2014/main" id="{7978A49B-F5A6-496A-A982-29894DDDA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48E00D50-A714-44D5-8901-A31A15038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DBEA8776-76AA-4CA9-A8C6-52F167CE6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36D08EC1-F4E9-46DD-9535-3BA68F0184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F915C91F-752D-4BBD-8583-4B2E302B2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id="{06CE8DCB-ACCB-4132-8CD8-93C435A42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71B0C136-429F-4651-AB23-639EF8F82CC8}"/>
              </a:ext>
            </a:extLst>
          </p:cNvPr>
          <p:cNvSpPr>
            <a:spLocks noGrp="1"/>
          </p:cNvSpPr>
          <p:nvPr>
            <p:ph type="title"/>
          </p:nvPr>
        </p:nvSpPr>
        <p:spPr>
          <a:xfrm>
            <a:off x="630936" y="630936"/>
            <a:ext cx="6341652" cy="2819399"/>
          </a:xfrm>
          <a:noFill/>
        </p:spPr>
        <p:txBody>
          <a:bodyPr vert="horz" lIns="91440" tIns="45720" rIns="91440" bIns="45720" rtlCol="0" anchor="b">
            <a:normAutofit/>
          </a:bodyPr>
          <a:lstStyle/>
          <a:p>
            <a:r>
              <a:rPr lang="en-US" sz="4800" b="1" i="1" kern="1200">
                <a:solidFill>
                  <a:schemeClr val="bg1"/>
                </a:solidFill>
                <a:latin typeface="+mj-lt"/>
                <a:ea typeface="+mj-ea"/>
                <a:cs typeface="+mj-cs"/>
              </a:rPr>
              <a:t>The seeds you sow today will be your Harvest tomorrow…</a:t>
            </a:r>
            <a:endParaRPr lang="en-US" sz="4800" b="1" i="1" kern="1200">
              <a:solidFill>
                <a:schemeClr val="bg1"/>
              </a:solidFill>
              <a:highlight>
                <a:srgbClr val="FFFF00"/>
              </a:highlight>
              <a:latin typeface="+mj-lt"/>
              <a:ea typeface="+mj-ea"/>
              <a:cs typeface="+mj-cs"/>
            </a:endParaRPr>
          </a:p>
        </p:txBody>
      </p:sp>
      <p:sp>
        <p:nvSpPr>
          <p:cNvPr id="85" name="Rectangle 84">
            <a:extLst>
              <a:ext uri="{FF2B5EF4-FFF2-40B4-BE49-F238E27FC236}">
                <a16:creationId xmlns:a16="http://schemas.microsoft.com/office/drawing/2014/main" id="{5819102A-0400-4C1F-8614-973F5262E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7" name="Group 86">
            <a:extLst>
              <a:ext uri="{FF2B5EF4-FFF2-40B4-BE49-F238E27FC236}">
                <a16:creationId xmlns:a16="http://schemas.microsoft.com/office/drawing/2014/main" id="{B1A0CF5C-68C2-4432-BC2D-5A124C7B6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77278" y="4945279"/>
            <a:ext cx="1285875" cy="549007"/>
            <a:chOff x="7029447" y="3514725"/>
            <a:chExt cx="1285875" cy="549007"/>
          </a:xfrm>
        </p:grpSpPr>
        <p:cxnSp>
          <p:nvCxnSpPr>
            <p:cNvPr id="88" name="Straight Connector 87">
              <a:extLst>
                <a:ext uri="{FF2B5EF4-FFF2-40B4-BE49-F238E27FC236}">
                  <a16:creationId xmlns:a16="http://schemas.microsoft.com/office/drawing/2014/main" id="{73E76A51-C6FF-4566-9670-D405D4DA76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069446D-7888-44DB-87EF-972BCEA0AB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450BCE5-EB53-44C2-B9B9-771BAD516C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B2D4461-C687-4A45-933F-C4CCB4E24F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93" name="Rectangle 92">
            <a:extLst>
              <a:ext uri="{FF2B5EF4-FFF2-40B4-BE49-F238E27FC236}">
                <a16:creationId xmlns:a16="http://schemas.microsoft.com/office/drawing/2014/main" id="{CF1485CA-41D2-421F-B28D-15EF845D5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5" name="Group 94">
            <a:extLst>
              <a:ext uri="{FF2B5EF4-FFF2-40B4-BE49-F238E27FC236}">
                <a16:creationId xmlns:a16="http://schemas.microsoft.com/office/drawing/2014/main" id="{04ED96A1-E6CA-493F-8610-6B8B7A28E3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96" name="Straight Connector 95">
              <a:extLst>
                <a:ext uri="{FF2B5EF4-FFF2-40B4-BE49-F238E27FC236}">
                  <a16:creationId xmlns:a16="http://schemas.microsoft.com/office/drawing/2014/main" id="{3C9231B8-0812-4FDE-9AC6-94984E20AC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BF59FE3-7AD8-46E8-9440-D268639942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EEEDF00-F676-4147-BAF0-64840E2857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4D3F73A-55E6-4A58-872D-BE9E9C7C30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26" name="Picture 2" descr="Image result for seeds you plant today">
            <a:extLst>
              <a:ext uri="{FF2B5EF4-FFF2-40B4-BE49-F238E27FC236}">
                <a16:creationId xmlns:a16="http://schemas.microsoft.com/office/drawing/2014/main" id="{747ED8DE-E393-4A11-A158-F8EF6E22923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6490"/>
          <a:stretch/>
        </p:blipFill>
        <p:spPr bwMode="auto">
          <a:xfrm>
            <a:off x="7867654" y="712344"/>
            <a:ext cx="3580147" cy="2515622"/>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Group 100">
            <a:extLst>
              <a:ext uri="{FF2B5EF4-FFF2-40B4-BE49-F238E27FC236}">
                <a16:creationId xmlns:a16="http://schemas.microsoft.com/office/drawing/2014/main" id="{8D2BC472-0671-410F-BA77-E46AA62106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734301" y="850149"/>
            <a:ext cx="304800" cy="429768"/>
            <a:chOff x="215328" y="-46937"/>
            <a:chExt cx="304800" cy="2773841"/>
          </a:xfrm>
        </p:grpSpPr>
        <p:cxnSp>
          <p:nvCxnSpPr>
            <p:cNvPr id="102" name="Straight Connector 101">
              <a:extLst>
                <a:ext uri="{FF2B5EF4-FFF2-40B4-BE49-F238E27FC236}">
                  <a16:creationId xmlns:a16="http://schemas.microsoft.com/office/drawing/2014/main" id="{DC68B2A3-267E-4DE4-8DD5-C0378482D2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6474CC6-D7FB-4A38-8991-680F048CFF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5825D0E-A1E4-4466-81B2-33325B3B3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1BD1E16-C3EF-4A05-9C71-590A55BFC5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1028" name="Picture 4" descr="Image result for alberta harvest">
            <a:extLst>
              <a:ext uri="{FF2B5EF4-FFF2-40B4-BE49-F238E27FC236}">
                <a16:creationId xmlns:a16="http://schemas.microsoft.com/office/drawing/2014/main" id="{9926E414-C631-468D-B4D5-A9E2423C5A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6"/>
          <a:stretch/>
        </p:blipFill>
        <p:spPr bwMode="auto">
          <a:xfrm>
            <a:off x="7867654" y="3410439"/>
            <a:ext cx="3580147" cy="25156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51A8C8F-228B-AB45-AD4F-A747A7FBF05D}"/>
              </a:ext>
            </a:extLst>
          </p:cNvPr>
          <p:cNvSpPr/>
          <p:nvPr/>
        </p:nvSpPr>
        <p:spPr>
          <a:xfrm>
            <a:off x="9633960" y="6432491"/>
            <a:ext cx="257653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Fix Your Finances 2020</a:t>
            </a:r>
          </a:p>
        </p:txBody>
      </p:sp>
    </p:spTree>
    <p:extLst>
      <p:ext uri="{BB962C8B-B14F-4D97-AF65-F5344CB8AC3E}">
        <p14:creationId xmlns:p14="http://schemas.microsoft.com/office/powerpoint/2010/main" val="2448342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p:cNvSpPr>
          <p:nvPr>
            <p:ph type="title"/>
          </p:nvPr>
        </p:nvSpPr>
        <p:spPr>
          <a:xfrm>
            <a:off x="1090863" y="0"/>
            <a:ext cx="10515600" cy="1325563"/>
          </a:xfrm>
        </p:spPr>
        <p:txBody>
          <a:bodyPr/>
          <a:lstStyle/>
          <a:p>
            <a:r>
              <a:rPr lang="en-US" altLang="en-US" dirty="0">
                <a:latin typeface="Trebuchet MS" charset="0"/>
                <a:ea typeface="ＭＳ Ｐゴシック" charset="-128"/>
                <a:cs typeface="Arial Unicode MS" charset="0"/>
              </a:rPr>
              <a:t>The Theory of Decreasing Responsibility</a:t>
            </a:r>
          </a:p>
        </p:txBody>
      </p:sp>
      <p:sp>
        <p:nvSpPr>
          <p:cNvPr id="13" name="TextBox 12">
            <a:extLst>
              <a:ext uri="{FF2B5EF4-FFF2-40B4-BE49-F238E27FC236}">
                <a16:creationId xmlns:a16="http://schemas.microsoft.com/office/drawing/2014/main" id="{40022D92-010E-2C48-BB61-491E54433472}"/>
              </a:ext>
            </a:extLst>
          </p:cNvPr>
          <p:cNvSpPr txBox="1">
            <a:spLocks noChangeArrowheads="1"/>
          </p:cNvSpPr>
          <p:nvPr/>
        </p:nvSpPr>
        <p:spPr bwMode="auto">
          <a:xfrm>
            <a:off x="538018" y="3919865"/>
            <a:ext cx="12538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30</a:t>
            </a:r>
          </a:p>
        </p:txBody>
      </p:sp>
      <p:sp>
        <p:nvSpPr>
          <p:cNvPr id="20" name="TextBox 19">
            <a:extLst>
              <a:ext uri="{FF2B5EF4-FFF2-40B4-BE49-F238E27FC236}">
                <a16:creationId xmlns:a16="http://schemas.microsoft.com/office/drawing/2014/main" id="{F4234357-BB74-8548-A98D-396DA9E89399}"/>
              </a:ext>
            </a:extLst>
          </p:cNvPr>
          <p:cNvSpPr txBox="1">
            <a:spLocks noChangeArrowheads="1"/>
          </p:cNvSpPr>
          <p:nvPr/>
        </p:nvSpPr>
        <p:spPr bwMode="auto">
          <a:xfrm>
            <a:off x="10349419" y="4181475"/>
            <a:ext cx="12538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85</a:t>
            </a:r>
          </a:p>
        </p:txBody>
      </p:sp>
      <p:sp>
        <p:nvSpPr>
          <p:cNvPr id="27660" name="Text Box 12"/>
          <p:cNvSpPr txBox="1">
            <a:spLocks noChangeArrowheads="1"/>
          </p:cNvSpPr>
          <p:nvPr/>
        </p:nvSpPr>
        <p:spPr bwMode="auto">
          <a:xfrm>
            <a:off x="2363788" y="4181475"/>
            <a:ext cx="3719512"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1" i="0" u="none" strike="noStrike" kern="1200" cap="none" spc="0" normalizeH="0" baseline="0" noProof="0">
                <a:ln>
                  <a:noFill/>
                </a:ln>
                <a:solidFill>
                  <a:srgbClr val="FCB515"/>
                </a:solidFill>
                <a:effectLst/>
                <a:uLnTx/>
                <a:uFillTx/>
                <a:latin typeface="Trebuchet MS" charset="0"/>
                <a:ea typeface="ＭＳ Ｐゴシック" charset="-128"/>
                <a:cs typeface="Arial Unicode MS" charset="0"/>
              </a:rPr>
              <a:t>Today</a:t>
            </a: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t>1. Young children</a:t>
            </a: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t>2. High debt</a:t>
            </a: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t>3. House mortgage</a:t>
            </a:r>
            <a:b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br>
            <a:endPar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endParaRP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1" i="0" u="none" strike="noStrike" kern="1200" cap="none" spc="0" normalizeH="0" baseline="0" noProof="0">
                <a:ln>
                  <a:noFill/>
                </a:ln>
                <a:solidFill>
                  <a:srgbClr val="800000"/>
                </a:solidFill>
                <a:effectLst/>
                <a:uLnTx/>
                <a:uFillTx/>
                <a:latin typeface="Trebuchet MS" charset="0"/>
                <a:ea typeface="ＭＳ Ｐゴシック" charset="-128"/>
                <a:cs typeface="Arial Unicode MS" charset="0"/>
              </a:rPr>
              <a:t>Loss of income </a:t>
            </a:r>
            <a:br>
              <a:rPr kumimoji="0" lang="en-US" altLang="en-US" sz="1800" b="1" i="0" u="none" strike="noStrike" kern="1200" cap="none" spc="0" normalizeH="0" baseline="0" noProof="0">
                <a:ln>
                  <a:noFill/>
                </a:ln>
                <a:solidFill>
                  <a:srgbClr val="800000"/>
                </a:solidFill>
                <a:effectLst/>
                <a:uLnTx/>
                <a:uFillTx/>
                <a:latin typeface="Trebuchet MS" charset="0"/>
                <a:ea typeface="ＭＳ Ｐゴシック" charset="-128"/>
                <a:cs typeface="Arial Unicode MS" charset="0"/>
              </a:rPr>
            </a:br>
            <a:r>
              <a:rPr kumimoji="0" lang="en-US" altLang="en-US" sz="1800" b="1" i="0" u="none" strike="noStrike" kern="1200" cap="none" spc="0" normalizeH="0" baseline="0" noProof="0">
                <a:ln>
                  <a:noFill/>
                </a:ln>
                <a:solidFill>
                  <a:srgbClr val="800000"/>
                </a:solidFill>
                <a:effectLst/>
                <a:uLnTx/>
                <a:uFillTx/>
                <a:latin typeface="Trebuchet MS" charset="0"/>
                <a:ea typeface="ＭＳ Ｐゴシック" charset="-128"/>
                <a:cs typeface="Arial Unicode MS" charset="0"/>
              </a:rPr>
              <a:t>would be devastating</a:t>
            </a:r>
          </a:p>
        </p:txBody>
      </p:sp>
      <p:sp>
        <p:nvSpPr>
          <p:cNvPr id="27661" name="Text Box 13"/>
          <p:cNvSpPr txBox="1">
            <a:spLocks noChangeArrowheads="1"/>
          </p:cNvSpPr>
          <p:nvPr/>
        </p:nvSpPr>
        <p:spPr bwMode="auto">
          <a:xfrm>
            <a:off x="7069138" y="4181475"/>
            <a:ext cx="3598862"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1" i="0" u="none" strike="noStrike" kern="1200" cap="none" spc="0" normalizeH="0" baseline="0" noProof="0">
                <a:ln>
                  <a:noFill/>
                </a:ln>
                <a:solidFill>
                  <a:srgbClr val="4472C4"/>
                </a:solidFill>
                <a:effectLst/>
                <a:uLnTx/>
                <a:uFillTx/>
                <a:latin typeface="Trebuchet MS" charset="0"/>
                <a:ea typeface="ＭＳ Ｐゴシック" charset="-128"/>
                <a:cs typeface="Arial Unicode MS" charset="0"/>
              </a:rPr>
              <a:t>At Retirement</a:t>
            </a: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t>1. Grown children</a:t>
            </a: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t>2. Lower debt</a:t>
            </a: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t>3. Mortgage paid</a:t>
            </a:r>
            <a:br>
              <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rPr>
            </a:br>
            <a:endParaRPr kumimoji="0" lang="en-US" altLang="en-US" sz="1800" b="0" i="0" u="none" strike="noStrike" kern="1200" cap="none" spc="0" normalizeH="0" baseline="0" noProof="0">
              <a:ln>
                <a:noFill/>
              </a:ln>
              <a:solidFill>
                <a:prstClr val="black"/>
              </a:solidFill>
              <a:effectLst/>
              <a:uLnTx/>
              <a:uFillTx/>
              <a:latin typeface="Trebuchet MS" charset="0"/>
              <a:ea typeface="ＭＳ Ｐゴシック" charset="-128"/>
              <a:cs typeface="Arial Unicode MS" charset="0"/>
            </a:endParaRPr>
          </a:p>
          <a:p>
            <a:pPr marL="0" marR="0" lvl="0" indent="0" algn="l" defTabSz="914400" rtl="0" eaLnBrk="1" fontAlgn="auto" latinLnBrk="0" hangingPunct="1">
              <a:lnSpc>
                <a:spcPct val="85000"/>
              </a:lnSpc>
              <a:spcBef>
                <a:spcPts val="0"/>
              </a:spcBef>
              <a:spcAft>
                <a:spcPct val="35000"/>
              </a:spcAft>
              <a:buClrTx/>
              <a:buSzTx/>
              <a:buFontTx/>
              <a:buNone/>
              <a:tabLst/>
              <a:defRPr/>
            </a:pPr>
            <a:r>
              <a:rPr kumimoji="0" lang="en-US" altLang="en-US" sz="1800" b="1" i="0" u="none" strike="noStrike" kern="1200" cap="none" spc="0" normalizeH="0" baseline="0" noProof="0">
                <a:ln>
                  <a:noFill/>
                </a:ln>
                <a:solidFill>
                  <a:srgbClr val="800000"/>
                </a:solidFill>
                <a:effectLst/>
                <a:uLnTx/>
                <a:uFillTx/>
                <a:latin typeface="Trebuchet MS" charset="0"/>
                <a:ea typeface="ＭＳ Ｐゴシック" charset="-128"/>
                <a:cs typeface="Arial Unicode MS" charset="0"/>
              </a:rPr>
              <a:t>Retirement income needed</a:t>
            </a:r>
          </a:p>
        </p:txBody>
      </p:sp>
      <p:pic>
        <p:nvPicPr>
          <p:cNvPr id="27665" name="Picture 17" descr="TDR"/>
          <p:cNvPicPr>
            <a:picLocks noChangeAspect="1" noChangeArrowheads="1"/>
          </p:cNvPicPr>
          <p:nvPr/>
        </p:nvPicPr>
        <p:blipFill>
          <a:blip r:embed="rId3">
            <a:extLst>
              <a:ext uri="{28A0092B-C50C-407E-A947-70E740481C1C}">
                <a14:useLocalDpi xmlns:a14="http://schemas.microsoft.com/office/drawing/2010/main" val="0"/>
              </a:ext>
            </a:extLst>
          </a:blip>
          <a:srcRect r="51848"/>
          <a:stretch>
            <a:fillRect/>
          </a:stretch>
        </p:blipFill>
        <p:spPr bwMode="auto">
          <a:xfrm>
            <a:off x="1090863" y="1016628"/>
            <a:ext cx="4851150" cy="29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Picture 21" descr="TDR"/>
          <p:cNvPicPr>
            <a:picLocks noChangeAspect="1" noChangeArrowheads="1"/>
          </p:cNvPicPr>
          <p:nvPr/>
        </p:nvPicPr>
        <p:blipFill>
          <a:blip r:embed="rId3">
            <a:extLst>
              <a:ext uri="{28A0092B-C50C-407E-A947-70E740481C1C}">
                <a14:useLocalDpi xmlns:a14="http://schemas.microsoft.com/office/drawing/2010/main" val="0"/>
              </a:ext>
            </a:extLst>
          </a:blip>
          <a:srcRect l="47363"/>
          <a:stretch>
            <a:fillRect/>
          </a:stretch>
        </p:blipFill>
        <p:spPr bwMode="auto">
          <a:xfrm>
            <a:off x="5874419" y="1016628"/>
            <a:ext cx="5302982" cy="29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BE23DA59-EC6F-F44D-A729-1D9297F1C27A}"/>
              </a:ext>
            </a:extLst>
          </p:cNvPr>
          <p:cNvCxnSpPr>
            <a:cxnSpLocks/>
          </p:cNvCxnSpPr>
          <p:nvPr/>
        </p:nvCxnSpPr>
        <p:spPr>
          <a:xfrm>
            <a:off x="11092240" y="1530349"/>
            <a:ext cx="0" cy="2546029"/>
          </a:xfrm>
          <a:prstGeom prst="line">
            <a:avLst/>
          </a:prstGeom>
          <a:ln w="412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67B63E4F-EA85-4D44-B424-52D49025E3A4}"/>
              </a:ext>
            </a:extLst>
          </p:cNvPr>
          <p:cNvGrpSpPr/>
          <p:nvPr/>
        </p:nvGrpSpPr>
        <p:grpSpPr>
          <a:xfrm>
            <a:off x="6548913" y="2164844"/>
            <a:ext cx="1727721" cy="1560623"/>
            <a:chOff x="5942013" y="1868377"/>
            <a:chExt cx="1727721" cy="1560623"/>
          </a:xfrm>
        </p:grpSpPr>
        <p:grpSp>
          <p:nvGrpSpPr>
            <p:cNvPr id="7" name="Group 6">
              <a:extLst>
                <a:ext uri="{FF2B5EF4-FFF2-40B4-BE49-F238E27FC236}">
                  <a16:creationId xmlns:a16="http://schemas.microsoft.com/office/drawing/2014/main" id="{69007F39-2B25-1642-BAA7-7A6FA8666CE7}"/>
                </a:ext>
              </a:extLst>
            </p:cNvPr>
            <p:cNvGrpSpPr>
              <a:grpSpLocks/>
            </p:cNvGrpSpPr>
            <p:nvPr/>
          </p:nvGrpSpPr>
          <p:grpSpPr bwMode="auto">
            <a:xfrm>
              <a:off x="5942013" y="1868377"/>
              <a:ext cx="1727721" cy="584775"/>
              <a:chOff x="9160161" y="2019539"/>
              <a:chExt cx="2661762" cy="771549"/>
            </a:xfrm>
          </p:grpSpPr>
          <p:sp>
            <p:nvSpPr>
              <p:cNvPr id="8" name="Freeform 7">
                <a:extLst>
                  <a:ext uri="{FF2B5EF4-FFF2-40B4-BE49-F238E27FC236}">
                    <a16:creationId xmlns:a16="http://schemas.microsoft.com/office/drawing/2014/main" id="{96962684-2E27-E047-9CE8-395B41E14586}"/>
                  </a:ext>
                </a:extLst>
              </p:cNvPr>
              <p:cNvSpPr/>
              <p:nvPr/>
            </p:nvSpPr>
            <p:spPr>
              <a:xfrm>
                <a:off x="9160161" y="2121875"/>
                <a:ext cx="2661762" cy="566878"/>
              </a:xfrm>
              <a:custGeom>
                <a:avLst/>
                <a:gdLst>
                  <a:gd name="connsiteX0" fmla="*/ 0 w 2310490"/>
                  <a:gd name="connsiteY0" fmla="*/ 67550 h 972718"/>
                  <a:gd name="connsiteX1" fmla="*/ 0 w 2310490"/>
                  <a:gd name="connsiteY1" fmla="*/ 972718 h 972718"/>
                  <a:gd name="connsiteX2" fmla="*/ 2310490 w 2310490"/>
                  <a:gd name="connsiteY2" fmla="*/ 959208 h 972718"/>
                  <a:gd name="connsiteX3" fmla="*/ 2283467 w 2310490"/>
                  <a:gd name="connsiteY3" fmla="*/ 0 h 972718"/>
                </a:gdLst>
                <a:ahLst/>
                <a:cxnLst>
                  <a:cxn ang="0">
                    <a:pos x="connsiteX0" y="connsiteY0"/>
                  </a:cxn>
                  <a:cxn ang="0">
                    <a:pos x="connsiteX1" y="connsiteY1"/>
                  </a:cxn>
                  <a:cxn ang="0">
                    <a:pos x="connsiteX2" y="connsiteY2"/>
                  </a:cxn>
                  <a:cxn ang="0">
                    <a:pos x="connsiteX3" y="connsiteY3"/>
                  </a:cxn>
                </a:cxnLst>
                <a:rect l="l" t="t" r="r" b="b"/>
                <a:pathLst>
                  <a:path w="2310490" h="972718">
                    <a:moveTo>
                      <a:pt x="0" y="67550"/>
                    </a:moveTo>
                    <a:lnTo>
                      <a:pt x="0" y="972718"/>
                    </a:lnTo>
                    <a:lnTo>
                      <a:pt x="2310490" y="959208"/>
                    </a:lnTo>
                    <a:lnTo>
                      <a:pt x="2283467" y="0"/>
                    </a:lnTo>
                  </a:path>
                </a:pathLst>
              </a:custGeom>
              <a:noFill/>
              <a:ln w="104775">
                <a:solidFill>
                  <a:schemeClr val="accent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F68F80E-6F01-3346-BF65-AFDF32D109D9}"/>
                  </a:ext>
                </a:extLst>
              </p:cNvPr>
              <p:cNvSpPr/>
              <p:nvPr/>
            </p:nvSpPr>
            <p:spPr>
              <a:xfrm>
                <a:off x="9537521" y="2019539"/>
                <a:ext cx="1907040" cy="771549"/>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a:solidFill>
                        <a:srgbClr val="44546A">
                          <a:satMod val="155000"/>
                        </a:srgbClr>
                      </a:solidFill>
                      <a:prstDash val="solid"/>
                    </a:ln>
                    <a:solidFill>
                      <a:srgbClr val="70AD47">
                        <a:lumMod val="60000"/>
                        <a:lumOff val="40000"/>
                      </a:srgbClr>
                    </a:solidFill>
                    <a:effectLst>
                      <a:outerShdw blurRad="41275" dist="20320" dir="1800000" algn="tl" rotWithShape="0">
                        <a:srgbClr val="000000">
                          <a:alpha val="40000"/>
                        </a:srgbClr>
                      </a:outerShdw>
                    </a:effectLst>
                    <a:uLnTx/>
                    <a:uFillTx/>
                    <a:latin typeface="Calibri" panose="020F0502020204030204"/>
                    <a:ea typeface="MS PGothic" charset="0"/>
                    <a:cs typeface="MS PGothic" charset="0"/>
                  </a:rPr>
                  <a:t>F I N #</a:t>
                </a:r>
              </a:p>
            </p:txBody>
          </p:sp>
        </p:grpSp>
        <p:cxnSp>
          <p:nvCxnSpPr>
            <p:cNvPr id="3" name="Straight Connector 2">
              <a:extLst>
                <a:ext uri="{FF2B5EF4-FFF2-40B4-BE49-F238E27FC236}">
                  <a16:creationId xmlns:a16="http://schemas.microsoft.com/office/drawing/2014/main" id="{77A061A5-214F-D34D-ABB1-574AA2AC4BBC}"/>
                </a:ext>
              </a:extLst>
            </p:cNvPr>
            <p:cNvCxnSpPr>
              <a:cxnSpLocks/>
            </p:cNvCxnSpPr>
            <p:nvPr/>
          </p:nvCxnSpPr>
          <p:spPr>
            <a:xfrm>
              <a:off x="6537053" y="2453152"/>
              <a:ext cx="0" cy="975848"/>
            </a:xfrm>
            <a:prstGeom prst="line">
              <a:avLst/>
            </a:prstGeom>
            <a:ln w="412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63118A6F-6DEC-4C4D-9C94-EEEAE3BD490D}"/>
              </a:ext>
            </a:extLst>
          </p:cNvPr>
          <p:cNvSpPr txBox="1">
            <a:spLocks noChangeArrowheads="1"/>
          </p:cNvSpPr>
          <p:nvPr/>
        </p:nvSpPr>
        <p:spPr bwMode="auto">
          <a:xfrm>
            <a:off x="5867923" y="3453469"/>
            <a:ext cx="12538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65</a:t>
            </a:r>
          </a:p>
        </p:txBody>
      </p:sp>
      <p:sp>
        <p:nvSpPr>
          <p:cNvPr id="2" name="Rectangle 1">
            <a:extLst>
              <a:ext uri="{FF2B5EF4-FFF2-40B4-BE49-F238E27FC236}">
                <a16:creationId xmlns:a16="http://schemas.microsoft.com/office/drawing/2014/main" id="{1D58DE45-2890-7247-94E7-DCBCAD7325C8}"/>
              </a:ext>
            </a:extLst>
          </p:cNvPr>
          <p:cNvSpPr/>
          <p:nvPr/>
        </p:nvSpPr>
        <p:spPr>
          <a:xfrm>
            <a:off x="9633960" y="6432491"/>
            <a:ext cx="257653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Fix Your Finances 2020</a:t>
            </a:r>
          </a:p>
        </p:txBody>
      </p:sp>
    </p:spTree>
    <p:extLst>
      <p:ext uri="{BB962C8B-B14F-4D97-AF65-F5344CB8AC3E}">
        <p14:creationId xmlns:p14="http://schemas.microsoft.com/office/powerpoint/2010/main" val="593773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7665"/>
                                        </p:tgtEl>
                                        <p:attrNameLst>
                                          <p:attrName>style.visibility</p:attrName>
                                        </p:attrNameLst>
                                      </p:cBhvr>
                                      <p:to>
                                        <p:strVal val="visible"/>
                                      </p:to>
                                    </p:set>
                                    <p:animEffect transition="in" filter="wipe(left)">
                                      <p:cBhvr>
                                        <p:cTn id="7" dur="1000"/>
                                        <p:tgtEl>
                                          <p:spTgt spid="27665"/>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
                                        <p:tgtEl>
                                          <p:spTgt spid="13"/>
                                        </p:tgtEl>
                                        <p:attrNameLst>
                                          <p:attrName>ppt_y</p:attrName>
                                        </p:attrNameLst>
                                      </p:cBhvr>
                                      <p:tavLst>
                                        <p:tav tm="0">
                                          <p:val>
                                            <p:strVal val="#ppt_y+#ppt_h*1.125000"/>
                                          </p:val>
                                        </p:tav>
                                        <p:tav tm="100000">
                                          <p:val>
                                            <p:strVal val="#ppt_y"/>
                                          </p:val>
                                        </p:tav>
                                      </p:tavLst>
                                    </p:anim>
                                    <p:animEffect transition="in" filter="wipe(up)">
                                      <p:cBhvr>
                                        <p:cTn id="12" dur="10"/>
                                        <p:tgtEl>
                                          <p:spTgt spid="13"/>
                                        </p:tgtEl>
                                      </p:cBhvr>
                                    </p:animEffect>
                                  </p:childTnLst>
                                </p:cTn>
                              </p:par>
                            </p:childTnLst>
                          </p:cTn>
                        </p:par>
                        <p:par>
                          <p:cTn id="13" fill="hold">
                            <p:stCondLst>
                              <p:cond delay="1010"/>
                            </p:stCondLst>
                            <p:childTnLst>
                              <p:par>
                                <p:cTn id="14" presetID="12" presetClass="entr" presetSubtype="4"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10"/>
                                        <p:tgtEl>
                                          <p:spTgt spid="18"/>
                                        </p:tgtEl>
                                        <p:attrNameLst>
                                          <p:attrName>ppt_y</p:attrName>
                                        </p:attrNameLst>
                                      </p:cBhvr>
                                      <p:tavLst>
                                        <p:tav tm="0">
                                          <p:val>
                                            <p:strVal val="#ppt_y+#ppt_h*1.125000"/>
                                          </p:val>
                                        </p:tav>
                                        <p:tav tm="100000">
                                          <p:val>
                                            <p:strVal val="#ppt_y"/>
                                          </p:val>
                                        </p:tav>
                                      </p:tavLst>
                                    </p:anim>
                                    <p:animEffect transition="in" filter="wipe(up)">
                                      <p:cBhvr>
                                        <p:cTn id="17" dur="10"/>
                                        <p:tgtEl>
                                          <p:spTgt spid="18"/>
                                        </p:tgtEl>
                                      </p:cBhvr>
                                    </p:animEffect>
                                  </p:childTnLst>
                                </p:cTn>
                              </p:par>
                            </p:childTnLst>
                          </p:cTn>
                        </p:par>
                        <p:par>
                          <p:cTn id="18" fill="hold">
                            <p:stCondLst>
                              <p:cond delay="1020"/>
                            </p:stCondLst>
                            <p:childTnLst>
                              <p:par>
                                <p:cTn id="19" presetID="1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
                                        <p:tgtEl>
                                          <p:spTgt spid="20"/>
                                        </p:tgtEl>
                                        <p:attrNameLst>
                                          <p:attrName>ppt_y</p:attrName>
                                        </p:attrNameLst>
                                      </p:cBhvr>
                                      <p:tavLst>
                                        <p:tav tm="0">
                                          <p:val>
                                            <p:strVal val="#ppt_y+#ppt_h*1.125000"/>
                                          </p:val>
                                        </p:tav>
                                        <p:tav tm="100000">
                                          <p:val>
                                            <p:strVal val="#ppt_y"/>
                                          </p:val>
                                        </p:tav>
                                      </p:tavLst>
                                    </p:anim>
                                    <p:animEffect transition="in" filter="wipe(up)">
                                      <p:cBhvr>
                                        <p:cTn id="22" dur="10"/>
                                        <p:tgtEl>
                                          <p:spTgt spid="20"/>
                                        </p:tgtEl>
                                      </p:cBhvr>
                                    </p:animEffect>
                                  </p:childTnLst>
                                </p:cTn>
                              </p:par>
                            </p:childTnLst>
                          </p:cTn>
                        </p:par>
                      </p:childTnLst>
                    </p:cTn>
                  </p:par>
                  <p:par>
                    <p:cTn id="23" fill="hold">
                      <p:stCondLst>
                        <p:cond delay="indefinite"/>
                      </p:stCondLst>
                      <p:childTnLst>
                        <p:par>
                          <p:cTn id="24" fill="hold" nodeType="after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660">
                                            <p:txEl>
                                              <p:pRg st="0" end="0"/>
                                            </p:txEl>
                                          </p:spTgt>
                                        </p:tgtEl>
                                        <p:attrNameLst>
                                          <p:attrName>style.visibility</p:attrName>
                                        </p:attrNameLst>
                                      </p:cBhvr>
                                      <p:to>
                                        <p:strVal val="visible"/>
                                      </p:to>
                                    </p:set>
                                    <p:animEffect transition="in" filter="wipe(left)">
                                      <p:cBhvr>
                                        <p:cTn id="27" dur="500"/>
                                        <p:tgtEl>
                                          <p:spTgt spid="2766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660">
                                            <p:txEl>
                                              <p:pRg st="1" end="1"/>
                                            </p:txEl>
                                          </p:spTgt>
                                        </p:tgtEl>
                                        <p:attrNameLst>
                                          <p:attrName>style.visibility</p:attrName>
                                        </p:attrNameLst>
                                      </p:cBhvr>
                                      <p:to>
                                        <p:strVal val="visible"/>
                                      </p:to>
                                    </p:set>
                                    <p:animEffect transition="in" filter="wipe(left)">
                                      <p:cBhvr>
                                        <p:cTn id="32" dur="500"/>
                                        <p:tgtEl>
                                          <p:spTgt spid="27660">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660">
                                            <p:txEl>
                                              <p:pRg st="2" end="2"/>
                                            </p:txEl>
                                          </p:spTgt>
                                        </p:tgtEl>
                                        <p:attrNameLst>
                                          <p:attrName>style.visibility</p:attrName>
                                        </p:attrNameLst>
                                      </p:cBhvr>
                                      <p:to>
                                        <p:strVal val="visible"/>
                                      </p:to>
                                    </p:set>
                                    <p:animEffect transition="in" filter="wipe(left)">
                                      <p:cBhvr>
                                        <p:cTn id="37" dur="500"/>
                                        <p:tgtEl>
                                          <p:spTgt spid="27660">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7660">
                                            <p:txEl>
                                              <p:pRg st="3" end="3"/>
                                            </p:txEl>
                                          </p:spTgt>
                                        </p:tgtEl>
                                        <p:attrNameLst>
                                          <p:attrName>style.visibility</p:attrName>
                                        </p:attrNameLst>
                                      </p:cBhvr>
                                      <p:to>
                                        <p:strVal val="visible"/>
                                      </p:to>
                                    </p:set>
                                    <p:animEffect transition="in" filter="wipe(left)">
                                      <p:cBhvr>
                                        <p:cTn id="42" dur="500"/>
                                        <p:tgtEl>
                                          <p:spTgt spid="27660">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660">
                                            <p:txEl>
                                              <p:pRg st="4" end="4"/>
                                            </p:txEl>
                                          </p:spTgt>
                                        </p:tgtEl>
                                        <p:attrNameLst>
                                          <p:attrName>style.visibility</p:attrName>
                                        </p:attrNameLst>
                                      </p:cBhvr>
                                      <p:to>
                                        <p:strVal val="visible"/>
                                      </p:to>
                                    </p:set>
                                    <p:animEffect transition="in" filter="wipe(left)">
                                      <p:cBhvr>
                                        <p:cTn id="47" dur="500"/>
                                        <p:tgtEl>
                                          <p:spTgt spid="27660">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7669"/>
                                        </p:tgtEl>
                                        <p:attrNameLst>
                                          <p:attrName>style.visibility</p:attrName>
                                        </p:attrNameLst>
                                      </p:cBhvr>
                                      <p:to>
                                        <p:strVal val="visible"/>
                                      </p:to>
                                    </p:set>
                                    <p:animEffect transition="in" filter="wipe(left)">
                                      <p:cBhvr>
                                        <p:cTn id="52" dur="1000"/>
                                        <p:tgtEl>
                                          <p:spTgt spid="27669"/>
                                        </p:tgtEl>
                                      </p:cBhvr>
                                    </p:animEffect>
                                  </p:childTnLst>
                                </p:cTn>
                              </p:par>
                            </p:childTnLst>
                          </p:cTn>
                        </p:par>
                      </p:childTnLst>
                    </p:cTn>
                  </p:par>
                  <p:par>
                    <p:cTn id="53" fill="hold">
                      <p:stCondLst>
                        <p:cond delay="indefinite"/>
                      </p:stCondLst>
                      <p:childTnLst>
                        <p:par>
                          <p:cTn id="54" fill="hold" nodeType="after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661">
                                            <p:txEl>
                                              <p:pRg st="0" end="0"/>
                                            </p:txEl>
                                          </p:spTgt>
                                        </p:tgtEl>
                                        <p:attrNameLst>
                                          <p:attrName>style.visibility</p:attrName>
                                        </p:attrNameLst>
                                      </p:cBhvr>
                                      <p:to>
                                        <p:strVal val="visible"/>
                                      </p:to>
                                    </p:set>
                                    <p:animEffect transition="in" filter="wipe(left)">
                                      <p:cBhvr>
                                        <p:cTn id="57" dur="500"/>
                                        <p:tgtEl>
                                          <p:spTgt spid="27661">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7661">
                                            <p:txEl>
                                              <p:pRg st="1" end="1"/>
                                            </p:txEl>
                                          </p:spTgt>
                                        </p:tgtEl>
                                        <p:attrNameLst>
                                          <p:attrName>style.visibility</p:attrName>
                                        </p:attrNameLst>
                                      </p:cBhvr>
                                      <p:to>
                                        <p:strVal val="visible"/>
                                      </p:to>
                                    </p:set>
                                    <p:animEffect transition="in" filter="wipe(left)">
                                      <p:cBhvr>
                                        <p:cTn id="62" dur="500"/>
                                        <p:tgtEl>
                                          <p:spTgt spid="27661">
                                            <p:txEl>
                                              <p:pRg st="1" end="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7661">
                                            <p:txEl>
                                              <p:pRg st="2" end="2"/>
                                            </p:txEl>
                                          </p:spTgt>
                                        </p:tgtEl>
                                        <p:attrNameLst>
                                          <p:attrName>style.visibility</p:attrName>
                                        </p:attrNameLst>
                                      </p:cBhvr>
                                      <p:to>
                                        <p:strVal val="visible"/>
                                      </p:to>
                                    </p:set>
                                    <p:animEffect transition="in" filter="wipe(left)">
                                      <p:cBhvr>
                                        <p:cTn id="67" dur="500"/>
                                        <p:tgtEl>
                                          <p:spTgt spid="27661">
                                            <p:txEl>
                                              <p:pRg st="2" end="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7661">
                                            <p:txEl>
                                              <p:pRg st="3" end="3"/>
                                            </p:txEl>
                                          </p:spTgt>
                                        </p:tgtEl>
                                        <p:attrNameLst>
                                          <p:attrName>style.visibility</p:attrName>
                                        </p:attrNameLst>
                                      </p:cBhvr>
                                      <p:to>
                                        <p:strVal val="visible"/>
                                      </p:to>
                                    </p:set>
                                    <p:animEffect transition="in" filter="wipe(left)">
                                      <p:cBhvr>
                                        <p:cTn id="72" dur="500"/>
                                        <p:tgtEl>
                                          <p:spTgt spid="27661">
                                            <p:txEl>
                                              <p:pRg st="3" end="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7661">
                                            <p:txEl>
                                              <p:pRg st="4" end="4"/>
                                            </p:txEl>
                                          </p:spTgt>
                                        </p:tgtEl>
                                        <p:attrNameLst>
                                          <p:attrName>style.visibility</p:attrName>
                                        </p:attrNameLst>
                                      </p:cBhvr>
                                      <p:to>
                                        <p:strVal val="visible"/>
                                      </p:to>
                                    </p:set>
                                    <p:animEffect transition="in" filter="wipe(left)">
                                      <p:cBhvr>
                                        <p:cTn id="77" dur="500"/>
                                        <p:tgtEl>
                                          <p:spTgt spid="27661">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7660" grpId="0" uiExpand="1" build="p"/>
      <p:bldP spid="27661" grpId="0" build="p"/>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title"/>
          </p:nvPr>
        </p:nvSpPr>
        <p:spPr>
          <a:xfrm>
            <a:off x="498549" y="234904"/>
            <a:ext cx="8153400" cy="1258888"/>
          </a:xfrm>
        </p:spPr>
        <p:txBody>
          <a:bodyPr>
            <a:normAutofit/>
          </a:bodyPr>
          <a:lstStyle/>
          <a:p>
            <a:r>
              <a:rPr lang="en-US" altLang="en-US" sz="5400" b="1" dirty="0">
                <a:latin typeface="Tahoma" panose="020B0604030504040204" pitchFamily="34" charset="0"/>
                <a:ea typeface="Tahoma" panose="020B0604030504040204" pitchFamily="34" charset="0"/>
                <a:cs typeface="Tahoma" panose="020B0604030504040204" pitchFamily="34" charset="0"/>
              </a:rPr>
              <a:t>Inflation</a:t>
            </a:r>
          </a:p>
        </p:txBody>
      </p:sp>
      <p:sp>
        <p:nvSpPr>
          <p:cNvPr id="20" name="Freeform 19"/>
          <p:cNvSpPr/>
          <p:nvPr/>
        </p:nvSpPr>
        <p:spPr>
          <a:xfrm>
            <a:off x="1073021" y="1899260"/>
            <a:ext cx="9459213" cy="2570460"/>
          </a:xfrm>
          <a:custGeom>
            <a:avLst/>
            <a:gdLst>
              <a:gd name="connsiteX0" fmla="*/ 0 w 7342495"/>
              <a:gd name="connsiteY0" fmla="*/ 2321211 h 2324189"/>
              <a:gd name="connsiteX1" fmla="*/ 1501253 w 7342495"/>
              <a:gd name="connsiteY1" fmla="*/ 2198381 h 2324189"/>
              <a:gd name="connsiteX2" fmla="*/ 3084394 w 7342495"/>
              <a:gd name="connsiteY2" fmla="*/ 1502345 h 2324189"/>
              <a:gd name="connsiteX3" fmla="*/ 4012442 w 7342495"/>
              <a:gd name="connsiteY3" fmla="*/ 806309 h 2324189"/>
              <a:gd name="connsiteX4" fmla="*/ 4462818 w 7342495"/>
              <a:gd name="connsiteY4" fmla="*/ 465115 h 2324189"/>
              <a:gd name="connsiteX5" fmla="*/ 4804012 w 7342495"/>
              <a:gd name="connsiteY5" fmla="*/ 287694 h 2324189"/>
              <a:gd name="connsiteX6" fmla="*/ 5336274 w 7342495"/>
              <a:gd name="connsiteY6" fmla="*/ 123921 h 2324189"/>
              <a:gd name="connsiteX7" fmla="*/ 6550925 w 7342495"/>
              <a:gd name="connsiteY7" fmla="*/ 14739 h 2324189"/>
              <a:gd name="connsiteX8" fmla="*/ 7342495 w 7342495"/>
              <a:gd name="connsiteY8" fmla="*/ 1091 h 232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2495" h="2324189">
                <a:moveTo>
                  <a:pt x="0" y="2321211"/>
                </a:moveTo>
                <a:cubicBezTo>
                  <a:pt x="493594" y="2328035"/>
                  <a:pt x="987188" y="2334859"/>
                  <a:pt x="1501253" y="2198381"/>
                </a:cubicBezTo>
                <a:cubicBezTo>
                  <a:pt x="2015318" y="2061903"/>
                  <a:pt x="2665863" y="1734357"/>
                  <a:pt x="3084394" y="1502345"/>
                </a:cubicBezTo>
                <a:cubicBezTo>
                  <a:pt x="3502925" y="1270333"/>
                  <a:pt x="4012442" y="806309"/>
                  <a:pt x="4012442" y="806309"/>
                </a:cubicBezTo>
                <a:cubicBezTo>
                  <a:pt x="4242179" y="633437"/>
                  <a:pt x="4330890" y="551551"/>
                  <a:pt x="4462818" y="465115"/>
                </a:cubicBezTo>
                <a:cubicBezTo>
                  <a:pt x="4594746" y="378679"/>
                  <a:pt x="4658436" y="344560"/>
                  <a:pt x="4804012" y="287694"/>
                </a:cubicBezTo>
                <a:cubicBezTo>
                  <a:pt x="4949588" y="230828"/>
                  <a:pt x="5045122" y="169413"/>
                  <a:pt x="5336274" y="123921"/>
                </a:cubicBezTo>
                <a:cubicBezTo>
                  <a:pt x="5627426" y="78429"/>
                  <a:pt x="6216555" y="35211"/>
                  <a:pt x="6550925" y="14739"/>
                </a:cubicBezTo>
                <a:cubicBezTo>
                  <a:pt x="6885295" y="-5733"/>
                  <a:pt x="7342495" y="1091"/>
                  <a:pt x="7342495" y="1091"/>
                </a:cubicBezTo>
              </a:path>
            </a:pathLst>
          </a:custGeom>
          <a:noFill/>
          <a:ln w="155575">
            <a:solidFill>
              <a:srgbClr val="FBB614"/>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p:cNvSpPr txBox="1">
            <a:spLocks noChangeArrowheads="1"/>
          </p:cNvSpPr>
          <p:nvPr/>
        </p:nvSpPr>
        <p:spPr bwMode="auto">
          <a:xfrm>
            <a:off x="486276" y="2508403"/>
            <a:ext cx="2318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sng" strike="noStrike" kern="1200" cap="none" spc="0" normalizeH="0" baseline="0" noProof="0" dirty="0">
                <a:ln>
                  <a:noFill/>
                </a:ln>
                <a:solidFill>
                  <a:prstClr val="black"/>
                </a:solidFill>
                <a:effectLst/>
                <a:uLnTx/>
                <a:uFillTx/>
                <a:latin typeface="Trebuchet MS" charset="0"/>
                <a:ea typeface="MS PGothic" charset="-128"/>
                <a:cs typeface="Arial Unicode MS" charset="0"/>
              </a:rPr>
              <a:t>Inflation = 2.5%</a:t>
            </a:r>
          </a:p>
        </p:txBody>
      </p:sp>
      <p:sp>
        <p:nvSpPr>
          <p:cNvPr id="32" name="TextBox 31"/>
          <p:cNvSpPr txBox="1">
            <a:spLocks noChangeArrowheads="1"/>
          </p:cNvSpPr>
          <p:nvPr/>
        </p:nvSpPr>
        <p:spPr bwMode="auto">
          <a:xfrm>
            <a:off x="517525" y="3001958"/>
            <a:ext cx="2768600" cy="707886"/>
          </a:xfrm>
          <a:prstGeom prst="rect">
            <a:avLst/>
          </a:prstGeom>
          <a:solidFill>
            <a:schemeClr val="accent2"/>
          </a:solidFill>
          <a:ln w="9525">
            <a:solidFill>
              <a:schemeClr val="accent2"/>
            </a:solidFill>
            <a:miter lim="800000"/>
            <a:headEnd/>
            <a:tailEnd/>
          </a:ln>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Trebuchet MS" charset="0"/>
                <a:ea typeface="MS PGothic" charset="-128"/>
                <a:cs typeface="Arial Unicode MS" charset="0"/>
              </a:rPr>
              <a:t>Income = $40,000</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($3,333/</a:t>
            </a:r>
            <a:r>
              <a:rPr kumimoji="0" lang="en-US" altLang="en-US" sz="1600" b="1"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mo</a:t>
            </a: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t>
            </a:r>
          </a:p>
        </p:txBody>
      </p:sp>
      <p:sp>
        <p:nvSpPr>
          <p:cNvPr id="33" name="TextBox 32"/>
          <p:cNvSpPr txBox="1">
            <a:spLocks noChangeArrowheads="1"/>
          </p:cNvSpPr>
          <p:nvPr/>
        </p:nvSpPr>
        <p:spPr bwMode="auto">
          <a:xfrm>
            <a:off x="800101" y="4571972"/>
            <a:ext cx="12538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30</a:t>
            </a:r>
          </a:p>
        </p:txBody>
      </p:sp>
      <p:sp>
        <p:nvSpPr>
          <p:cNvPr id="34" name="TextBox 33"/>
          <p:cNvSpPr txBox="1">
            <a:spLocks noChangeArrowheads="1"/>
          </p:cNvSpPr>
          <p:nvPr/>
        </p:nvSpPr>
        <p:spPr bwMode="auto">
          <a:xfrm>
            <a:off x="5794851" y="1688900"/>
            <a:ext cx="1643857" cy="523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endParaRPr kumimoji="0" lang="en-US" altLang="en-US" sz="2800" b="0" i="0" u="sng" strike="noStrike" kern="1200" cap="none" spc="0" normalizeH="0" baseline="0" noProof="0" dirty="0">
              <a:ln>
                <a:noFill/>
              </a:ln>
              <a:solidFill>
                <a:srgbClr val="FFFFFF"/>
              </a:solidFill>
              <a:effectLst/>
              <a:uLnTx/>
              <a:uFillTx/>
              <a:latin typeface="Trebuchet MS" charset="0"/>
              <a:ea typeface="MS PGothic" charset="-128"/>
              <a:cs typeface="Arial Unicode MS" charset="0"/>
            </a:endParaRPr>
          </a:p>
        </p:txBody>
      </p:sp>
      <p:sp>
        <p:nvSpPr>
          <p:cNvPr id="35" name="TextBox 34"/>
          <p:cNvSpPr txBox="1">
            <a:spLocks noChangeArrowheads="1"/>
          </p:cNvSpPr>
          <p:nvPr/>
        </p:nvSpPr>
        <p:spPr bwMode="auto">
          <a:xfrm>
            <a:off x="5958463" y="2423135"/>
            <a:ext cx="126206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65</a:t>
            </a:r>
          </a:p>
        </p:txBody>
      </p:sp>
      <p:sp>
        <p:nvSpPr>
          <p:cNvPr id="18441" name="TextBox 23"/>
          <p:cNvSpPr txBox="1">
            <a:spLocks noChangeArrowheads="1"/>
          </p:cNvSpPr>
          <p:nvPr/>
        </p:nvSpPr>
        <p:spPr bwMode="auto">
          <a:xfrm rot="20102383">
            <a:off x="3398337" y="3260837"/>
            <a:ext cx="2263248" cy="461665"/>
          </a:xfrm>
          <a:prstGeom prst="rect">
            <a:avLst/>
          </a:prstGeom>
          <a:no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Accumulation</a:t>
            </a:r>
          </a:p>
        </p:txBody>
      </p:sp>
      <p:sp>
        <p:nvSpPr>
          <p:cNvPr id="39" name="TextBox 38"/>
          <p:cNvSpPr txBox="1">
            <a:spLocks noChangeArrowheads="1"/>
          </p:cNvSpPr>
          <p:nvPr/>
        </p:nvSpPr>
        <p:spPr bwMode="auto">
          <a:xfrm>
            <a:off x="5773439" y="1539328"/>
            <a:ext cx="1640837" cy="729061"/>
          </a:xfrm>
          <a:prstGeom prst="rect">
            <a:avLst/>
          </a:prstGeom>
          <a:solidFill>
            <a:srgbClr val="FF0000"/>
          </a:solid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rebuchet MS" charset="0"/>
                <a:ea typeface="MS PGothic" charset="-128"/>
                <a:cs typeface="Arial Unicode MS" charset="0"/>
              </a:rPr>
              <a:t>$94,928</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$7,910/</a:t>
            </a:r>
            <a:r>
              <a:rPr kumimoji="0" lang="en-US" altLang="en-US" sz="1600" b="1"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mo</a:t>
            </a:r>
            <a:endPar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endParaRPr>
          </a:p>
        </p:txBody>
      </p:sp>
      <p:sp>
        <p:nvSpPr>
          <p:cNvPr id="41" name="Freeform 40"/>
          <p:cNvSpPr/>
          <p:nvPr/>
        </p:nvSpPr>
        <p:spPr bwMode="auto">
          <a:xfrm>
            <a:off x="5601643" y="3088700"/>
            <a:ext cx="2004290" cy="737162"/>
          </a:xfrm>
          <a:custGeom>
            <a:avLst/>
            <a:gdLst>
              <a:gd name="connsiteX0" fmla="*/ 0 w 2310490"/>
              <a:gd name="connsiteY0" fmla="*/ 67550 h 972718"/>
              <a:gd name="connsiteX1" fmla="*/ 0 w 2310490"/>
              <a:gd name="connsiteY1" fmla="*/ 972718 h 972718"/>
              <a:gd name="connsiteX2" fmla="*/ 2310490 w 2310490"/>
              <a:gd name="connsiteY2" fmla="*/ 959208 h 972718"/>
              <a:gd name="connsiteX3" fmla="*/ 2283467 w 2310490"/>
              <a:gd name="connsiteY3" fmla="*/ 0 h 972718"/>
            </a:gdLst>
            <a:ahLst/>
            <a:cxnLst>
              <a:cxn ang="0">
                <a:pos x="connsiteX0" y="connsiteY0"/>
              </a:cxn>
              <a:cxn ang="0">
                <a:pos x="connsiteX1" y="connsiteY1"/>
              </a:cxn>
              <a:cxn ang="0">
                <a:pos x="connsiteX2" y="connsiteY2"/>
              </a:cxn>
              <a:cxn ang="0">
                <a:pos x="connsiteX3" y="connsiteY3"/>
              </a:cxn>
            </a:cxnLst>
            <a:rect l="l" t="t" r="r" b="b"/>
            <a:pathLst>
              <a:path w="2310490" h="972718">
                <a:moveTo>
                  <a:pt x="0" y="67550"/>
                </a:moveTo>
                <a:lnTo>
                  <a:pt x="0" y="972718"/>
                </a:lnTo>
                <a:lnTo>
                  <a:pt x="2310490" y="959208"/>
                </a:lnTo>
                <a:lnTo>
                  <a:pt x="2283467" y="0"/>
                </a:lnTo>
              </a:path>
            </a:pathLst>
          </a:custGeom>
          <a:noFill/>
          <a:ln w="104775">
            <a:solidFill>
              <a:schemeClr val="accent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Rectangle 41"/>
          <p:cNvSpPr/>
          <p:nvPr/>
        </p:nvSpPr>
        <p:spPr bwMode="auto">
          <a:xfrm>
            <a:off x="5591967" y="3938287"/>
            <a:ext cx="1893467" cy="707886"/>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2700">
                  <a:solidFill>
                    <a:srgbClr val="44546A">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panose="020F0502020204030204"/>
                <a:ea typeface="MS PGothic" charset="0"/>
                <a:cs typeface="MS PGothic" charset="0"/>
              </a:rPr>
              <a:t>Financial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2700">
                  <a:solidFill>
                    <a:srgbClr val="44546A">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panose="020F0502020204030204"/>
                <a:ea typeface="MS PGothic" charset="0"/>
                <a:cs typeface="MS PGothic" charset="0"/>
              </a:rPr>
              <a:t>Independence #</a:t>
            </a:r>
          </a:p>
        </p:txBody>
      </p:sp>
      <p:sp>
        <p:nvSpPr>
          <p:cNvPr id="44" name="TextBox 43"/>
          <p:cNvSpPr txBox="1">
            <a:spLocks noChangeArrowheads="1"/>
          </p:cNvSpPr>
          <p:nvPr/>
        </p:nvSpPr>
        <p:spPr bwMode="auto">
          <a:xfrm>
            <a:off x="6074470" y="3221591"/>
            <a:ext cx="9284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FIN #</a:t>
            </a:r>
          </a:p>
        </p:txBody>
      </p:sp>
      <p:sp>
        <p:nvSpPr>
          <p:cNvPr id="16" name="TextBox 15">
            <a:extLst>
              <a:ext uri="{FF2B5EF4-FFF2-40B4-BE49-F238E27FC236}">
                <a16:creationId xmlns:a16="http://schemas.microsoft.com/office/drawing/2014/main" id="{C594F3B6-34E4-B947-A635-F111778E8D03}"/>
              </a:ext>
            </a:extLst>
          </p:cNvPr>
          <p:cNvSpPr txBox="1">
            <a:spLocks noChangeArrowheads="1"/>
          </p:cNvSpPr>
          <p:nvPr/>
        </p:nvSpPr>
        <p:spPr bwMode="auto">
          <a:xfrm>
            <a:off x="10532234" y="1808085"/>
            <a:ext cx="126206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85</a:t>
            </a:r>
          </a:p>
        </p:txBody>
      </p:sp>
      <p:sp>
        <p:nvSpPr>
          <p:cNvPr id="17" name="TextBox 23">
            <a:extLst>
              <a:ext uri="{FF2B5EF4-FFF2-40B4-BE49-F238E27FC236}">
                <a16:creationId xmlns:a16="http://schemas.microsoft.com/office/drawing/2014/main" id="{4827CCC1-33B8-A44A-A26C-32796B2BB0FA}"/>
              </a:ext>
            </a:extLst>
          </p:cNvPr>
          <p:cNvSpPr txBox="1">
            <a:spLocks noChangeArrowheads="1"/>
          </p:cNvSpPr>
          <p:nvPr/>
        </p:nvSpPr>
        <p:spPr bwMode="auto">
          <a:xfrm rot="21415433">
            <a:off x="7886198" y="1516339"/>
            <a:ext cx="2079001" cy="461665"/>
          </a:xfrm>
          <a:prstGeom prst="rect">
            <a:avLst/>
          </a:prstGeom>
          <a:no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Withdrawal</a:t>
            </a:r>
          </a:p>
        </p:txBody>
      </p:sp>
      <p:sp>
        <p:nvSpPr>
          <p:cNvPr id="18" name="TextBox 17">
            <a:extLst>
              <a:ext uri="{FF2B5EF4-FFF2-40B4-BE49-F238E27FC236}">
                <a16:creationId xmlns:a16="http://schemas.microsoft.com/office/drawing/2014/main" id="{F2C77D2B-5D6B-9F4D-A3FD-54CDB2CF7A41}"/>
              </a:ext>
            </a:extLst>
          </p:cNvPr>
          <p:cNvSpPr txBox="1">
            <a:spLocks noChangeArrowheads="1"/>
          </p:cNvSpPr>
          <p:nvPr/>
        </p:nvSpPr>
        <p:spPr bwMode="auto">
          <a:xfrm>
            <a:off x="10045700" y="1023545"/>
            <a:ext cx="1643857" cy="523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endParaRPr kumimoji="0" lang="en-US" altLang="en-US" sz="2800" b="0" i="0" u="sng" strike="noStrike" kern="1200" cap="none" spc="0" normalizeH="0" baseline="0" noProof="0" dirty="0">
              <a:ln>
                <a:noFill/>
              </a:ln>
              <a:solidFill>
                <a:srgbClr val="FFFFFF"/>
              </a:solidFill>
              <a:effectLst/>
              <a:uLnTx/>
              <a:uFillTx/>
              <a:latin typeface="Trebuchet MS" charset="0"/>
              <a:ea typeface="MS PGothic" charset="-128"/>
              <a:cs typeface="Arial Unicode MS" charset="0"/>
            </a:endParaRPr>
          </a:p>
        </p:txBody>
      </p:sp>
      <p:sp>
        <p:nvSpPr>
          <p:cNvPr id="19" name="TextBox 18">
            <a:extLst>
              <a:ext uri="{FF2B5EF4-FFF2-40B4-BE49-F238E27FC236}">
                <a16:creationId xmlns:a16="http://schemas.microsoft.com/office/drawing/2014/main" id="{B125908E-31B5-BD4E-BEBF-17E80B91C289}"/>
              </a:ext>
            </a:extLst>
          </p:cNvPr>
          <p:cNvSpPr txBox="1">
            <a:spLocks noChangeArrowheads="1"/>
          </p:cNvSpPr>
          <p:nvPr/>
        </p:nvSpPr>
        <p:spPr bwMode="auto">
          <a:xfrm>
            <a:off x="9976089" y="1023545"/>
            <a:ext cx="1745522" cy="707886"/>
          </a:xfrm>
          <a:prstGeom prst="rect">
            <a:avLst/>
          </a:prstGeom>
          <a:solidFill>
            <a:srgbClr val="FF0000"/>
          </a:solid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rebuchet MS" charset="0"/>
                <a:ea typeface="MS PGothic" charset="-128"/>
                <a:cs typeface="Arial Unicode MS" charset="0"/>
              </a:rPr>
              <a:t>$155,550</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$12,962/</a:t>
            </a:r>
            <a:r>
              <a:rPr kumimoji="0" lang="en-US" altLang="en-US" sz="1600" b="1"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mo</a:t>
            </a:r>
            <a:endPar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endParaRPr>
          </a:p>
        </p:txBody>
      </p:sp>
      <p:sp>
        <p:nvSpPr>
          <p:cNvPr id="21" name="Rectangle 20">
            <a:extLst>
              <a:ext uri="{FF2B5EF4-FFF2-40B4-BE49-F238E27FC236}">
                <a16:creationId xmlns:a16="http://schemas.microsoft.com/office/drawing/2014/main" id="{A6F4149B-57C7-3C43-BFF5-D6313381411E}"/>
              </a:ext>
            </a:extLst>
          </p:cNvPr>
          <p:cNvSpPr/>
          <p:nvPr/>
        </p:nvSpPr>
        <p:spPr>
          <a:xfrm>
            <a:off x="9633960" y="6432491"/>
            <a:ext cx="257653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Fix Your Finances 2020</a:t>
            </a:r>
          </a:p>
        </p:txBody>
      </p:sp>
    </p:spTree>
    <p:extLst>
      <p:ext uri="{BB962C8B-B14F-4D97-AF65-F5344CB8AC3E}">
        <p14:creationId xmlns:p14="http://schemas.microsoft.com/office/powerpoint/2010/main" val="1249599701"/>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circle(in)">
                                      <p:cBhvr>
                                        <p:cTn id="14" dur="2000"/>
                                        <p:tgtEl>
                                          <p:spTgt spid="3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circle(in)">
                                      <p:cBhvr>
                                        <p:cTn id="23" dur="20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in)">
                                      <p:cBhvr>
                                        <p:cTn id="28" dur="2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circle(in)">
                                      <p:cBhvr>
                                        <p:cTn id="37" dur="20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1"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strips(downLeft)">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animBg="1"/>
      <p:bldP spid="34" grpId="0" animBg="1"/>
      <p:bldP spid="39" grpId="0" animBg="1"/>
      <p:bldP spid="41" grpId="0" animBg="1"/>
      <p:bldP spid="42" grpId="0"/>
      <p:bldP spid="44" grpId="0"/>
      <p:bldP spid="44" grpId="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title"/>
          </p:nvPr>
        </p:nvSpPr>
        <p:spPr>
          <a:xfrm>
            <a:off x="498549" y="234904"/>
            <a:ext cx="8153400" cy="1258888"/>
          </a:xfrm>
        </p:spPr>
        <p:txBody>
          <a:bodyPr>
            <a:normAutofit/>
          </a:bodyPr>
          <a:lstStyle/>
          <a:p>
            <a:r>
              <a:rPr lang="en-US" altLang="en-US" sz="5400" b="1" dirty="0">
                <a:latin typeface="+mn-lt"/>
                <a:ea typeface="Tahoma" panose="020B0604030504040204" pitchFamily="34" charset="0"/>
                <a:cs typeface="Tahoma" panose="020B0604030504040204" pitchFamily="34" charset="0"/>
              </a:rPr>
              <a:t>Setting </a:t>
            </a:r>
            <a:r>
              <a:rPr lang="en-US" altLang="en-US" sz="5400" b="1" i="1" dirty="0">
                <a:latin typeface="+mn-lt"/>
                <a:ea typeface="Tahoma" panose="020B0604030504040204" pitchFamily="34" charset="0"/>
                <a:cs typeface="Tahoma" panose="020B0604030504040204" pitchFamily="34" charset="0"/>
              </a:rPr>
              <a:t>Your</a:t>
            </a:r>
            <a:r>
              <a:rPr lang="en-US" altLang="en-US" sz="5400" b="1" dirty="0">
                <a:latin typeface="+mn-lt"/>
                <a:ea typeface="Tahoma" panose="020B0604030504040204" pitchFamily="34" charset="0"/>
                <a:cs typeface="Tahoma" panose="020B0604030504040204" pitchFamily="34" charset="0"/>
              </a:rPr>
              <a:t> FIN#</a:t>
            </a:r>
          </a:p>
        </p:txBody>
      </p:sp>
      <p:sp>
        <p:nvSpPr>
          <p:cNvPr id="20" name="Freeform 19"/>
          <p:cNvSpPr/>
          <p:nvPr/>
        </p:nvSpPr>
        <p:spPr>
          <a:xfrm>
            <a:off x="1073021" y="1899260"/>
            <a:ext cx="9459213" cy="2570460"/>
          </a:xfrm>
          <a:custGeom>
            <a:avLst/>
            <a:gdLst>
              <a:gd name="connsiteX0" fmla="*/ 0 w 7342495"/>
              <a:gd name="connsiteY0" fmla="*/ 2321211 h 2324189"/>
              <a:gd name="connsiteX1" fmla="*/ 1501253 w 7342495"/>
              <a:gd name="connsiteY1" fmla="*/ 2198381 h 2324189"/>
              <a:gd name="connsiteX2" fmla="*/ 3084394 w 7342495"/>
              <a:gd name="connsiteY2" fmla="*/ 1502345 h 2324189"/>
              <a:gd name="connsiteX3" fmla="*/ 4012442 w 7342495"/>
              <a:gd name="connsiteY3" fmla="*/ 806309 h 2324189"/>
              <a:gd name="connsiteX4" fmla="*/ 4462818 w 7342495"/>
              <a:gd name="connsiteY4" fmla="*/ 465115 h 2324189"/>
              <a:gd name="connsiteX5" fmla="*/ 4804012 w 7342495"/>
              <a:gd name="connsiteY5" fmla="*/ 287694 h 2324189"/>
              <a:gd name="connsiteX6" fmla="*/ 5336274 w 7342495"/>
              <a:gd name="connsiteY6" fmla="*/ 123921 h 2324189"/>
              <a:gd name="connsiteX7" fmla="*/ 6550925 w 7342495"/>
              <a:gd name="connsiteY7" fmla="*/ 14739 h 2324189"/>
              <a:gd name="connsiteX8" fmla="*/ 7342495 w 7342495"/>
              <a:gd name="connsiteY8" fmla="*/ 1091 h 232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2495" h="2324189">
                <a:moveTo>
                  <a:pt x="0" y="2321211"/>
                </a:moveTo>
                <a:cubicBezTo>
                  <a:pt x="493594" y="2328035"/>
                  <a:pt x="987188" y="2334859"/>
                  <a:pt x="1501253" y="2198381"/>
                </a:cubicBezTo>
                <a:cubicBezTo>
                  <a:pt x="2015318" y="2061903"/>
                  <a:pt x="2665863" y="1734357"/>
                  <a:pt x="3084394" y="1502345"/>
                </a:cubicBezTo>
                <a:cubicBezTo>
                  <a:pt x="3502925" y="1270333"/>
                  <a:pt x="4012442" y="806309"/>
                  <a:pt x="4012442" y="806309"/>
                </a:cubicBezTo>
                <a:cubicBezTo>
                  <a:pt x="4242179" y="633437"/>
                  <a:pt x="4330890" y="551551"/>
                  <a:pt x="4462818" y="465115"/>
                </a:cubicBezTo>
                <a:cubicBezTo>
                  <a:pt x="4594746" y="378679"/>
                  <a:pt x="4658436" y="344560"/>
                  <a:pt x="4804012" y="287694"/>
                </a:cubicBezTo>
                <a:cubicBezTo>
                  <a:pt x="4949588" y="230828"/>
                  <a:pt x="5045122" y="169413"/>
                  <a:pt x="5336274" y="123921"/>
                </a:cubicBezTo>
                <a:cubicBezTo>
                  <a:pt x="5627426" y="78429"/>
                  <a:pt x="6216555" y="35211"/>
                  <a:pt x="6550925" y="14739"/>
                </a:cubicBezTo>
                <a:cubicBezTo>
                  <a:pt x="6885295" y="-5733"/>
                  <a:pt x="7342495" y="1091"/>
                  <a:pt x="7342495" y="1091"/>
                </a:cubicBezTo>
              </a:path>
            </a:pathLst>
          </a:custGeom>
          <a:noFill/>
          <a:ln w="155575">
            <a:solidFill>
              <a:srgbClr val="FBB614"/>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p:cNvSpPr txBox="1">
            <a:spLocks noChangeArrowheads="1"/>
          </p:cNvSpPr>
          <p:nvPr/>
        </p:nvSpPr>
        <p:spPr bwMode="auto">
          <a:xfrm>
            <a:off x="486276" y="2508403"/>
            <a:ext cx="2318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sng" strike="noStrike" kern="1200" cap="none" spc="0" normalizeH="0" baseline="0" noProof="0" dirty="0">
                <a:ln>
                  <a:noFill/>
                </a:ln>
                <a:solidFill>
                  <a:prstClr val="black"/>
                </a:solidFill>
                <a:effectLst/>
                <a:uLnTx/>
                <a:uFillTx/>
                <a:latin typeface="Trebuchet MS" charset="0"/>
                <a:ea typeface="MS PGothic" charset="-128"/>
                <a:cs typeface="Arial Unicode MS" charset="0"/>
              </a:rPr>
              <a:t>Inflation = 2.5%</a:t>
            </a:r>
          </a:p>
        </p:txBody>
      </p:sp>
      <p:sp>
        <p:nvSpPr>
          <p:cNvPr id="32" name="TextBox 31"/>
          <p:cNvSpPr txBox="1">
            <a:spLocks noChangeArrowheads="1"/>
          </p:cNvSpPr>
          <p:nvPr/>
        </p:nvSpPr>
        <p:spPr bwMode="auto">
          <a:xfrm>
            <a:off x="517525" y="3001958"/>
            <a:ext cx="2768600" cy="707886"/>
          </a:xfrm>
          <a:prstGeom prst="rect">
            <a:avLst/>
          </a:prstGeom>
          <a:solidFill>
            <a:schemeClr val="accent2"/>
          </a:solidFill>
          <a:ln w="9525">
            <a:solidFill>
              <a:schemeClr val="accent2"/>
            </a:solidFill>
            <a:miter lim="800000"/>
            <a:headEnd/>
            <a:tailEnd/>
          </a:ln>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Trebuchet MS" charset="0"/>
                <a:ea typeface="MS PGothic" charset="-128"/>
                <a:cs typeface="Arial Unicode MS" charset="0"/>
              </a:rPr>
              <a:t>Income = $40,000</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($3,333/</a:t>
            </a:r>
            <a:r>
              <a:rPr kumimoji="0" lang="en-US" altLang="en-US" sz="1600" b="1"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mo</a:t>
            </a: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t>
            </a:r>
          </a:p>
        </p:txBody>
      </p:sp>
      <p:sp>
        <p:nvSpPr>
          <p:cNvPr id="33" name="TextBox 32"/>
          <p:cNvSpPr txBox="1">
            <a:spLocks noChangeArrowheads="1"/>
          </p:cNvSpPr>
          <p:nvPr/>
        </p:nvSpPr>
        <p:spPr bwMode="auto">
          <a:xfrm>
            <a:off x="800101" y="4571972"/>
            <a:ext cx="12538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30</a:t>
            </a:r>
          </a:p>
        </p:txBody>
      </p:sp>
      <p:sp>
        <p:nvSpPr>
          <p:cNvPr id="34" name="TextBox 33"/>
          <p:cNvSpPr txBox="1">
            <a:spLocks noChangeArrowheads="1"/>
          </p:cNvSpPr>
          <p:nvPr/>
        </p:nvSpPr>
        <p:spPr bwMode="auto">
          <a:xfrm>
            <a:off x="5794851" y="1688900"/>
            <a:ext cx="1643857" cy="523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endParaRPr kumimoji="0" lang="en-US" altLang="en-US" sz="2800" b="0" i="0" u="sng" strike="noStrike" kern="1200" cap="none" spc="0" normalizeH="0" baseline="0" noProof="0" dirty="0">
              <a:ln>
                <a:noFill/>
              </a:ln>
              <a:solidFill>
                <a:srgbClr val="FFFFFF"/>
              </a:solidFill>
              <a:effectLst/>
              <a:uLnTx/>
              <a:uFillTx/>
              <a:latin typeface="Trebuchet MS" charset="0"/>
              <a:ea typeface="MS PGothic" charset="-128"/>
              <a:cs typeface="Arial Unicode MS" charset="0"/>
            </a:endParaRPr>
          </a:p>
        </p:txBody>
      </p:sp>
      <p:sp>
        <p:nvSpPr>
          <p:cNvPr id="35" name="TextBox 34"/>
          <p:cNvSpPr txBox="1">
            <a:spLocks noChangeArrowheads="1"/>
          </p:cNvSpPr>
          <p:nvPr/>
        </p:nvSpPr>
        <p:spPr bwMode="auto">
          <a:xfrm>
            <a:off x="5958463" y="2423135"/>
            <a:ext cx="126206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65</a:t>
            </a:r>
          </a:p>
        </p:txBody>
      </p:sp>
      <p:sp>
        <p:nvSpPr>
          <p:cNvPr id="18441" name="TextBox 23"/>
          <p:cNvSpPr txBox="1">
            <a:spLocks noChangeArrowheads="1"/>
          </p:cNvSpPr>
          <p:nvPr/>
        </p:nvSpPr>
        <p:spPr bwMode="auto">
          <a:xfrm rot="20102383">
            <a:off x="3398337" y="3260837"/>
            <a:ext cx="2263248" cy="461665"/>
          </a:xfrm>
          <a:prstGeom prst="rect">
            <a:avLst/>
          </a:prstGeom>
          <a:no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Accumulation</a:t>
            </a:r>
          </a:p>
        </p:txBody>
      </p:sp>
      <p:sp>
        <p:nvSpPr>
          <p:cNvPr id="39" name="TextBox 38"/>
          <p:cNvSpPr txBox="1">
            <a:spLocks noChangeArrowheads="1"/>
          </p:cNvSpPr>
          <p:nvPr/>
        </p:nvSpPr>
        <p:spPr bwMode="auto">
          <a:xfrm>
            <a:off x="5773439" y="1539328"/>
            <a:ext cx="1640837" cy="729061"/>
          </a:xfrm>
          <a:prstGeom prst="rect">
            <a:avLst/>
          </a:prstGeom>
          <a:solidFill>
            <a:srgbClr val="FF0000"/>
          </a:solid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rebuchet MS" charset="0"/>
                <a:ea typeface="MS PGothic" charset="-128"/>
                <a:cs typeface="Arial Unicode MS" charset="0"/>
              </a:rPr>
              <a:t>$94,928</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$7,910/</a:t>
            </a:r>
            <a:r>
              <a:rPr kumimoji="0" lang="en-US" altLang="en-US" sz="1600" b="1"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mo</a:t>
            </a:r>
            <a:endPar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endParaRPr>
          </a:p>
        </p:txBody>
      </p:sp>
      <p:sp>
        <p:nvSpPr>
          <p:cNvPr id="41" name="Freeform 40"/>
          <p:cNvSpPr/>
          <p:nvPr/>
        </p:nvSpPr>
        <p:spPr bwMode="auto">
          <a:xfrm>
            <a:off x="5601643" y="3088700"/>
            <a:ext cx="2004290" cy="737162"/>
          </a:xfrm>
          <a:custGeom>
            <a:avLst/>
            <a:gdLst>
              <a:gd name="connsiteX0" fmla="*/ 0 w 2310490"/>
              <a:gd name="connsiteY0" fmla="*/ 67550 h 972718"/>
              <a:gd name="connsiteX1" fmla="*/ 0 w 2310490"/>
              <a:gd name="connsiteY1" fmla="*/ 972718 h 972718"/>
              <a:gd name="connsiteX2" fmla="*/ 2310490 w 2310490"/>
              <a:gd name="connsiteY2" fmla="*/ 959208 h 972718"/>
              <a:gd name="connsiteX3" fmla="*/ 2283467 w 2310490"/>
              <a:gd name="connsiteY3" fmla="*/ 0 h 972718"/>
            </a:gdLst>
            <a:ahLst/>
            <a:cxnLst>
              <a:cxn ang="0">
                <a:pos x="connsiteX0" y="connsiteY0"/>
              </a:cxn>
              <a:cxn ang="0">
                <a:pos x="connsiteX1" y="connsiteY1"/>
              </a:cxn>
              <a:cxn ang="0">
                <a:pos x="connsiteX2" y="connsiteY2"/>
              </a:cxn>
              <a:cxn ang="0">
                <a:pos x="connsiteX3" y="connsiteY3"/>
              </a:cxn>
            </a:cxnLst>
            <a:rect l="l" t="t" r="r" b="b"/>
            <a:pathLst>
              <a:path w="2310490" h="972718">
                <a:moveTo>
                  <a:pt x="0" y="67550"/>
                </a:moveTo>
                <a:lnTo>
                  <a:pt x="0" y="972718"/>
                </a:lnTo>
                <a:lnTo>
                  <a:pt x="2310490" y="959208"/>
                </a:lnTo>
                <a:lnTo>
                  <a:pt x="2283467" y="0"/>
                </a:lnTo>
              </a:path>
            </a:pathLst>
          </a:custGeom>
          <a:noFill/>
          <a:ln w="104775">
            <a:solidFill>
              <a:schemeClr val="accent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Rectangle 41"/>
          <p:cNvSpPr/>
          <p:nvPr/>
        </p:nvSpPr>
        <p:spPr bwMode="auto">
          <a:xfrm>
            <a:off x="5591967" y="3938287"/>
            <a:ext cx="1893467" cy="707886"/>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2700">
                  <a:solidFill>
                    <a:srgbClr val="44546A">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panose="020F0502020204030204"/>
                <a:ea typeface="MS PGothic" charset="0"/>
                <a:cs typeface="MS PGothic" charset="0"/>
              </a:rPr>
              <a:t>Financial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2700">
                  <a:solidFill>
                    <a:srgbClr val="44546A">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panose="020F0502020204030204"/>
                <a:ea typeface="MS PGothic" charset="0"/>
                <a:cs typeface="MS PGothic" charset="0"/>
              </a:rPr>
              <a:t>Independence #</a:t>
            </a:r>
          </a:p>
        </p:txBody>
      </p:sp>
      <p:sp>
        <p:nvSpPr>
          <p:cNvPr id="44" name="TextBox 43"/>
          <p:cNvSpPr txBox="1">
            <a:spLocks noChangeArrowheads="1"/>
          </p:cNvSpPr>
          <p:nvPr/>
        </p:nvSpPr>
        <p:spPr bwMode="auto">
          <a:xfrm>
            <a:off x="5700412" y="3257436"/>
            <a:ext cx="1861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rPr>
              <a:t>$1,239,137</a:t>
            </a:r>
          </a:p>
        </p:txBody>
      </p:sp>
      <p:sp>
        <p:nvSpPr>
          <p:cNvPr id="16" name="TextBox 15">
            <a:extLst>
              <a:ext uri="{FF2B5EF4-FFF2-40B4-BE49-F238E27FC236}">
                <a16:creationId xmlns:a16="http://schemas.microsoft.com/office/drawing/2014/main" id="{C594F3B6-34E4-B947-A635-F111778E8D03}"/>
              </a:ext>
            </a:extLst>
          </p:cNvPr>
          <p:cNvSpPr txBox="1">
            <a:spLocks noChangeArrowheads="1"/>
          </p:cNvSpPr>
          <p:nvPr/>
        </p:nvSpPr>
        <p:spPr bwMode="auto">
          <a:xfrm>
            <a:off x="10532234" y="1808085"/>
            <a:ext cx="126206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AGE 85</a:t>
            </a:r>
          </a:p>
        </p:txBody>
      </p:sp>
      <p:sp>
        <p:nvSpPr>
          <p:cNvPr id="17" name="TextBox 23">
            <a:extLst>
              <a:ext uri="{FF2B5EF4-FFF2-40B4-BE49-F238E27FC236}">
                <a16:creationId xmlns:a16="http://schemas.microsoft.com/office/drawing/2014/main" id="{4827CCC1-33B8-A44A-A26C-32796B2BB0FA}"/>
              </a:ext>
            </a:extLst>
          </p:cNvPr>
          <p:cNvSpPr txBox="1">
            <a:spLocks noChangeArrowheads="1"/>
          </p:cNvSpPr>
          <p:nvPr/>
        </p:nvSpPr>
        <p:spPr bwMode="auto">
          <a:xfrm rot="21415433">
            <a:off x="7886198" y="1516339"/>
            <a:ext cx="2079001" cy="461665"/>
          </a:xfrm>
          <a:prstGeom prst="rect">
            <a:avLst/>
          </a:prstGeom>
          <a:no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err="1">
                <a:ln>
                  <a:noFill/>
                </a:ln>
                <a:solidFill>
                  <a:srgbClr val="CC0000"/>
                </a:solidFill>
                <a:effectLst/>
                <a:uLnTx/>
                <a:uFillTx/>
                <a:latin typeface="Trebuchet MS" charset="0"/>
                <a:ea typeface="MS PGothic" charset="-128"/>
                <a:cs typeface="Arial Unicode MS" charset="0"/>
              </a:rPr>
              <a:t>Withdrawl</a:t>
            </a:r>
            <a:endParaRPr kumimoji="0" lang="en-US" altLang="en-US" sz="2400" b="1" i="0" u="none" strike="noStrike" kern="1200" cap="none" spc="0" normalizeH="0" baseline="0" noProof="0" dirty="0">
              <a:ln>
                <a:noFill/>
              </a:ln>
              <a:solidFill>
                <a:srgbClr val="CC0000"/>
              </a:solidFill>
              <a:effectLst/>
              <a:uLnTx/>
              <a:uFillTx/>
              <a:latin typeface="Trebuchet MS" charset="0"/>
              <a:ea typeface="MS PGothic" charset="-128"/>
              <a:cs typeface="Arial Unicode MS" charset="0"/>
            </a:endParaRPr>
          </a:p>
        </p:txBody>
      </p:sp>
      <p:sp>
        <p:nvSpPr>
          <p:cNvPr id="18" name="TextBox 17">
            <a:extLst>
              <a:ext uri="{FF2B5EF4-FFF2-40B4-BE49-F238E27FC236}">
                <a16:creationId xmlns:a16="http://schemas.microsoft.com/office/drawing/2014/main" id="{F2C77D2B-5D6B-9F4D-A3FD-54CDB2CF7A41}"/>
              </a:ext>
            </a:extLst>
          </p:cNvPr>
          <p:cNvSpPr txBox="1">
            <a:spLocks noChangeArrowheads="1"/>
          </p:cNvSpPr>
          <p:nvPr/>
        </p:nvSpPr>
        <p:spPr bwMode="auto">
          <a:xfrm>
            <a:off x="10045700" y="1023545"/>
            <a:ext cx="1643857" cy="523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l" defTabSz="914400" rtl="0" eaLnBrk="1" fontAlgn="auto" latinLnBrk="0" hangingPunct="1">
              <a:lnSpc>
                <a:spcPct val="100000"/>
              </a:lnSpc>
              <a:spcBef>
                <a:spcPts val="0"/>
              </a:spcBef>
              <a:spcAft>
                <a:spcPct val="0"/>
              </a:spcAft>
              <a:buClrTx/>
              <a:buSzTx/>
              <a:buFontTx/>
              <a:buNone/>
              <a:tabLst/>
              <a:defRPr/>
            </a:pPr>
            <a:endParaRPr kumimoji="0" lang="en-US" altLang="en-US" sz="2800" b="0" i="0" u="sng" strike="noStrike" kern="1200" cap="none" spc="0" normalizeH="0" baseline="0" noProof="0" dirty="0">
              <a:ln>
                <a:noFill/>
              </a:ln>
              <a:solidFill>
                <a:srgbClr val="FFFFFF"/>
              </a:solidFill>
              <a:effectLst/>
              <a:uLnTx/>
              <a:uFillTx/>
              <a:latin typeface="Trebuchet MS" charset="0"/>
              <a:ea typeface="MS PGothic" charset="-128"/>
              <a:cs typeface="Arial Unicode MS" charset="0"/>
            </a:endParaRPr>
          </a:p>
        </p:txBody>
      </p:sp>
      <p:sp>
        <p:nvSpPr>
          <p:cNvPr id="19" name="TextBox 18">
            <a:extLst>
              <a:ext uri="{FF2B5EF4-FFF2-40B4-BE49-F238E27FC236}">
                <a16:creationId xmlns:a16="http://schemas.microsoft.com/office/drawing/2014/main" id="{B125908E-31B5-BD4E-BEBF-17E80B91C289}"/>
              </a:ext>
            </a:extLst>
          </p:cNvPr>
          <p:cNvSpPr txBox="1">
            <a:spLocks noChangeArrowheads="1"/>
          </p:cNvSpPr>
          <p:nvPr/>
        </p:nvSpPr>
        <p:spPr bwMode="auto">
          <a:xfrm>
            <a:off x="9976089" y="1023545"/>
            <a:ext cx="1745522" cy="707886"/>
          </a:xfrm>
          <a:prstGeom prst="rect">
            <a:avLst/>
          </a:prstGeom>
          <a:solidFill>
            <a:srgbClr val="FF0000"/>
          </a:solidFill>
          <a:ln>
            <a:noFill/>
          </a:ln>
        </p:spPr>
        <p:txBody>
          <a:bodyPr wrap="square">
            <a:spAutoFit/>
          </a:bodyPr>
          <a:lstStyle>
            <a:lvl1pPr>
              <a:lnSpc>
                <a:spcPct val="85000"/>
              </a:lnSpc>
              <a:spcAft>
                <a:spcPct val="35000"/>
              </a:spcAft>
              <a:buFont typeface="Trebuchet MS" charset="0"/>
              <a:buChar char="•"/>
              <a:defRPr sz="3200">
                <a:solidFill>
                  <a:schemeClr val="tx1"/>
                </a:solidFill>
                <a:latin typeface="Trebuchet MS" charset="0"/>
                <a:ea typeface="ＭＳ Ｐゴシック" charset="-128"/>
                <a:cs typeface="Arial Unicode MS" charset="0"/>
              </a:defRPr>
            </a:lvl1pPr>
            <a:lvl2pPr marL="742950" indent="-285750">
              <a:lnSpc>
                <a:spcPct val="85000"/>
              </a:lnSpc>
              <a:spcAft>
                <a:spcPct val="35000"/>
              </a:spcAft>
              <a:buFont typeface="Trebuchet MS" charset="0"/>
              <a:buChar char="–"/>
              <a:defRPr sz="2800">
                <a:solidFill>
                  <a:schemeClr val="tx1"/>
                </a:solidFill>
                <a:latin typeface="Trebuchet MS" charset="0"/>
                <a:ea typeface="Arial Unicode MS" charset="0"/>
                <a:cs typeface="Arial Unicode MS" charset="0"/>
              </a:defRPr>
            </a:lvl2pPr>
            <a:lvl3pPr marL="1143000" indent="-228600">
              <a:lnSpc>
                <a:spcPct val="85000"/>
              </a:lnSpc>
              <a:spcAft>
                <a:spcPct val="35000"/>
              </a:spcAft>
              <a:buFont typeface="Trebuchet MS" charset="0"/>
              <a:buChar char="•"/>
              <a:defRPr sz="2400">
                <a:solidFill>
                  <a:schemeClr val="tx1"/>
                </a:solidFill>
                <a:latin typeface="Trebuchet MS" charset="0"/>
                <a:ea typeface="Arial Unicode MS" charset="0"/>
                <a:cs typeface="Arial Unicode MS" charset="0"/>
              </a:defRPr>
            </a:lvl3pPr>
            <a:lvl4pPr marL="16002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4pPr>
            <a:lvl5pPr marL="2057400" indent="-228600">
              <a:lnSpc>
                <a:spcPct val="85000"/>
              </a:lnSpc>
              <a:spcAft>
                <a:spcPct val="35000"/>
              </a:spcAft>
              <a:buFont typeface="Trebuchet MS" charset="0"/>
              <a:buChar char="»"/>
              <a:defRPr sz="2000">
                <a:solidFill>
                  <a:schemeClr val="tx1"/>
                </a:solidFill>
                <a:latin typeface="Trebuchet MS" charset="0"/>
                <a:ea typeface="Arial Unicode MS" charset="0"/>
                <a:cs typeface="Arial Unicode MS" charset="0"/>
              </a:defRPr>
            </a:lvl5pPr>
            <a:lvl6pPr marL="25146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6pPr>
            <a:lvl7pPr marL="29718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7pPr>
            <a:lvl8pPr marL="34290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8pPr>
            <a:lvl9pPr marL="3886200" indent="-228600" eaLnBrk="0" fontAlgn="base" hangingPunct="0">
              <a:lnSpc>
                <a:spcPct val="85000"/>
              </a:lnSpc>
              <a:spcBef>
                <a:spcPct val="0"/>
              </a:spcBef>
              <a:spcAft>
                <a:spcPct val="35000"/>
              </a:spcAft>
              <a:buFont typeface="Trebuchet MS" charset="0"/>
              <a:buChar char="»"/>
              <a:defRPr sz="2000">
                <a:solidFill>
                  <a:schemeClr val="tx1"/>
                </a:solidFill>
                <a:latin typeface="Trebuchet MS" charset="0"/>
                <a:ea typeface="Arial Unicode MS" charset="0"/>
                <a:cs typeface="Arial Unicode MS" charset="0"/>
              </a:defRPr>
            </a:lvl9p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rebuchet MS" charset="0"/>
                <a:ea typeface="MS PGothic" charset="-128"/>
                <a:cs typeface="Arial Unicode MS" charset="0"/>
              </a:rPr>
              <a:t>$155,550</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rPr>
              <a:t>$12,962/</a:t>
            </a:r>
            <a:r>
              <a:rPr kumimoji="0" lang="en-US" altLang="en-US" sz="1600" b="1" i="0" u="none" strike="noStrike" kern="1200" cap="none" spc="0" normalizeH="0" baseline="0" noProof="0" dirty="0" err="1">
                <a:ln>
                  <a:noFill/>
                </a:ln>
                <a:solidFill>
                  <a:prstClr val="black"/>
                </a:solidFill>
                <a:effectLst/>
                <a:uLnTx/>
                <a:uFillTx/>
                <a:latin typeface="Trebuchet MS" charset="0"/>
                <a:ea typeface="MS PGothic" charset="-128"/>
                <a:cs typeface="Arial Unicode MS" charset="0"/>
              </a:rPr>
              <a:t>mo</a:t>
            </a:r>
            <a:endParaRPr kumimoji="0" lang="en-US" altLang="en-US" sz="1600" b="1" i="0" u="none" strike="noStrike" kern="1200" cap="none" spc="0" normalizeH="0" baseline="0" noProof="0" dirty="0">
              <a:ln>
                <a:noFill/>
              </a:ln>
              <a:solidFill>
                <a:prstClr val="black"/>
              </a:solidFill>
              <a:effectLst/>
              <a:uLnTx/>
              <a:uFillTx/>
              <a:latin typeface="Trebuchet MS" charset="0"/>
              <a:ea typeface="MS PGothic" charset="-128"/>
              <a:cs typeface="Arial Unicode MS" charset="0"/>
            </a:endParaRPr>
          </a:p>
        </p:txBody>
      </p:sp>
      <p:sp>
        <p:nvSpPr>
          <p:cNvPr id="2" name="TextBox 1">
            <a:extLst>
              <a:ext uri="{FF2B5EF4-FFF2-40B4-BE49-F238E27FC236}">
                <a16:creationId xmlns:a16="http://schemas.microsoft.com/office/drawing/2014/main" id="{69581E95-6168-4241-BBD3-7D35B02C0A47}"/>
              </a:ext>
            </a:extLst>
          </p:cNvPr>
          <p:cNvSpPr txBox="1"/>
          <p:nvPr/>
        </p:nvSpPr>
        <p:spPr>
          <a:xfrm>
            <a:off x="7768149" y="3666302"/>
            <a:ext cx="4667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cxnSp>
        <p:nvCxnSpPr>
          <p:cNvPr id="5" name="Straight Arrow Connector 4">
            <a:extLst>
              <a:ext uri="{FF2B5EF4-FFF2-40B4-BE49-F238E27FC236}">
                <a16:creationId xmlns:a16="http://schemas.microsoft.com/office/drawing/2014/main" id="{FFF34953-62F1-5942-80EB-3453C20C4620}"/>
              </a:ext>
            </a:extLst>
          </p:cNvPr>
          <p:cNvCxnSpPr>
            <a:cxnSpLocks/>
          </p:cNvCxnSpPr>
          <p:nvPr/>
        </p:nvCxnSpPr>
        <p:spPr>
          <a:xfrm flipV="1">
            <a:off x="7220525" y="1899260"/>
            <a:ext cx="1262062" cy="1102699"/>
          </a:xfrm>
          <a:prstGeom prst="straightConnector1">
            <a:avLst/>
          </a:prstGeom>
          <a:ln w="698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539CCF4B-B4BC-1C42-9C8E-28CD00207DC2}"/>
              </a:ext>
            </a:extLst>
          </p:cNvPr>
          <p:cNvSpPr/>
          <p:nvPr/>
        </p:nvSpPr>
        <p:spPr>
          <a:xfrm>
            <a:off x="9633960" y="6432491"/>
            <a:ext cx="257653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Fix Your Finances 2020</a:t>
            </a:r>
          </a:p>
        </p:txBody>
      </p:sp>
    </p:spTree>
    <p:extLst>
      <p:ext uri="{BB962C8B-B14F-4D97-AF65-F5344CB8AC3E}">
        <p14:creationId xmlns:p14="http://schemas.microsoft.com/office/powerpoint/2010/main" val="1444635252"/>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1"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circle(in)">
                                      <p:cBhvr>
                                        <p:cTn id="14" dur="2000"/>
                                        <p:tgtEl>
                                          <p:spTgt spid="31"/>
                                        </p:tgtEl>
                                      </p:cBhvr>
                                    </p:animEffect>
                                  </p:childTnLst>
                                </p:cTn>
                              </p:par>
                              <p:par>
                                <p:cTn id="15" presetID="6" presetClass="emph" presetSubtype="0" fill="hold" grpId="0" nodeType="withEffect">
                                  <p:stCondLst>
                                    <p:cond delay="0"/>
                                  </p:stCondLst>
                                  <p:childTnLst>
                                    <p:animScale>
                                      <p:cBhvr>
                                        <p:cTn id="16" dur="2000" fill="hold"/>
                                        <p:tgtEl>
                                          <p:spTgt spid="31"/>
                                        </p:tgtEl>
                                      </p:cBhvr>
                                      <p:by x="150000" y="150000"/>
                                    </p:animScale>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ircle(in)">
                                      <p:cBhvr>
                                        <p:cTn id="25" dur="20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circle(in)">
                                      <p:cBhvr>
                                        <p:cTn id="43" dur="20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1"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strips(downLeft)">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animBg="1"/>
      <p:bldP spid="34" grpId="0" animBg="1"/>
      <p:bldP spid="39" grpId="0" animBg="1"/>
      <p:bldP spid="41" grpId="0" animBg="1"/>
      <p:bldP spid="42" grpId="0"/>
      <p:bldP spid="44" grpId="0"/>
      <p:bldP spid="44" grpId="1"/>
      <p:bldP spid="18" grpId="0" animBg="1"/>
      <p:bldP spid="19"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5B39-9643-48C4-B47C-2C9014A365E5}"/>
              </a:ext>
            </a:extLst>
          </p:cNvPr>
          <p:cNvSpPr>
            <a:spLocks noGrp="1"/>
          </p:cNvSpPr>
          <p:nvPr>
            <p:ph type="title"/>
          </p:nvPr>
        </p:nvSpPr>
        <p:spPr/>
        <p:txBody>
          <a:bodyPr>
            <a:normAutofit/>
          </a:bodyPr>
          <a:lstStyle/>
          <a:p>
            <a:pPr algn="ctr"/>
            <a:r>
              <a:rPr lang="en-US" b="1" dirty="0"/>
              <a:t>You </a:t>
            </a:r>
            <a:r>
              <a:rPr lang="en-US" b="1" dirty="0">
                <a:highlight>
                  <a:srgbClr val="FFFF00"/>
                </a:highlight>
              </a:rPr>
              <a:t>need three things </a:t>
            </a:r>
            <a:r>
              <a:rPr lang="en-US" b="1" dirty="0"/>
              <a:t>to become </a:t>
            </a:r>
            <a:br>
              <a:rPr lang="en-US" b="1" dirty="0"/>
            </a:br>
            <a:r>
              <a:rPr lang="en-US" b="1" u="sng" dirty="0"/>
              <a:t>Financially independent…….</a:t>
            </a:r>
          </a:p>
        </p:txBody>
      </p:sp>
      <p:sp>
        <p:nvSpPr>
          <p:cNvPr id="3" name="Content Placeholder 2">
            <a:extLst>
              <a:ext uri="{FF2B5EF4-FFF2-40B4-BE49-F238E27FC236}">
                <a16:creationId xmlns:a16="http://schemas.microsoft.com/office/drawing/2014/main" id="{80EDB43C-67B3-4C78-B5AD-82E213F4BF51}"/>
              </a:ext>
            </a:extLst>
          </p:cNvPr>
          <p:cNvSpPr>
            <a:spLocks noGrp="1"/>
          </p:cNvSpPr>
          <p:nvPr>
            <p:ph idx="1"/>
          </p:nvPr>
        </p:nvSpPr>
        <p:spPr>
          <a:xfrm>
            <a:off x="1519270" y="1763366"/>
            <a:ext cx="9153460" cy="4869180"/>
          </a:xfrm>
        </p:spPr>
        <p:txBody>
          <a:bodyPr>
            <a:normAutofit fontScale="92500"/>
          </a:bodyPr>
          <a:lstStyle/>
          <a:p>
            <a:pPr marL="0" indent="0">
              <a:buNone/>
            </a:pPr>
            <a:r>
              <a:rPr lang="en-US" dirty="0"/>
              <a:t>1. </a:t>
            </a:r>
            <a:r>
              <a:rPr lang="en-US" b="1" dirty="0"/>
              <a:t>Time.         </a:t>
            </a:r>
            <a:r>
              <a:rPr lang="en-US" b="1" dirty="0">
                <a:solidFill>
                  <a:srgbClr val="0070C0"/>
                </a:solidFill>
              </a:rPr>
              <a:t>If you have Lots of time!</a:t>
            </a:r>
          </a:p>
          <a:p>
            <a:pPr marL="0" indent="0">
              <a:buNone/>
            </a:pPr>
            <a:r>
              <a:rPr lang="en-US" dirty="0"/>
              <a:t>2.</a:t>
            </a:r>
            <a:r>
              <a:rPr lang="en-US" b="1" dirty="0"/>
              <a:t>Money</a:t>
            </a:r>
            <a:r>
              <a:rPr lang="en-US" dirty="0"/>
              <a:t>.                  </a:t>
            </a:r>
            <a:r>
              <a:rPr lang="en-US" b="1" dirty="0">
                <a:solidFill>
                  <a:srgbClr val="00B050"/>
                </a:solidFill>
              </a:rPr>
              <a:t>You need A little money!</a:t>
            </a:r>
          </a:p>
          <a:p>
            <a:pPr marL="0" indent="0">
              <a:buNone/>
            </a:pPr>
            <a:r>
              <a:rPr lang="en-US" dirty="0"/>
              <a:t>3.</a:t>
            </a:r>
            <a:r>
              <a:rPr lang="en-US" b="1" dirty="0"/>
              <a:t>Rate of return.               </a:t>
            </a:r>
            <a:r>
              <a:rPr lang="en-US" b="1" dirty="0">
                <a:solidFill>
                  <a:srgbClr val="FF0000"/>
                </a:solidFill>
              </a:rPr>
              <a:t>Small Rate of return!</a:t>
            </a:r>
          </a:p>
          <a:p>
            <a:pPr marL="0" indent="0">
              <a:buNone/>
            </a:pPr>
            <a:endParaRPr lang="en-US" b="1" dirty="0">
              <a:solidFill>
                <a:srgbClr val="FF0000"/>
              </a:solidFill>
            </a:endParaRPr>
          </a:p>
          <a:p>
            <a:pPr marL="0" indent="0">
              <a:buNone/>
            </a:pPr>
            <a:r>
              <a:rPr lang="en-US" b="1" dirty="0">
                <a:solidFill>
                  <a:srgbClr val="FF0000"/>
                </a:solidFill>
              </a:rPr>
              <a:t>      Shortage of time!</a:t>
            </a:r>
          </a:p>
          <a:p>
            <a:pPr marL="0" indent="0">
              <a:buNone/>
            </a:pPr>
            <a:r>
              <a:rPr lang="en-US" b="1" dirty="0">
                <a:solidFill>
                  <a:srgbClr val="FF0000"/>
                </a:solidFill>
              </a:rPr>
              <a:t>                        A lot of Money!</a:t>
            </a:r>
          </a:p>
          <a:p>
            <a:pPr marL="0" indent="0">
              <a:buNone/>
            </a:pPr>
            <a:r>
              <a:rPr lang="en-US" b="1" dirty="0">
                <a:solidFill>
                  <a:srgbClr val="FF0000"/>
                </a:solidFill>
              </a:rPr>
              <a:t>                                       </a:t>
            </a:r>
            <a:r>
              <a:rPr lang="en-US" b="1" dirty="0" err="1">
                <a:solidFill>
                  <a:srgbClr val="FF0000"/>
                </a:solidFill>
              </a:rPr>
              <a:t>Highy</a:t>
            </a:r>
            <a:r>
              <a:rPr lang="en-US" b="1" dirty="0">
                <a:solidFill>
                  <a:srgbClr val="FF0000"/>
                </a:solidFill>
              </a:rPr>
              <a:t> rate of return</a:t>
            </a:r>
          </a:p>
          <a:p>
            <a:pPr marL="0" indent="0">
              <a:buNone/>
            </a:pPr>
            <a:endParaRPr lang="en-US" sz="2200" b="1" i="1" dirty="0">
              <a:latin typeface="Apple Braille" pitchFamily="2" charset="0"/>
            </a:endParaRPr>
          </a:p>
          <a:p>
            <a:pPr marL="0" indent="0">
              <a:buNone/>
            </a:pPr>
            <a:r>
              <a:rPr lang="en-US" sz="6000" b="1" i="1" dirty="0">
                <a:latin typeface="Apple Braille" pitchFamily="2" charset="0"/>
              </a:rPr>
              <a:t>These are the facts of life!</a:t>
            </a:r>
          </a:p>
        </p:txBody>
      </p:sp>
    </p:spTree>
    <p:extLst>
      <p:ext uri="{BB962C8B-B14F-4D97-AF65-F5344CB8AC3E}">
        <p14:creationId xmlns:p14="http://schemas.microsoft.com/office/powerpoint/2010/main" val="3923418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2420</Words>
  <Application>Microsoft Macintosh PowerPoint</Application>
  <PresentationFormat>Widescreen</PresentationFormat>
  <Paragraphs>258</Paragraphs>
  <Slides>29</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Apple Braille</vt:lpstr>
      <vt:lpstr>Arial</vt:lpstr>
      <vt:lpstr>Arial Narrow</vt:lpstr>
      <vt:lpstr>Calibri</vt:lpstr>
      <vt:lpstr>Calibri Light</vt:lpstr>
      <vt:lpstr>Helvetica</vt:lpstr>
      <vt:lpstr>Tahoma</vt:lpstr>
      <vt:lpstr>Times New Roman</vt:lpstr>
      <vt:lpstr>Trebuchet MS</vt:lpstr>
      <vt:lpstr>Office Theme</vt:lpstr>
      <vt:lpstr>Fix Your Finances 2020 Quick Review</vt:lpstr>
      <vt:lpstr>PowerPoint Presentation</vt:lpstr>
      <vt:lpstr>Determine Your FIN- Do Nothing Money</vt:lpstr>
      <vt:lpstr>Here are the Numbers</vt:lpstr>
      <vt:lpstr>The seeds you sow today will be your Harvest tomorrow…</vt:lpstr>
      <vt:lpstr>The Theory of Decreasing Responsibility</vt:lpstr>
      <vt:lpstr>Inflation</vt:lpstr>
      <vt:lpstr>Setting Your FIN#</vt:lpstr>
      <vt:lpstr>You need three things to become  Financially independent…….</vt:lpstr>
      <vt:lpstr>Accumulating Your FIN#</vt:lpstr>
      <vt:lpstr>Spending Phase</vt:lpstr>
      <vt:lpstr>Ask Your Rep for a Complimentary Financial Needs Analysis</vt:lpstr>
      <vt:lpstr>Fix Your Finances 2020</vt:lpstr>
      <vt:lpstr>2 Types of Insurance</vt:lpstr>
      <vt:lpstr>Insurance for Income Protection</vt:lpstr>
      <vt:lpstr>Asset or Liability Protection Insurance</vt:lpstr>
      <vt:lpstr>Asset or Liability Protection Insurance</vt:lpstr>
      <vt:lpstr>Income Protection</vt:lpstr>
      <vt:lpstr>PowerPoint Presentation</vt:lpstr>
      <vt:lpstr>What is Life Insurance For?</vt:lpstr>
      <vt:lpstr>Should You have Life Insurance Outside of Work?</vt:lpstr>
      <vt:lpstr>2 Types of Life Insurance</vt:lpstr>
      <vt:lpstr>PowerPoint Presentation</vt:lpstr>
      <vt:lpstr> How Much Coverage Do I Need?</vt:lpstr>
      <vt:lpstr>How Much Coverage Do I Need?</vt:lpstr>
      <vt:lpstr>Coverage Needed Invested at 8% for 30 Years</vt:lpstr>
      <vt:lpstr> How much does Term Life Income Protection Cost? </vt:lpstr>
      <vt:lpstr>Smart Tips on Buying Insurance</vt:lpstr>
      <vt:lpstr>Thank 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Fix Your Finances 2020 Quick Review</dc:title>
  <dc:creator>roy matlock</dc:creator>
  <cp:lastModifiedBy>roy matlock</cp:lastModifiedBy>
  <cp:revision>2</cp:revision>
  <dcterms:created xsi:type="dcterms:W3CDTF">2020-05-04T15:56:56Z</dcterms:created>
  <dcterms:modified xsi:type="dcterms:W3CDTF">2020-05-04T20:11:54Z</dcterms:modified>
</cp:coreProperties>
</file>