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878" r:id="rId2"/>
    <p:sldId id="867" r:id="rId3"/>
    <p:sldId id="412" r:id="rId4"/>
    <p:sldId id="909" r:id="rId5"/>
    <p:sldId id="875" r:id="rId6"/>
    <p:sldId id="910" r:id="rId7"/>
    <p:sldId id="877" r:id="rId8"/>
    <p:sldId id="727" r:id="rId9"/>
    <p:sldId id="697" r:id="rId10"/>
    <p:sldId id="698" r:id="rId11"/>
    <p:sldId id="780" r:id="rId12"/>
    <p:sldId id="781" r:id="rId13"/>
    <p:sldId id="406" r:id="rId14"/>
    <p:sldId id="407" r:id="rId15"/>
    <p:sldId id="278" r:id="rId16"/>
    <p:sldId id="408" r:id="rId17"/>
    <p:sldId id="409" r:id="rId18"/>
    <p:sldId id="911" r:id="rId19"/>
    <p:sldId id="7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7"/>
    <p:restoredTop sz="94629"/>
  </p:normalViewPr>
  <p:slideViewPr>
    <p:cSldViewPr snapToGrid="0" snapToObjects="1">
      <p:cViewPr varScale="1">
        <p:scale>
          <a:sx n="89" d="100"/>
          <a:sy n="89" d="100"/>
        </p:scale>
        <p:origin x="184" y="7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28776-089B-DE41-9C84-ADE12886BEDD}" type="datetimeFigureOut">
              <a:rPr lang="en-US" smtClean="0"/>
              <a:t>4/25/20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95C40-21FD-2542-9B3C-14A5ED586A5E}" type="slidenum">
              <a:rPr lang="en-US" smtClean="0"/>
              <a:t>‹#›</a:t>
            </a:fld>
            <a:endParaRPr lang="en-US"/>
          </a:p>
        </p:txBody>
      </p:sp>
    </p:spTree>
    <p:extLst>
      <p:ext uri="{BB962C8B-B14F-4D97-AF65-F5344CB8AC3E}">
        <p14:creationId xmlns:p14="http://schemas.microsoft.com/office/powerpoint/2010/main" val="272524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63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00690E3-838A-454D-AA71-E76CC6A31D23}"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222553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4EFA40-3311-5C4E-A9AC-ADF46E3B0FDB}"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323077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4EFA40-3311-5C4E-A9AC-ADF46E3B0FDB}"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270438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4EFA40-3311-5C4E-A9AC-ADF46E3B0FDB}"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328525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4EFA40-3311-5C4E-A9AC-ADF46E3B0FDB}"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413105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E060-82FD-544A-B65A-38649B6CAD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B0AC27-80AF-F74F-B05E-C7531CE8E4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2B142C-7300-C94B-9DD9-7126A8B47ADB}"/>
              </a:ext>
            </a:extLst>
          </p:cNvPr>
          <p:cNvSpPr>
            <a:spLocks noGrp="1"/>
          </p:cNvSpPr>
          <p:nvPr>
            <p:ph type="dt" sz="half" idx="10"/>
          </p:nvPr>
        </p:nvSpPr>
        <p:spPr/>
        <p:txBody>
          <a:bodyPr/>
          <a:lstStyle/>
          <a:p>
            <a:fld id="{4AF09910-E825-AB4E-BFE0-64F0771A1637}" type="datetimeFigureOut">
              <a:rPr lang="en-US" smtClean="0"/>
              <a:t>4/25/20</a:t>
            </a:fld>
            <a:endParaRPr lang="en-US"/>
          </a:p>
        </p:txBody>
      </p:sp>
      <p:sp>
        <p:nvSpPr>
          <p:cNvPr id="5" name="Footer Placeholder 4">
            <a:extLst>
              <a:ext uri="{FF2B5EF4-FFF2-40B4-BE49-F238E27FC236}">
                <a16:creationId xmlns:a16="http://schemas.microsoft.com/office/drawing/2014/main" id="{6FD21C31-A25F-1F43-8BE6-92CBE4020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66550-55DD-6646-BB64-E1C31818E188}"/>
              </a:ext>
            </a:extLst>
          </p:cNvPr>
          <p:cNvSpPr>
            <a:spLocks noGrp="1"/>
          </p:cNvSpPr>
          <p:nvPr>
            <p:ph type="sldNum" sz="quarter" idx="12"/>
          </p:nvPr>
        </p:nvSpPr>
        <p:spPr/>
        <p:txBody>
          <a:bodyPr/>
          <a:lstStyle/>
          <a:p>
            <a:fld id="{2BA85A1C-1BB2-0D46-A6A6-206875C05DCA}" type="slidenum">
              <a:rPr lang="en-US" smtClean="0"/>
              <a:t>‹#›</a:t>
            </a:fld>
            <a:endParaRPr lang="en-US"/>
          </a:p>
        </p:txBody>
      </p:sp>
    </p:spTree>
    <p:extLst>
      <p:ext uri="{BB962C8B-B14F-4D97-AF65-F5344CB8AC3E}">
        <p14:creationId xmlns:p14="http://schemas.microsoft.com/office/powerpoint/2010/main" val="270652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AA31-2D7A-5A43-9401-4C6B0BAC93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C17D82-7BB5-3D42-87E5-8DAA3739BD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48901-02D6-8E40-B177-6363F3A07297}"/>
              </a:ext>
            </a:extLst>
          </p:cNvPr>
          <p:cNvSpPr>
            <a:spLocks noGrp="1"/>
          </p:cNvSpPr>
          <p:nvPr>
            <p:ph type="dt" sz="half" idx="10"/>
          </p:nvPr>
        </p:nvSpPr>
        <p:spPr/>
        <p:txBody>
          <a:bodyPr/>
          <a:lstStyle/>
          <a:p>
            <a:fld id="{4AF09910-E825-AB4E-BFE0-64F0771A1637}" type="datetimeFigureOut">
              <a:rPr lang="en-US" smtClean="0"/>
              <a:t>4/25/20</a:t>
            </a:fld>
            <a:endParaRPr lang="en-US"/>
          </a:p>
        </p:txBody>
      </p:sp>
      <p:sp>
        <p:nvSpPr>
          <p:cNvPr id="5" name="Footer Placeholder 4">
            <a:extLst>
              <a:ext uri="{FF2B5EF4-FFF2-40B4-BE49-F238E27FC236}">
                <a16:creationId xmlns:a16="http://schemas.microsoft.com/office/drawing/2014/main" id="{3EFD8753-D2CF-5F4F-82EC-61C7B2996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16E3E-5680-4C47-9E3E-205FC8BF4ABE}"/>
              </a:ext>
            </a:extLst>
          </p:cNvPr>
          <p:cNvSpPr>
            <a:spLocks noGrp="1"/>
          </p:cNvSpPr>
          <p:nvPr>
            <p:ph type="sldNum" sz="quarter" idx="12"/>
          </p:nvPr>
        </p:nvSpPr>
        <p:spPr/>
        <p:txBody>
          <a:bodyPr/>
          <a:lstStyle/>
          <a:p>
            <a:fld id="{2BA85A1C-1BB2-0D46-A6A6-206875C05DCA}" type="slidenum">
              <a:rPr lang="en-US" smtClean="0"/>
              <a:t>‹#›</a:t>
            </a:fld>
            <a:endParaRPr lang="en-US"/>
          </a:p>
        </p:txBody>
      </p:sp>
    </p:spTree>
    <p:extLst>
      <p:ext uri="{BB962C8B-B14F-4D97-AF65-F5344CB8AC3E}">
        <p14:creationId xmlns:p14="http://schemas.microsoft.com/office/powerpoint/2010/main" val="193970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FE5AC-9ED9-934A-A303-DC9B8153D5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2DCEDE-428E-714B-BC19-F883EEBE75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9A809-C864-7B43-B301-CC765E6F4C91}"/>
              </a:ext>
            </a:extLst>
          </p:cNvPr>
          <p:cNvSpPr>
            <a:spLocks noGrp="1"/>
          </p:cNvSpPr>
          <p:nvPr>
            <p:ph type="dt" sz="half" idx="10"/>
          </p:nvPr>
        </p:nvSpPr>
        <p:spPr/>
        <p:txBody>
          <a:bodyPr/>
          <a:lstStyle/>
          <a:p>
            <a:fld id="{4AF09910-E825-AB4E-BFE0-64F0771A1637}" type="datetimeFigureOut">
              <a:rPr lang="en-US" smtClean="0"/>
              <a:t>4/25/20</a:t>
            </a:fld>
            <a:endParaRPr lang="en-US"/>
          </a:p>
        </p:txBody>
      </p:sp>
      <p:sp>
        <p:nvSpPr>
          <p:cNvPr id="5" name="Footer Placeholder 4">
            <a:extLst>
              <a:ext uri="{FF2B5EF4-FFF2-40B4-BE49-F238E27FC236}">
                <a16:creationId xmlns:a16="http://schemas.microsoft.com/office/drawing/2014/main" id="{D313114A-4BD0-5446-BD94-B6D5384A8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98A02-AC58-3F48-9BDE-1AE898DDC2A0}"/>
              </a:ext>
            </a:extLst>
          </p:cNvPr>
          <p:cNvSpPr>
            <a:spLocks noGrp="1"/>
          </p:cNvSpPr>
          <p:nvPr>
            <p:ph type="sldNum" sz="quarter" idx="12"/>
          </p:nvPr>
        </p:nvSpPr>
        <p:spPr/>
        <p:txBody>
          <a:bodyPr/>
          <a:lstStyle/>
          <a:p>
            <a:fld id="{2BA85A1C-1BB2-0D46-A6A6-206875C05DCA}" type="slidenum">
              <a:rPr lang="en-US" smtClean="0"/>
              <a:t>‹#›</a:t>
            </a:fld>
            <a:endParaRPr lang="en-US"/>
          </a:p>
        </p:txBody>
      </p:sp>
    </p:spTree>
    <p:extLst>
      <p:ext uri="{BB962C8B-B14F-4D97-AF65-F5344CB8AC3E}">
        <p14:creationId xmlns:p14="http://schemas.microsoft.com/office/powerpoint/2010/main" val="311793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8595-D486-B84E-AC9F-A68DC603B3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BA1B5-7D99-BD48-B3F1-ED4D96CB1F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29FB4-68A8-FC42-904E-126D6F607D41}"/>
              </a:ext>
            </a:extLst>
          </p:cNvPr>
          <p:cNvSpPr>
            <a:spLocks noGrp="1"/>
          </p:cNvSpPr>
          <p:nvPr>
            <p:ph type="dt" sz="half" idx="10"/>
          </p:nvPr>
        </p:nvSpPr>
        <p:spPr/>
        <p:txBody>
          <a:bodyPr/>
          <a:lstStyle/>
          <a:p>
            <a:fld id="{4AF09910-E825-AB4E-BFE0-64F0771A1637}" type="datetimeFigureOut">
              <a:rPr lang="en-US" smtClean="0"/>
              <a:t>4/25/20</a:t>
            </a:fld>
            <a:endParaRPr lang="en-US"/>
          </a:p>
        </p:txBody>
      </p:sp>
      <p:sp>
        <p:nvSpPr>
          <p:cNvPr id="5" name="Footer Placeholder 4">
            <a:extLst>
              <a:ext uri="{FF2B5EF4-FFF2-40B4-BE49-F238E27FC236}">
                <a16:creationId xmlns:a16="http://schemas.microsoft.com/office/drawing/2014/main" id="{9980242F-77C7-0C49-864B-0A7AEF39F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6A95D-1A95-FA49-B443-ED5441527F36}"/>
              </a:ext>
            </a:extLst>
          </p:cNvPr>
          <p:cNvSpPr>
            <a:spLocks noGrp="1"/>
          </p:cNvSpPr>
          <p:nvPr>
            <p:ph type="sldNum" sz="quarter" idx="12"/>
          </p:nvPr>
        </p:nvSpPr>
        <p:spPr/>
        <p:txBody>
          <a:bodyPr/>
          <a:lstStyle/>
          <a:p>
            <a:fld id="{2BA85A1C-1BB2-0D46-A6A6-206875C05DCA}" type="slidenum">
              <a:rPr lang="en-US" smtClean="0"/>
              <a:t>‹#›</a:t>
            </a:fld>
            <a:endParaRPr lang="en-US"/>
          </a:p>
        </p:txBody>
      </p:sp>
    </p:spTree>
    <p:extLst>
      <p:ext uri="{BB962C8B-B14F-4D97-AF65-F5344CB8AC3E}">
        <p14:creationId xmlns:p14="http://schemas.microsoft.com/office/powerpoint/2010/main" val="58517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000D-3217-144C-A929-BF078DF1F8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85B1B7-2215-404A-8EB7-C1431E174F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0DCC28-BF9D-0E4F-B384-00BA008B9C4B}"/>
              </a:ext>
            </a:extLst>
          </p:cNvPr>
          <p:cNvSpPr>
            <a:spLocks noGrp="1"/>
          </p:cNvSpPr>
          <p:nvPr>
            <p:ph type="dt" sz="half" idx="10"/>
          </p:nvPr>
        </p:nvSpPr>
        <p:spPr/>
        <p:txBody>
          <a:bodyPr/>
          <a:lstStyle/>
          <a:p>
            <a:fld id="{4AF09910-E825-AB4E-BFE0-64F0771A1637}" type="datetimeFigureOut">
              <a:rPr lang="en-US" smtClean="0"/>
              <a:t>4/25/20</a:t>
            </a:fld>
            <a:endParaRPr lang="en-US"/>
          </a:p>
        </p:txBody>
      </p:sp>
      <p:sp>
        <p:nvSpPr>
          <p:cNvPr id="5" name="Footer Placeholder 4">
            <a:extLst>
              <a:ext uri="{FF2B5EF4-FFF2-40B4-BE49-F238E27FC236}">
                <a16:creationId xmlns:a16="http://schemas.microsoft.com/office/drawing/2014/main" id="{7F234375-050A-CE47-844E-A7B78BD08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B06A3-DA2F-E54A-8122-0DD0F1962EBB}"/>
              </a:ext>
            </a:extLst>
          </p:cNvPr>
          <p:cNvSpPr>
            <a:spLocks noGrp="1"/>
          </p:cNvSpPr>
          <p:nvPr>
            <p:ph type="sldNum" sz="quarter" idx="12"/>
          </p:nvPr>
        </p:nvSpPr>
        <p:spPr/>
        <p:txBody>
          <a:bodyPr/>
          <a:lstStyle/>
          <a:p>
            <a:fld id="{2BA85A1C-1BB2-0D46-A6A6-206875C05DCA}" type="slidenum">
              <a:rPr lang="en-US" smtClean="0"/>
              <a:t>‹#›</a:t>
            </a:fld>
            <a:endParaRPr lang="en-US"/>
          </a:p>
        </p:txBody>
      </p:sp>
    </p:spTree>
    <p:extLst>
      <p:ext uri="{BB962C8B-B14F-4D97-AF65-F5344CB8AC3E}">
        <p14:creationId xmlns:p14="http://schemas.microsoft.com/office/powerpoint/2010/main" val="160324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5100-5929-B648-8DF9-256CEBEA00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31417-B728-AB4B-B7CF-C8D0F7C841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F84B14-8C1B-D349-97E2-8CCE5F9EC6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32178-71AD-1344-87C5-AE74DC1D48B7}"/>
              </a:ext>
            </a:extLst>
          </p:cNvPr>
          <p:cNvSpPr>
            <a:spLocks noGrp="1"/>
          </p:cNvSpPr>
          <p:nvPr>
            <p:ph type="dt" sz="half" idx="10"/>
          </p:nvPr>
        </p:nvSpPr>
        <p:spPr/>
        <p:txBody>
          <a:bodyPr/>
          <a:lstStyle/>
          <a:p>
            <a:fld id="{4AF09910-E825-AB4E-BFE0-64F0771A1637}" type="datetimeFigureOut">
              <a:rPr lang="en-US" smtClean="0"/>
              <a:t>4/25/20</a:t>
            </a:fld>
            <a:endParaRPr lang="en-US"/>
          </a:p>
        </p:txBody>
      </p:sp>
      <p:sp>
        <p:nvSpPr>
          <p:cNvPr id="6" name="Footer Placeholder 5">
            <a:extLst>
              <a:ext uri="{FF2B5EF4-FFF2-40B4-BE49-F238E27FC236}">
                <a16:creationId xmlns:a16="http://schemas.microsoft.com/office/drawing/2014/main" id="{BB6B9422-70E0-B448-95EC-4695680FB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9930-3804-FD41-A522-1545ACBE7AD7}"/>
              </a:ext>
            </a:extLst>
          </p:cNvPr>
          <p:cNvSpPr>
            <a:spLocks noGrp="1"/>
          </p:cNvSpPr>
          <p:nvPr>
            <p:ph type="sldNum" sz="quarter" idx="12"/>
          </p:nvPr>
        </p:nvSpPr>
        <p:spPr/>
        <p:txBody>
          <a:bodyPr/>
          <a:lstStyle/>
          <a:p>
            <a:fld id="{2BA85A1C-1BB2-0D46-A6A6-206875C05DCA}" type="slidenum">
              <a:rPr lang="en-US" smtClean="0"/>
              <a:t>‹#›</a:t>
            </a:fld>
            <a:endParaRPr lang="en-US"/>
          </a:p>
        </p:txBody>
      </p:sp>
    </p:spTree>
    <p:extLst>
      <p:ext uri="{BB962C8B-B14F-4D97-AF65-F5344CB8AC3E}">
        <p14:creationId xmlns:p14="http://schemas.microsoft.com/office/powerpoint/2010/main" val="335276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ED63-2088-E448-BB80-EB97C15833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170E13-1ABB-404A-ACEC-EE5F8AE57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9A8D91-652A-C740-8867-244EDBA4D0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686EA-C400-DE4A-B6D8-78E27BAB8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38AC72-0932-5F4D-A3A8-B93780B26A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3EBEE8-3D66-284F-BA3D-034B7946FA2A}"/>
              </a:ext>
            </a:extLst>
          </p:cNvPr>
          <p:cNvSpPr>
            <a:spLocks noGrp="1"/>
          </p:cNvSpPr>
          <p:nvPr>
            <p:ph type="dt" sz="half" idx="10"/>
          </p:nvPr>
        </p:nvSpPr>
        <p:spPr/>
        <p:txBody>
          <a:bodyPr/>
          <a:lstStyle/>
          <a:p>
            <a:fld id="{4AF09910-E825-AB4E-BFE0-64F0771A1637}" type="datetimeFigureOut">
              <a:rPr lang="en-US" smtClean="0"/>
              <a:t>4/25/20</a:t>
            </a:fld>
            <a:endParaRPr lang="en-US"/>
          </a:p>
        </p:txBody>
      </p:sp>
      <p:sp>
        <p:nvSpPr>
          <p:cNvPr id="8" name="Footer Placeholder 7">
            <a:extLst>
              <a:ext uri="{FF2B5EF4-FFF2-40B4-BE49-F238E27FC236}">
                <a16:creationId xmlns:a16="http://schemas.microsoft.com/office/drawing/2014/main" id="{7CFD2E1D-3F7E-864F-82CB-7BC7A80C7D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4208C5-2B35-DE4D-AD53-73C999719562}"/>
              </a:ext>
            </a:extLst>
          </p:cNvPr>
          <p:cNvSpPr>
            <a:spLocks noGrp="1"/>
          </p:cNvSpPr>
          <p:nvPr>
            <p:ph type="sldNum" sz="quarter" idx="12"/>
          </p:nvPr>
        </p:nvSpPr>
        <p:spPr/>
        <p:txBody>
          <a:bodyPr/>
          <a:lstStyle/>
          <a:p>
            <a:fld id="{2BA85A1C-1BB2-0D46-A6A6-206875C05DCA}" type="slidenum">
              <a:rPr lang="en-US" smtClean="0"/>
              <a:t>‹#›</a:t>
            </a:fld>
            <a:endParaRPr lang="en-US"/>
          </a:p>
        </p:txBody>
      </p:sp>
    </p:spTree>
    <p:extLst>
      <p:ext uri="{BB962C8B-B14F-4D97-AF65-F5344CB8AC3E}">
        <p14:creationId xmlns:p14="http://schemas.microsoft.com/office/powerpoint/2010/main" val="387313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84B6-14EA-A74A-ABB9-5F00E8669E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7EECBB-40D0-8C4B-AEFD-BD4405BBE922}"/>
              </a:ext>
            </a:extLst>
          </p:cNvPr>
          <p:cNvSpPr>
            <a:spLocks noGrp="1"/>
          </p:cNvSpPr>
          <p:nvPr>
            <p:ph type="dt" sz="half" idx="10"/>
          </p:nvPr>
        </p:nvSpPr>
        <p:spPr/>
        <p:txBody>
          <a:bodyPr/>
          <a:lstStyle/>
          <a:p>
            <a:fld id="{4AF09910-E825-AB4E-BFE0-64F0771A1637}" type="datetimeFigureOut">
              <a:rPr lang="en-US" smtClean="0"/>
              <a:t>4/25/20</a:t>
            </a:fld>
            <a:endParaRPr lang="en-US"/>
          </a:p>
        </p:txBody>
      </p:sp>
      <p:sp>
        <p:nvSpPr>
          <p:cNvPr id="4" name="Footer Placeholder 3">
            <a:extLst>
              <a:ext uri="{FF2B5EF4-FFF2-40B4-BE49-F238E27FC236}">
                <a16:creationId xmlns:a16="http://schemas.microsoft.com/office/drawing/2014/main" id="{25030297-000D-6641-A78E-94F4EEE9ED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DAF506-82EF-844C-83E5-EAF2BB8FA9FF}"/>
              </a:ext>
            </a:extLst>
          </p:cNvPr>
          <p:cNvSpPr>
            <a:spLocks noGrp="1"/>
          </p:cNvSpPr>
          <p:nvPr>
            <p:ph type="sldNum" sz="quarter" idx="12"/>
          </p:nvPr>
        </p:nvSpPr>
        <p:spPr/>
        <p:txBody>
          <a:bodyPr/>
          <a:lstStyle/>
          <a:p>
            <a:fld id="{2BA85A1C-1BB2-0D46-A6A6-206875C05DCA}" type="slidenum">
              <a:rPr lang="en-US" smtClean="0"/>
              <a:t>‹#›</a:t>
            </a:fld>
            <a:endParaRPr lang="en-US"/>
          </a:p>
        </p:txBody>
      </p:sp>
    </p:spTree>
    <p:extLst>
      <p:ext uri="{BB962C8B-B14F-4D97-AF65-F5344CB8AC3E}">
        <p14:creationId xmlns:p14="http://schemas.microsoft.com/office/powerpoint/2010/main" val="81024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E6C87-111C-CB44-BFD4-2D889DAE6C55}"/>
              </a:ext>
            </a:extLst>
          </p:cNvPr>
          <p:cNvSpPr>
            <a:spLocks noGrp="1"/>
          </p:cNvSpPr>
          <p:nvPr>
            <p:ph type="dt" sz="half" idx="10"/>
          </p:nvPr>
        </p:nvSpPr>
        <p:spPr/>
        <p:txBody>
          <a:bodyPr/>
          <a:lstStyle/>
          <a:p>
            <a:fld id="{4AF09910-E825-AB4E-BFE0-64F0771A1637}" type="datetimeFigureOut">
              <a:rPr lang="en-US" smtClean="0"/>
              <a:t>4/25/20</a:t>
            </a:fld>
            <a:endParaRPr lang="en-US"/>
          </a:p>
        </p:txBody>
      </p:sp>
      <p:sp>
        <p:nvSpPr>
          <p:cNvPr id="3" name="Footer Placeholder 2">
            <a:extLst>
              <a:ext uri="{FF2B5EF4-FFF2-40B4-BE49-F238E27FC236}">
                <a16:creationId xmlns:a16="http://schemas.microsoft.com/office/drawing/2014/main" id="{BB9FC97C-85EF-924C-8412-4FFD5FDC91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864043-EE4C-5C40-98ED-D7AC68220F2B}"/>
              </a:ext>
            </a:extLst>
          </p:cNvPr>
          <p:cNvSpPr>
            <a:spLocks noGrp="1"/>
          </p:cNvSpPr>
          <p:nvPr>
            <p:ph type="sldNum" sz="quarter" idx="12"/>
          </p:nvPr>
        </p:nvSpPr>
        <p:spPr/>
        <p:txBody>
          <a:bodyPr/>
          <a:lstStyle/>
          <a:p>
            <a:fld id="{2BA85A1C-1BB2-0D46-A6A6-206875C05DCA}" type="slidenum">
              <a:rPr lang="en-US" smtClean="0"/>
              <a:t>‹#›</a:t>
            </a:fld>
            <a:endParaRPr lang="en-US"/>
          </a:p>
        </p:txBody>
      </p:sp>
    </p:spTree>
    <p:extLst>
      <p:ext uri="{BB962C8B-B14F-4D97-AF65-F5344CB8AC3E}">
        <p14:creationId xmlns:p14="http://schemas.microsoft.com/office/powerpoint/2010/main" val="232225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7818-BC23-7B4E-89FC-6BE59DC97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091ED1-A7A2-9841-8BCA-7DBCD9BC2C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83AAA5-5BB3-1646-80F1-391649A5E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2B469-CA46-2249-934A-07337561B2FA}"/>
              </a:ext>
            </a:extLst>
          </p:cNvPr>
          <p:cNvSpPr>
            <a:spLocks noGrp="1"/>
          </p:cNvSpPr>
          <p:nvPr>
            <p:ph type="dt" sz="half" idx="10"/>
          </p:nvPr>
        </p:nvSpPr>
        <p:spPr/>
        <p:txBody>
          <a:bodyPr/>
          <a:lstStyle/>
          <a:p>
            <a:fld id="{4AF09910-E825-AB4E-BFE0-64F0771A1637}" type="datetimeFigureOut">
              <a:rPr lang="en-US" smtClean="0"/>
              <a:t>4/25/20</a:t>
            </a:fld>
            <a:endParaRPr lang="en-US"/>
          </a:p>
        </p:txBody>
      </p:sp>
      <p:sp>
        <p:nvSpPr>
          <p:cNvPr id="6" name="Footer Placeholder 5">
            <a:extLst>
              <a:ext uri="{FF2B5EF4-FFF2-40B4-BE49-F238E27FC236}">
                <a16:creationId xmlns:a16="http://schemas.microsoft.com/office/drawing/2014/main" id="{41F280F7-AF37-704B-8FDA-7FC7B6980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B4938-5525-1D42-B2E3-570E65B77D98}"/>
              </a:ext>
            </a:extLst>
          </p:cNvPr>
          <p:cNvSpPr>
            <a:spLocks noGrp="1"/>
          </p:cNvSpPr>
          <p:nvPr>
            <p:ph type="sldNum" sz="quarter" idx="12"/>
          </p:nvPr>
        </p:nvSpPr>
        <p:spPr/>
        <p:txBody>
          <a:bodyPr/>
          <a:lstStyle/>
          <a:p>
            <a:fld id="{2BA85A1C-1BB2-0D46-A6A6-206875C05DCA}" type="slidenum">
              <a:rPr lang="en-US" smtClean="0"/>
              <a:t>‹#›</a:t>
            </a:fld>
            <a:endParaRPr lang="en-US"/>
          </a:p>
        </p:txBody>
      </p:sp>
    </p:spTree>
    <p:extLst>
      <p:ext uri="{BB962C8B-B14F-4D97-AF65-F5344CB8AC3E}">
        <p14:creationId xmlns:p14="http://schemas.microsoft.com/office/powerpoint/2010/main" val="189340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AADC-97EA-B744-B999-EC8B1100D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650BDB-3B0B-104D-8396-C6683ED56D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74483B-0A71-984F-A109-F0997F762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9B359-BEA3-624C-9A17-0E1BFD7C9976}"/>
              </a:ext>
            </a:extLst>
          </p:cNvPr>
          <p:cNvSpPr>
            <a:spLocks noGrp="1"/>
          </p:cNvSpPr>
          <p:nvPr>
            <p:ph type="dt" sz="half" idx="10"/>
          </p:nvPr>
        </p:nvSpPr>
        <p:spPr/>
        <p:txBody>
          <a:bodyPr/>
          <a:lstStyle/>
          <a:p>
            <a:fld id="{4AF09910-E825-AB4E-BFE0-64F0771A1637}" type="datetimeFigureOut">
              <a:rPr lang="en-US" smtClean="0"/>
              <a:t>4/25/20</a:t>
            </a:fld>
            <a:endParaRPr lang="en-US"/>
          </a:p>
        </p:txBody>
      </p:sp>
      <p:sp>
        <p:nvSpPr>
          <p:cNvPr id="6" name="Footer Placeholder 5">
            <a:extLst>
              <a:ext uri="{FF2B5EF4-FFF2-40B4-BE49-F238E27FC236}">
                <a16:creationId xmlns:a16="http://schemas.microsoft.com/office/drawing/2014/main" id="{5F0603DA-8DD1-984B-9FF9-8B97CE39F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8C161-6095-EA4F-929F-479CFCE10746}"/>
              </a:ext>
            </a:extLst>
          </p:cNvPr>
          <p:cNvSpPr>
            <a:spLocks noGrp="1"/>
          </p:cNvSpPr>
          <p:nvPr>
            <p:ph type="sldNum" sz="quarter" idx="12"/>
          </p:nvPr>
        </p:nvSpPr>
        <p:spPr/>
        <p:txBody>
          <a:bodyPr/>
          <a:lstStyle/>
          <a:p>
            <a:fld id="{2BA85A1C-1BB2-0D46-A6A6-206875C05DCA}" type="slidenum">
              <a:rPr lang="en-US" smtClean="0"/>
              <a:t>‹#›</a:t>
            </a:fld>
            <a:endParaRPr lang="en-US"/>
          </a:p>
        </p:txBody>
      </p:sp>
    </p:spTree>
    <p:extLst>
      <p:ext uri="{BB962C8B-B14F-4D97-AF65-F5344CB8AC3E}">
        <p14:creationId xmlns:p14="http://schemas.microsoft.com/office/powerpoint/2010/main" val="269441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D7134-72C4-2C4A-86D6-9F61E76EC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E27D5-140A-7346-A9C6-E6265B4B08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5CF0D-B442-EE4B-9359-D9A02CF3D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09910-E825-AB4E-BFE0-64F0771A1637}" type="datetimeFigureOut">
              <a:rPr lang="en-US" smtClean="0"/>
              <a:t>4/25/20</a:t>
            </a:fld>
            <a:endParaRPr lang="en-US"/>
          </a:p>
        </p:txBody>
      </p:sp>
      <p:sp>
        <p:nvSpPr>
          <p:cNvPr id="5" name="Footer Placeholder 4">
            <a:extLst>
              <a:ext uri="{FF2B5EF4-FFF2-40B4-BE49-F238E27FC236}">
                <a16:creationId xmlns:a16="http://schemas.microsoft.com/office/drawing/2014/main" id="{564E6B14-A720-8F45-AA6C-649692BA1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B87C53-1751-5245-96CD-554B69FA8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85A1C-1BB2-0D46-A6A6-206875C05DCA}" type="slidenum">
              <a:rPr lang="en-US" smtClean="0"/>
              <a:t>‹#›</a:t>
            </a:fld>
            <a:endParaRPr lang="en-US"/>
          </a:p>
        </p:txBody>
      </p:sp>
    </p:spTree>
    <p:extLst>
      <p:ext uri="{BB962C8B-B14F-4D97-AF65-F5344CB8AC3E}">
        <p14:creationId xmlns:p14="http://schemas.microsoft.com/office/powerpoint/2010/main" val="3570477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AC601D-8343-CD42-9515-416487576510}"/>
              </a:ext>
            </a:extLst>
          </p:cNvPr>
          <p:cNvSpPr>
            <a:spLocks noGrp="1"/>
          </p:cNvSpPr>
          <p:nvPr>
            <p:ph type="ctrTitle"/>
          </p:nvPr>
        </p:nvSpPr>
        <p:spPr>
          <a:xfrm>
            <a:off x="2726432" y="1741337"/>
            <a:ext cx="6739136" cy="2387918"/>
          </a:xfrm>
        </p:spPr>
        <p:txBody>
          <a:bodyPr anchor="b">
            <a:normAutofit fontScale="90000"/>
          </a:bodyPr>
          <a:lstStyle/>
          <a:p>
            <a:r>
              <a:rPr lang="en-US" sz="6600" dirty="0">
                <a:solidFill>
                  <a:srgbClr val="FFFFFF"/>
                </a:solidFill>
              </a:rPr>
              <a:t>Fix Your Finances 2020</a:t>
            </a:r>
            <a:br>
              <a:rPr lang="en-US" sz="6600" dirty="0">
                <a:solidFill>
                  <a:srgbClr val="FFFFFF"/>
                </a:solidFill>
              </a:rPr>
            </a:br>
            <a:r>
              <a:rPr lang="en-US" sz="6600" dirty="0">
                <a:solidFill>
                  <a:srgbClr val="FFFFFF"/>
                </a:solidFill>
              </a:rPr>
              <a:t>Quick Review</a:t>
            </a:r>
          </a:p>
        </p:txBody>
      </p:sp>
      <p:sp>
        <p:nvSpPr>
          <p:cNvPr id="3" name="Subtitle 2">
            <a:extLst>
              <a:ext uri="{FF2B5EF4-FFF2-40B4-BE49-F238E27FC236}">
                <a16:creationId xmlns:a16="http://schemas.microsoft.com/office/drawing/2014/main" id="{D403CD60-629D-2143-B624-19B1F572F026}"/>
              </a:ext>
            </a:extLst>
          </p:cNvPr>
          <p:cNvSpPr>
            <a:spLocks noGrp="1"/>
          </p:cNvSpPr>
          <p:nvPr>
            <p:ph type="subTitle" idx="1"/>
          </p:nvPr>
        </p:nvSpPr>
        <p:spPr>
          <a:xfrm>
            <a:off x="2729559" y="4200522"/>
            <a:ext cx="6740685" cy="682079"/>
          </a:xfrm>
        </p:spPr>
        <p:txBody>
          <a:bodyPr>
            <a:noAutofit/>
          </a:bodyPr>
          <a:lstStyle/>
          <a:p>
            <a:r>
              <a:rPr lang="en-US" sz="3600" dirty="0">
                <a:solidFill>
                  <a:srgbClr val="FFFFFF"/>
                </a:solidFill>
              </a:rPr>
              <a:t>Class 2- Budget and Emergency Fund</a:t>
            </a:r>
          </a:p>
        </p:txBody>
      </p:sp>
    </p:spTree>
    <p:extLst>
      <p:ext uri="{BB962C8B-B14F-4D97-AF65-F5344CB8AC3E}">
        <p14:creationId xmlns:p14="http://schemas.microsoft.com/office/powerpoint/2010/main" val="215033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37182D7-2EA5-3C48-AB4F-86FCA53B5594}"/>
              </a:ext>
            </a:extLst>
          </p:cNvPr>
          <p:cNvPicPr>
            <a:picLocks noGrp="1" noChangeAspect="1"/>
          </p:cNvPicPr>
          <p:nvPr>
            <p:ph idx="1"/>
          </p:nvPr>
        </p:nvPicPr>
        <p:blipFill rotWithShape="1">
          <a:blip r:embed="rId2"/>
          <a:srcRect b="10000"/>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C23362-F6F6-BC4A-A40B-228D67581C5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Here are the Numbers</a:t>
            </a:r>
          </a:p>
        </p:txBody>
      </p:sp>
      <p:cxnSp>
        <p:nvCxnSpPr>
          <p:cNvPr id="31" name="Straight Connector 3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54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F4D5922-434B-4829-B93E-02DC38A29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35FBA24-5C01-4635-A984-1DB6E340B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BCC798D4-B209-4E34-9C6C-3F193F568B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8" name="Oval 77">
              <a:extLst>
                <a:ext uri="{FF2B5EF4-FFF2-40B4-BE49-F238E27FC236}">
                  <a16:creationId xmlns:a16="http://schemas.microsoft.com/office/drawing/2014/main" id="{7978A49B-F5A6-496A-A982-29894DDDA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8E00D50-A714-44D5-8901-A31A15038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BEA8776-76AA-4CA9-A8C6-52F167CE6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6D08EC1-F4E9-46DD-9535-3BA68F0184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F915C91F-752D-4BBD-8583-4B2E302B2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06CE8DCB-ACCB-4132-8CD8-93C435A42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1B0C136-429F-4651-AB23-639EF8F82CC8}"/>
              </a:ext>
            </a:extLst>
          </p:cNvPr>
          <p:cNvSpPr>
            <a:spLocks noGrp="1"/>
          </p:cNvSpPr>
          <p:nvPr>
            <p:ph type="title"/>
          </p:nvPr>
        </p:nvSpPr>
        <p:spPr>
          <a:xfrm>
            <a:off x="630936" y="630936"/>
            <a:ext cx="6341652" cy="2819399"/>
          </a:xfrm>
          <a:noFill/>
        </p:spPr>
        <p:txBody>
          <a:bodyPr vert="horz" lIns="91440" tIns="45720" rIns="91440" bIns="45720" rtlCol="0" anchor="b">
            <a:normAutofit/>
          </a:bodyPr>
          <a:lstStyle/>
          <a:p>
            <a:r>
              <a:rPr lang="en-US" sz="4800" b="1" i="1" kern="1200">
                <a:solidFill>
                  <a:schemeClr val="bg1"/>
                </a:solidFill>
                <a:latin typeface="+mj-lt"/>
                <a:ea typeface="+mj-ea"/>
                <a:cs typeface="+mj-cs"/>
              </a:rPr>
              <a:t>The seeds you sow today will be your Harvest tomorrow…</a:t>
            </a:r>
            <a:endParaRPr lang="en-US" sz="4800" b="1" i="1" kern="1200">
              <a:solidFill>
                <a:schemeClr val="bg1"/>
              </a:solidFill>
              <a:highlight>
                <a:srgbClr val="FFFF00"/>
              </a:highlight>
              <a:latin typeface="+mj-lt"/>
              <a:ea typeface="+mj-ea"/>
              <a:cs typeface="+mj-cs"/>
            </a:endParaRPr>
          </a:p>
        </p:txBody>
      </p:sp>
      <p:sp>
        <p:nvSpPr>
          <p:cNvPr id="85" name="Rectangle 84">
            <a:extLst>
              <a:ext uri="{FF2B5EF4-FFF2-40B4-BE49-F238E27FC236}">
                <a16:creationId xmlns:a16="http://schemas.microsoft.com/office/drawing/2014/main" id="{5819102A-0400-4C1F-8614-973F5262E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B1A0CF5C-68C2-4432-BC2D-5A124C7B6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77278" y="4945279"/>
            <a:ext cx="1285875" cy="549007"/>
            <a:chOff x="7029447" y="3514725"/>
            <a:chExt cx="1285875" cy="549007"/>
          </a:xfrm>
        </p:grpSpPr>
        <p:cxnSp>
          <p:nvCxnSpPr>
            <p:cNvPr id="88" name="Straight Connector 87">
              <a:extLst>
                <a:ext uri="{FF2B5EF4-FFF2-40B4-BE49-F238E27FC236}">
                  <a16:creationId xmlns:a16="http://schemas.microsoft.com/office/drawing/2014/main" id="{73E76A51-C6FF-4566-9670-D405D4DA76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069446D-7888-44DB-87EF-972BCEA0AB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450BCE5-EB53-44C2-B9B9-771BAD516C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B2D4461-C687-4A45-933F-C4CCB4E24F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3" name="Rectangle 92">
            <a:extLst>
              <a:ext uri="{FF2B5EF4-FFF2-40B4-BE49-F238E27FC236}">
                <a16:creationId xmlns:a16="http://schemas.microsoft.com/office/drawing/2014/main" id="{CF1485CA-41D2-421F-B28D-15EF845D5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04ED96A1-E6CA-493F-8610-6B8B7A28E3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6" name="Straight Connector 95">
              <a:extLst>
                <a:ext uri="{FF2B5EF4-FFF2-40B4-BE49-F238E27FC236}">
                  <a16:creationId xmlns:a16="http://schemas.microsoft.com/office/drawing/2014/main" id="{3C9231B8-0812-4FDE-9AC6-94984E20AC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BF59FE3-7AD8-46E8-9440-D268639942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EEEDF00-F676-4147-BAF0-64840E2857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4D3F73A-55E6-4A58-872D-BE9E9C7C3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26" name="Picture 2" descr="Image result for seeds you plant today">
            <a:extLst>
              <a:ext uri="{FF2B5EF4-FFF2-40B4-BE49-F238E27FC236}">
                <a16:creationId xmlns:a16="http://schemas.microsoft.com/office/drawing/2014/main" id="{747ED8DE-E393-4A11-A158-F8EF6E22923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6490"/>
          <a:stretch/>
        </p:blipFill>
        <p:spPr bwMode="auto">
          <a:xfrm>
            <a:off x="7867654" y="712344"/>
            <a:ext cx="3580147" cy="2515622"/>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a:extLst>
              <a:ext uri="{FF2B5EF4-FFF2-40B4-BE49-F238E27FC236}">
                <a16:creationId xmlns:a16="http://schemas.microsoft.com/office/drawing/2014/main" id="{8D2BC472-0671-410F-BA77-E46AA62106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734301" y="850149"/>
            <a:ext cx="304800" cy="429768"/>
            <a:chOff x="215328" y="-46937"/>
            <a:chExt cx="304800" cy="2773841"/>
          </a:xfrm>
        </p:grpSpPr>
        <p:cxnSp>
          <p:nvCxnSpPr>
            <p:cNvPr id="102" name="Straight Connector 101">
              <a:extLst>
                <a:ext uri="{FF2B5EF4-FFF2-40B4-BE49-F238E27FC236}">
                  <a16:creationId xmlns:a16="http://schemas.microsoft.com/office/drawing/2014/main" id="{DC68B2A3-267E-4DE4-8DD5-C0378482D2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6474CC6-D7FB-4A38-8991-680F048CFF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5825D0E-A1E4-4466-81B2-33325B3B3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1BD1E16-C3EF-4A05-9C71-590A55BFC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028" name="Picture 4" descr="Image result for alberta harvest">
            <a:extLst>
              <a:ext uri="{FF2B5EF4-FFF2-40B4-BE49-F238E27FC236}">
                <a16:creationId xmlns:a16="http://schemas.microsoft.com/office/drawing/2014/main" id="{9926E414-C631-468D-B4D5-A9E2423C5A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6"/>
          <a:stretch/>
        </p:blipFill>
        <p:spPr bwMode="auto">
          <a:xfrm>
            <a:off x="7867654" y="3410439"/>
            <a:ext cx="3580147" cy="25156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1A8C8F-228B-AB45-AD4F-A747A7FBF05D}"/>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spcBef>
                <a:spcPts val="0"/>
              </a:spcBef>
              <a:spcAft>
                <a:spcPts val="600"/>
              </a:spcAft>
              <a:buClrTx/>
              <a:buSzTx/>
              <a:buFontTx/>
              <a:buNone/>
              <a:tabLst/>
              <a:defRPr/>
            </a:pPr>
            <a:r>
              <a:rPr kumimoji="0" lang="en-US" sz="2000" b="1" i="0" u="none" strike="noStrike" kern="1200" cap="none" spc="0" normalizeH="0" baseline="0" noProof="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56580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p:cNvSpPr>
          <p:nvPr>
            <p:ph type="title"/>
          </p:nvPr>
        </p:nvSpPr>
        <p:spPr>
          <a:xfrm>
            <a:off x="1090863" y="0"/>
            <a:ext cx="10515600" cy="1325563"/>
          </a:xfrm>
        </p:spPr>
        <p:txBody>
          <a:bodyPr/>
          <a:lstStyle/>
          <a:p>
            <a:r>
              <a:rPr lang="en-US" altLang="en-US" dirty="0">
                <a:latin typeface="Trebuchet MS" charset="0"/>
                <a:ea typeface="ＭＳ Ｐゴシック" charset="-128"/>
                <a:cs typeface="Arial Unicode MS" charset="0"/>
              </a:rPr>
              <a:t>The Theory of Decreasing Responsibility</a:t>
            </a:r>
          </a:p>
        </p:txBody>
      </p:sp>
      <p:sp>
        <p:nvSpPr>
          <p:cNvPr id="13" name="TextBox 12">
            <a:extLst>
              <a:ext uri="{FF2B5EF4-FFF2-40B4-BE49-F238E27FC236}">
                <a16:creationId xmlns:a16="http://schemas.microsoft.com/office/drawing/2014/main" id="{40022D92-010E-2C48-BB61-491E54433472}"/>
              </a:ext>
            </a:extLst>
          </p:cNvPr>
          <p:cNvSpPr txBox="1">
            <a:spLocks noChangeArrowheads="1"/>
          </p:cNvSpPr>
          <p:nvPr/>
        </p:nvSpPr>
        <p:spPr bwMode="auto">
          <a:xfrm>
            <a:off x="538018" y="3919865"/>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30</a:t>
            </a:r>
          </a:p>
        </p:txBody>
      </p:sp>
      <p:sp>
        <p:nvSpPr>
          <p:cNvPr id="20" name="TextBox 19">
            <a:extLst>
              <a:ext uri="{FF2B5EF4-FFF2-40B4-BE49-F238E27FC236}">
                <a16:creationId xmlns:a16="http://schemas.microsoft.com/office/drawing/2014/main" id="{F4234357-BB74-8548-A98D-396DA9E89399}"/>
              </a:ext>
            </a:extLst>
          </p:cNvPr>
          <p:cNvSpPr txBox="1">
            <a:spLocks noChangeArrowheads="1"/>
          </p:cNvSpPr>
          <p:nvPr/>
        </p:nvSpPr>
        <p:spPr bwMode="auto">
          <a:xfrm>
            <a:off x="10349419" y="4181475"/>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85</a:t>
            </a:r>
          </a:p>
        </p:txBody>
      </p:sp>
      <p:sp>
        <p:nvSpPr>
          <p:cNvPr id="27660" name="Text Box 12"/>
          <p:cNvSpPr txBox="1">
            <a:spLocks noChangeArrowheads="1"/>
          </p:cNvSpPr>
          <p:nvPr/>
        </p:nvSpPr>
        <p:spPr bwMode="auto">
          <a:xfrm>
            <a:off x="2363788" y="4181475"/>
            <a:ext cx="3719512"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1" i="0" u="none" strike="noStrike" kern="1200" cap="none" spc="0" normalizeH="0" baseline="0" noProof="0">
                <a:ln>
                  <a:noFill/>
                </a:ln>
                <a:solidFill>
                  <a:srgbClr val="FCB515"/>
                </a:solidFill>
                <a:effectLst/>
                <a:uLnTx/>
                <a:uFillTx/>
                <a:latin typeface="Trebuchet MS" charset="0"/>
                <a:ea typeface="ＭＳ Ｐゴシック" charset="-128"/>
                <a:cs typeface="Arial Unicode MS" charset="0"/>
              </a:rPr>
              <a:t>Today</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1. Young children</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2. High debt</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3. House mortgage</a:t>
            </a:r>
            <a:b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br>
            <a:endPar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1" i="0" u="none" strike="noStrike" kern="1200" cap="none" spc="0" normalizeH="0" baseline="0" noProof="0">
                <a:ln>
                  <a:noFill/>
                </a:ln>
                <a:solidFill>
                  <a:srgbClr val="800000"/>
                </a:solidFill>
                <a:effectLst/>
                <a:uLnTx/>
                <a:uFillTx/>
                <a:latin typeface="Trebuchet MS" charset="0"/>
                <a:ea typeface="ＭＳ Ｐゴシック" charset="-128"/>
                <a:cs typeface="Arial Unicode MS" charset="0"/>
              </a:rPr>
              <a:t>Loss of income </a:t>
            </a:r>
            <a:br>
              <a:rPr kumimoji="0" lang="en-US" altLang="en-US" sz="1800" b="1" i="0" u="none" strike="noStrike" kern="1200" cap="none" spc="0" normalizeH="0" baseline="0" noProof="0">
                <a:ln>
                  <a:noFill/>
                </a:ln>
                <a:solidFill>
                  <a:srgbClr val="800000"/>
                </a:solidFill>
                <a:effectLst/>
                <a:uLnTx/>
                <a:uFillTx/>
                <a:latin typeface="Trebuchet MS" charset="0"/>
                <a:ea typeface="ＭＳ Ｐゴシック" charset="-128"/>
                <a:cs typeface="Arial Unicode MS" charset="0"/>
              </a:rPr>
            </a:br>
            <a:r>
              <a:rPr kumimoji="0" lang="en-US" altLang="en-US" sz="1800" b="1" i="0" u="none" strike="noStrike" kern="1200" cap="none" spc="0" normalizeH="0" baseline="0" noProof="0">
                <a:ln>
                  <a:noFill/>
                </a:ln>
                <a:solidFill>
                  <a:srgbClr val="800000"/>
                </a:solidFill>
                <a:effectLst/>
                <a:uLnTx/>
                <a:uFillTx/>
                <a:latin typeface="Trebuchet MS" charset="0"/>
                <a:ea typeface="ＭＳ Ｐゴシック" charset="-128"/>
                <a:cs typeface="Arial Unicode MS" charset="0"/>
              </a:rPr>
              <a:t>would be devastating</a:t>
            </a:r>
          </a:p>
        </p:txBody>
      </p:sp>
      <p:sp>
        <p:nvSpPr>
          <p:cNvPr id="27661" name="Text Box 13"/>
          <p:cNvSpPr txBox="1">
            <a:spLocks noChangeArrowheads="1"/>
          </p:cNvSpPr>
          <p:nvPr/>
        </p:nvSpPr>
        <p:spPr bwMode="auto">
          <a:xfrm>
            <a:off x="7069138" y="4181475"/>
            <a:ext cx="3598862"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1" i="0" u="none" strike="noStrike" kern="1200" cap="none" spc="0" normalizeH="0" baseline="0" noProof="0">
                <a:ln>
                  <a:noFill/>
                </a:ln>
                <a:solidFill>
                  <a:srgbClr val="4472C4"/>
                </a:solidFill>
                <a:effectLst/>
                <a:uLnTx/>
                <a:uFillTx/>
                <a:latin typeface="Trebuchet MS" charset="0"/>
                <a:ea typeface="ＭＳ Ｐゴシック" charset="-128"/>
                <a:cs typeface="Arial Unicode MS" charset="0"/>
              </a:rPr>
              <a:t>At Retirement</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1. Grown children</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2. Lower debt</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3. Mortgage paid</a:t>
            </a:r>
            <a:b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br>
            <a:endPar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1" i="0" u="none" strike="noStrike" kern="1200" cap="none" spc="0" normalizeH="0" baseline="0" noProof="0">
                <a:ln>
                  <a:noFill/>
                </a:ln>
                <a:solidFill>
                  <a:srgbClr val="800000"/>
                </a:solidFill>
                <a:effectLst/>
                <a:uLnTx/>
                <a:uFillTx/>
                <a:latin typeface="Trebuchet MS" charset="0"/>
                <a:ea typeface="ＭＳ Ｐゴシック" charset="-128"/>
                <a:cs typeface="Arial Unicode MS" charset="0"/>
              </a:rPr>
              <a:t>Retirement income needed</a:t>
            </a:r>
          </a:p>
        </p:txBody>
      </p:sp>
      <p:pic>
        <p:nvPicPr>
          <p:cNvPr id="27665" name="Picture 17" descr="TDR"/>
          <p:cNvPicPr>
            <a:picLocks noChangeAspect="1" noChangeArrowheads="1"/>
          </p:cNvPicPr>
          <p:nvPr/>
        </p:nvPicPr>
        <p:blipFill>
          <a:blip r:embed="rId3">
            <a:extLst>
              <a:ext uri="{28A0092B-C50C-407E-A947-70E740481C1C}">
                <a14:useLocalDpi xmlns:a14="http://schemas.microsoft.com/office/drawing/2010/main" val="0"/>
              </a:ext>
            </a:extLst>
          </a:blip>
          <a:srcRect r="51848"/>
          <a:stretch>
            <a:fillRect/>
          </a:stretch>
        </p:blipFill>
        <p:spPr bwMode="auto">
          <a:xfrm>
            <a:off x="1090863" y="1016628"/>
            <a:ext cx="4851150" cy="29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21" descr="TDR"/>
          <p:cNvPicPr>
            <a:picLocks noChangeAspect="1" noChangeArrowheads="1"/>
          </p:cNvPicPr>
          <p:nvPr/>
        </p:nvPicPr>
        <p:blipFill>
          <a:blip r:embed="rId3">
            <a:extLst>
              <a:ext uri="{28A0092B-C50C-407E-A947-70E740481C1C}">
                <a14:useLocalDpi xmlns:a14="http://schemas.microsoft.com/office/drawing/2010/main" val="0"/>
              </a:ext>
            </a:extLst>
          </a:blip>
          <a:srcRect l="47363"/>
          <a:stretch>
            <a:fillRect/>
          </a:stretch>
        </p:blipFill>
        <p:spPr bwMode="auto">
          <a:xfrm>
            <a:off x="5874419" y="1016628"/>
            <a:ext cx="5302982" cy="29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BE23DA59-EC6F-F44D-A729-1D9297F1C27A}"/>
              </a:ext>
            </a:extLst>
          </p:cNvPr>
          <p:cNvCxnSpPr>
            <a:cxnSpLocks/>
          </p:cNvCxnSpPr>
          <p:nvPr/>
        </p:nvCxnSpPr>
        <p:spPr>
          <a:xfrm>
            <a:off x="11092240" y="1530349"/>
            <a:ext cx="0" cy="2546029"/>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7B63E4F-EA85-4D44-B424-52D49025E3A4}"/>
              </a:ext>
            </a:extLst>
          </p:cNvPr>
          <p:cNvGrpSpPr/>
          <p:nvPr/>
        </p:nvGrpSpPr>
        <p:grpSpPr>
          <a:xfrm>
            <a:off x="6548913" y="2164844"/>
            <a:ext cx="1727721" cy="1560623"/>
            <a:chOff x="5942013" y="1868377"/>
            <a:chExt cx="1727721" cy="1560623"/>
          </a:xfrm>
        </p:grpSpPr>
        <p:grpSp>
          <p:nvGrpSpPr>
            <p:cNvPr id="7" name="Group 6">
              <a:extLst>
                <a:ext uri="{FF2B5EF4-FFF2-40B4-BE49-F238E27FC236}">
                  <a16:creationId xmlns:a16="http://schemas.microsoft.com/office/drawing/2014/main" id="{69007F39-2B25-1642-BAA7-7A6FA8666CE7}"/>
                </a:ext>
              </a:extLst>
            </p:cNvPr>
            <p:cNvGrpSpPr>
              <a:grpSpLocks/>
            </p:cNvGrpSpPr>
            <p:nvPr/>
          </p:nvGrpSpPr>
          <p:grpSpPr bwMode="auto">
            <a:xfrm>
              <a:off x="5942013" y="1868377"/>
              <a:ext cx="1727721" cy="584775"/>
              <a:chOff x="9160161" y="2019539"/>
              <a:chExt cx="2661762" cy="771549"/>
            </a:xfrm>
          </p:grpSpPr>
          <p:sp>
            <p:nvSpPr>
              <p:cNvPr id="8" name="Freeform 7">
                <a:extLst>
                  <a:ext uri="{FF2B5EF4-FFF2-40B4-BE49-F238E27FC236}">
                    <a16:creationId xmlns:a16="http://schemas.microsoft.com/office/drawing/2014/main" id="{96962684-2E27-E047-9CE8-395B41E14586}"/>
                  </a:ext>
                </a:extLst>
              </p:cNvPr>
              <p:cNvSpPr/>
              <p:nvPr/>
            </p:nvSpPr>
            <p:spPr>
              <a:xfrm>
                <a:off x="9160161" y="2121875"/>
                <a:ext cx="2661762" cy="566878"/>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F68F80E-6F01-3346-BF65-AFDF32D109D9}"/>
                  </a:ext>
                </a:extLst>
              </p:cNvPr>
              <p:cNvSpPr/>
              <p:nvPr/>
            </p:nvSpPr>
            <p:spPr>
              <a:xfrm>
                <a:off x="9537521" y="2019539"/>
                <a:ext cx="1907040" cy="771549"/>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44546A">
                          <a:satMod val="155000"/>
                        </a:srgbClr>
                      </a:solidFill>
                      <a:prstDash val="solid"/>
                    </a:ln>
                    <a:solidFill>
                      <a:srgbClr val="70AD47">
                        <a:lumMod val="60000"/>
                        <a:lumOff val="40000"/>
                      </a:srgbClr>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F I N #</a:t>
                </a:r>
              </a:p>
            </p:txBody>
          </p:sp>
        </p:grpSp>
        <p:cxnSp>
          <p:nvCxnSpPr>
            <p:cNvPr id="3" name="Straight Connector 2">
              <a:extLst>
                <a:ext uri="{FF2B5EF4-FFF2-40B4-BE49-F238E27FC236}">
                  <a16:creationId xmlns:a16="http://schemas.microsoft.com/office/drawing/2014/main" id="{77A061A5-214F-D34D-ABB1-574AA2AC4BBC}"/>
                </a:ext>
              </a:extLst>
            </p:cNvPr>
            <p:cNvCxnSpPr>
              <a:cxnSpLocks/>
            </p:cNvCxnSpPr>
            <p:nvPr/>
          </p:nvCxnSpPr>
          <p:spPr>
            <a:xfrm>
              <a:off x="6537053" y="2453152"/>
              <a:ext cx="0" cy="975848"/>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63118A6F-6DEC-4C4D-9C94-EEEAE3BD490D}"/>
              </a:ext>
            </a:extLst>
          </p:cNvPr>
          <p:cNvSpPr txBox="1">
            <a:spLocks noChangeArrowheads="1"/>
          </p:cNvSpPr>
          <p:nvPr/>
        </p:nvSpPr>
        <p:spPr bwMode="auto">
          <a:xfrm>
            <a:off x="5867923" y="3453469"/>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65</a:t>
            </a:r>
          </a:p>
        </p:txBody>
      </p:sp>
      <p:sp>
        <p:nvSpPr>
          <p:cNvPr id="2" name="Rectangle 1">
            <a:extLst>
              <a:ext uri="{FF2B5EF4-FFF2-40B4-BE49-F238E27FC236}">
                <a16:creationId xmlns:a16="http://schemas.microsoft.com/office/drawing/2014/main" id="{1D58DE45-2890-7247-94E7-DCBCAD7325C8}"/>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1168517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7665"/>
                                        </p:tgtEl>
                                        <p:attrNameLst>
                                          <p:attrName>style.visibility</p:attrName>
                                        </p:attrNameLst>
                                      </p:cBhvr>
                                      <p:to>
                                        <p:strVal val="visible"/>
                                      </p:to>
                                    </p:set>
                                    <p:animEffect transition="in" filter="wipe(left)">
                                      <p:cBhvr>
                                        <p:cTn id="7" dur="1000"/>
                                        <p:tgtEl>
                                          <p:spTgt spid="27665"/>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
                                        <p:tgtEl>
                                          <p:spTgt spid="13"/>
                                        </p:tgtEl>
                                        <p:attrNameLst>
                                          <p:attrName>ppt_y</p:attrName>
                                        </p:attrNameLst>
                                      </p:cBhvr>
                                      <p:tavLst>
                                        <p:tav tm="0">
                                          <p:val>
                                            <p:strVal val="#ppt_y+#ppt_h*1.125000"/>
                                          </p:val>
                                        </p:tav>
                                        <p:tav tm="100000">
                                          <p:val>
                                            <p:strVal val="#ppt_y"/>
                                          </p:val>
                                        </p:tav>
                                      </p:tavLst>
                                    </p:anim>
                                    <p:animEffect transition="in" filter="wipe(up)">
                                      <p:cBhvr>
                                        <p:cTn id="12" dur="10"/>
                                        <p:tgtEl>
                                          <p:spTgt spid="13"/>
                                        </p:tgtEl>
                                      </p:cBhvr>
                                    </p:animEffect>
                                  </p:childTnLst>
                                </p:cTn>
                              </p:par>
                            </p:childTnLst>
                          </p:cTn>
                        </p:par>
                        <p:par>
                          <p:cTn id="13" fill="hold">
                            <p:stCondLst>
                              <p:cond delay="1010"/>
                            </p:stCondLst>
                            <p:childTnLst>
                              <p:par>
                                <p:cTn id="14" presetID="1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
                                        <p:tgtEl>
                                          <p:spTgt spid="18"/>
                                        </p:tgtEl>
                                        <p:attrNameLst>
                                          <p:attrName>ppt_y</p:attrName>
                                        </p:attrNameLst>
                                      </p:cBhvr>
                                      <p:tavLst>
                                        <p:tav tm="0">
                                          <p:val>
                                            <p:strVal val="#ppt_y+#ppt_h*1.125000"/>
                                          </p:val>
                                        </p:tav>
                                        <p:tav tm="100000">
                                          <p:val>
                                            <p:strVal val="#ppt_y"/>
                                          </p:val>
                                        </p:tav>
                                      </p:tavLst>
                                    </p:anim>
                                    <p:animEffect transition="in" filter="wipe(up)">
                                      <p:cBhvr>
                                        <p:cTn id="17" dur="10"/>
                                        <p:tgtEl>
                                          <p:spTgt spid="18"/>
                                        </p:tgtEl>
                                      </p:cBhvr>
                                    </p:animEffect>
                                  </p:childTnLst>
                                </p:cTn>
                              </p:par>
                            </p:childTnLst>
                          </p:cTn>
                        </p:par>
                        <p:par>
                          <p:cTn id="18" fill="hold">
                            <p:stCondLst>
                              <p:cond delay="102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
                                        <p:tgtEl>
                                          <p:spTgt spid="20"/>
                                        </p:tgtEl>
                                        <p:attrNameLst>
                                          <p:attrName>ppt_y</p:attrName>
                                        </p:attrNameLst>
                                      </p:cBhvr>
                                      <p:tavLst>
                                        <p:tav tm="0">
                                          <p:val>
                                            <p:strVal val="#ppt_y+#ppt_h*1.125000"/>
                                          </p:val>
                                        </p:tav>
                                        <p:tav tm="100000">
                                          <p:val>
                                            <p:strVal val="#ppt_y"/>
                                          </p:val>
                                        </p:tav>
                                      </p:tavLst>
                                    </p:anim>
                                    <p:animEffect transition="in" filter="wipe(up)">
                                      <p:cBhvr>
                                        <p:cTn id="22" dur="10"/>
                                        <p:tgtEl>
                                          <p:spTgt spid="20"/>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60">
                                            <p:txEl>
                                              <p:pRg st="0" end="0"/>
                                            </p:txEl>
                                          </p:spTgt>
                                        </p:tgtEl>
                                        <p:attrNameLst>
                                          <p:attrName>style.visibility</p:attrName>
                                        </p:attrNameLst>
                                      </p:cBhvr>
                                      <p:to>
                                        <p:strVal val="visible"/>
                                      </p:to>
                                    </p:set>
                                    <p:animEffect transition="in" filter="wipe(left)">
                                      <p:cBhvr>
                                        <p:cTn id="27" dur="500"/>
                                        <p:tgtEl>
                                          <p:spTgt spid="2766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660">
                                            <p:txEl>
                                              <p:pRg st="1" end="1"/>
                                            </p:txEl>
                                          </p:spTgt>
                                        </p:tgtEl>
                                        <p:attrNameLst>
                                          <p:attrName>style.visibility</p:attrName>
                                        </p:attrNameLst>
                                      </p:cBhvr>
                                      <p:to>
                                        <p:strVal val="visible"/>
                                      </p:to>
                                    </p:set>
                                    <p:animEffect transition="in" filter="wipe(left)">
                                      <p:cBhvr>
                                        <p:cTn id="32" dur="500"/>
                                        <p:tgtEl>
                                          <p:spTgt spid="2766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660">
                                            <p:txEl>
                                              <p:pRg st="2" end="2"/>
                                            </p:txEl>
                                          </p:spTgt>
                                        </p:tgtEl>
                                        <p:attrNameLst>
                                          <p:attrName>style.visibility</p:attrName>
                                        </p:attrNameLst>
                                      </p:cBhvr>
                                      <p:to>
                                        <p:strVal val="visible"/>
                                      </p:to>
                                    </p:set>
                                    <p:animEffect transition="in" filter="wipe(left)">
                                      <p:cBhvr>
                                        <p:cTn id="37" dur="500"/>
                                        <p:tgtEl>
                                          <p:spTgt spid="2766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660">
                                            <p:txEl>
                                              <p:pRg st="3" end="3"/>
                                            </p:txEl>
                                          </p:spTgt>
                                        </p:tgtEl>
                                        <p:attrNameLst>
                                          <p:attrName>style.visibility</p:attrName>
                                        </p:attrNameLst>
                                      </p:cBhvr>
                                      <p:to>
                                        <p:strVal val="visible"/>
                                      </p:to>
                                    </p:set>
                                    <p:animEffect transition="in" filter="wipe(left)">
                                      <p:cBhvr>
                                        <p:cTn id="42" dur="500"/>
                                        <p:tgtEl>
                                          <p:spTgt spid="27660">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660">
                                            <p:txEl>
                                              <p:pRg st="4" end="4"/>
                                            </p:txEl>
                                          </p:spTgt>
                                        </p:tgtEl>
                                        <p:attrNameLst>
                                          <p:attrName>style.visibility</p:attrName>
                                        </p:attrNameLst>
                                      </p:cBhvr>
                                      <p:to>
                                        <p:strVal val="visible"/>
                                      </p:to>
                                    </p:set>
                                    <p:animEffect transition="in" filter="wipe(left)">
                                      <p:cBhvr>
                                        <p:cTn id="47" dur="500"/>
                                        <p:tgtEl>
                                          <p:spTgt spid="27660">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7669"/>
                                        </p:tgtEl>
                                        <p:attrNameLst>
                                          <p:attrName>style.visibility</p:attrName>
                                        </p:attrNameLst>
                                      </p:cBhvr>
                                      <p:to>
                                        <p:strVal val="visible"/>
                                      </p:to>
                                    </p:set>
                                    <p:animEffect transition="in" filter="wipe(left)">
                                      <p:cBhvr>
                                        <p:cTn id="52" dur="1000"/>
                                        <p:tgtEl>
                                          <p:spTgt spid="27669"/>
                                        </p:tgtEl>
                                      </p:cBhvr>
                                    </p:animEffect>
                                  </p:childTnLst>
                                </p:cTn>
                              </p:par>
                            </p:childTnLst>
                          </p:cTn>
                        </p:par>
                      </p:childTnLst>
                    </p:cTn>
                  </p:par>
                  <p:par>
                    <p:cTn id="53" fill="hold">
                      <p:stCondLst>
                        <p:cond delay="indefinite"/>
                      </p:stCondLst>
                      <p:childTnLst>
                        <p:par>
                          <p:cTn id="54" fill="hold" nodeType="after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661">
                                            <p:txEl>
                                              <p:pRg st="0" end="0"/>
                                            </p:txEl>
                                          </p:spTgt>
                                        </p:tgtEl>
                                        <p:attrNameLst>
                                          <p:attrName>style.visibility</p:attrName>
                                        </p:attrNameLst>
                                      </p:cBhvr>
                                      <p:to>
                                        <p:strVal val="visible"/>
                                      </p:to>
                                    </p:set>
                                    <p:animEffect transition="in" filter="wipe(left)">
                                      <p:cBhvr>
                                        <p:cTn id="57" dur="500"/>
                                        <p:tgtEl>
                                          <p:spTgt spid="27661">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7661">
                                            <p:txEl>
                                              <p:pRg st="1" end="1"/>
                                            </p:txEl>
                                          </p:spTgt>
                                        </p:tgtEl>
                                        <p:attrNameLst>
                                          <p:attrName>style.visibility</p:attrName>
                                        </p:attrNameLst>
                                      </p:cBhvr>
                                      <p:to>
                                        <p:strVal val="visible"/>
                                      </p:to>
                                    </p:set>
                                    <p:animEffect transition="in" filter="wipe(left)">
                                      <p:cBhvr>
                                        <p:cTn id="62" dur="500"/>
                                        <p:tgtEl>
                                          <p:spTgt spid="27661">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7661">
                                            <p:txEl>
                                              <p:pRg st="2" end="2"/>
                                            </p:txEl>
                                          </p:spTgt>
                                        </p:tgtEl>
                                        <p:attrNameLst>
                                          <p:attrName>style.visibility</p:attrName>
                                        </p:attrNameLst>
                                      </p:cBhvr>
                                      <p:to>
                                        <p:strVal val="visible"/>
                                      </p:to>
                                    </p:set>
                                    <p:animEffect transition="in" filter="wipe(left)">
                                      <p:cBhvr>
                                        <p:cTn id="67" dur="500"/>
                                        <p:tgtEl>
                                          <p:spTgt spid="27661">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661">
                                            <p:txEl>
                                              <p:pRg st="3" end="3"/>
                                            </p:txEl>
                                          </p:spTgt>
                                        </p:tgtEl>
                                        <p:attrNameLst>
                                          <p:attrName>style.visibility</p:attrName>
                                        </p:attrNameLst>
                                      </p:cBhvr>
                                      <p:to>
                                        <p:strVal val="visible"/>
                                      </p:to>
                                    </p:set>
                                    <p:animEffect transition="in" filter="wipe(left)">
                                      <p:cBhvr>
                                        <p:cTn id="72" dur="500"/>
                                        <p:tgtEl>
                                          <p:spTgt spid="27661">
                                            <p:txEl>
                                              <p:pRg st="3" end="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661">
                                            <p:txEl>
                                              <p:pRg st="4" end="4"/>
                                            </p:txEl>
                                          </p:spTgt>
                                        </p:tgtEl>
                                        <p:attrNameLst>
                                          <p:attrName>style.visibility</p:attrName>
                                        </p:attrNameLst>
                                      </p:cBhvr>
                                      <p:to>
                                        <p:strVal val="visible"/>
                                      </p:to>
                                    </p:set>
                                    <p:animEffect transition="in" filter="wipe(left)">
                                      <p:cBhvr>
                                        <p:cTn id="77" dur="500"/>
                                        <p:tgtEl>
                                          <p:spTgt spid="27661">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7660" grpId="0" uiExpand="1" build="p"/>
      <p:bldP spid="27661" grpId="0" build="p"/>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a:xfrm>
            <a:off x="498549" y="234904"/>
            <a:ext cx="8153400" cy="1258888"/>
          </a:xfrm>
        </p:spPr>
        <p:txBody>
          <a:bodyPr>
            <a:normAutofit/>
          </a:bodyPr>
          <a:lstStyle/>
          <a:p>
            <a:r>
              <a:rPr lang="en-US" altLang="en-US" sz="5400" b="1" dirty="0">
                <a:latin typeface="Tahoma" panose="020B0604030504040204" pitchFamily="34" charset="0"/>
                <a:ea typeface="Tahoma" panose="020B0604030504040204" pitchFamily="34" charset="0"/>
                <a:cs typeface="Tahoma" panose="020B0604030504040204" pitchFamily="34" charset="0"/>
              </a:rPr>
              <a:t>Inflation</a:t>
            </a:r>
          </a:p>
        </p:txBody>
      </p:sp>
      <p:sp>
        <p:nvSpPr>
          <p:cNvPr id="20" name="Freeform 19"/>
          <p:cNvSpPr/>
          <p:nvPr/>
        </p:nvSpPr>
        <p:spPr>
          <a:xfrm>
            <a:off x="1073021" y="1899260"/>
            <a:ext cx="9459213" cy="2570460"/>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p:cNvSpPr txBox="1">
            <a:spLocks noChangeArrowheads="1"/>
          </p:cNvSpPr>
          <p:nvPr/>
        </p:nvSpPr>
        <p:spPr bwMode="auto">
          <a:xfrm>
            <a:off x="486276" y="2508403"/>
            <a:ext cx="2318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sng" strike="noStrike" kern="1200" cap="none" spc="0" normalizeH="0" baseline="0" noProof="0" dirty="0">
                <a:ln>
                  <a:noFill/>
                </a:ln>
                <a:solidFill>
                  <a:prstClr val="black"/>
                </a:solidFill>
                <a:effectLst/>
                <a:uLnTx/>
                <a:uFillTx/>
                <a:latin typeface="Trebuchet MS" charset="0"/>
                <a:ea typeface="MS PGothic" charset="-128"/>
                <a:cs typeface="Arial Unicode MS" charset="0"/>
              </a:rPr>
              <a:t>Inflation = 2.5%</a:t>
            </a:r>
          </a:p>
        </p:txBody>
      </p:sp>
      <p:sp>
        <p:nvSpPr>
          <p:cNvPr id="32" name="TextBox 31"/>
          <p:cNvSpPr txBox="1">
            <a:spLocks noChangeArrowheads="1"/>
          </p:cNvSpPr>
          <p:nvPr/>
        </p:nvSpPr>
        <p:spPr bwMode="auto">
          <a:xfrm>
            <a:off x="517525" y="3001958"/>
            <a:ext cx="2768600" cy="707886"/>
          </a:xfrm>
          <a:prstGeom prst="rect">
            <a:avLst/>
          </a:prstGeom>
          <a:solidFill>
            <a:schemeClr val="accent2"/>
          </a:solidFill>
          <a:ln w="9525">
            <a:solidFill>
              <a:schemeClr val="accent2"/>
            </a:solidFill>
            <a:miter lim="800000"/>
            <a:headEnd/>
            <a:tailEnd/>
          </a:ln>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Trebuchet MS" charset="0"/>
                <a:ea typeface="MS PGothic" charset="-128"/>
                <a:cs typeface="Arial Unicode MS" charset="0"/>
              </a:rPr>
              <a:t>Income = $40,000</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($3,333/</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t>
            </a:r>
          </a:p>
        </p:txBody>
      </p:sp>
      <p:sp>
        <p:nvSpPr>
          <p:cNvPr id="33" name="TextBox 32"/>
          <p:cNvSpPr txBox="1">
            <a:spLocks noChangeArrowheads="1"/>
          </p:cNvSpPr>
          <p:nvPr/>
        </p:nvSpPr>
        <p:spPr bwMode="auto">
          <a:xfrm>
            <a:off x="800101" y="4571972"/>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30</a:t>
            </a:r>
          </a:p>
        </p:txBody>
      </p:sp>
      <p:sp>
        <p:nvSpPr>
          <p:cNvPr id="34" name="TextBox 33"/>
          <p:cNvSpPr txBox="1">
            <a:spLocks noChangeArrowheads="1"/>
          </p:cNvSpPr>
          <p:nvPr/>
        </p:nvSpPr>
        <p:spPr bwMode="auto">
          <a:xfrm>
            <a:off x="5794851" y="1688900"/>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35" name="TextBox 34"/>
          <p:cNvSpPr txBox="1">
            <a:spLocks noChangeArrowheads="1"/>
          </p:cNvSpPr>
          <p:nvPr/>
        </p:nvSpPr>
        <p:spPr bwMode="auto">
          <a:xfrm>
            <a:off x="5958463" y="2423135"/>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65</a:t>
            </a:r>
          </a:p>
        </p:txBody>
      </p:sp>
      <p:sp>
        <p:nvSpPr>
          <p:cNvPr id="18441" name="TextBox 23"/>
          <p:cNvSpPr txBox="1">
            <a:spLocks noChangeArrowheads="1"/>
          </p:cNvSpPr>
          <p:nvPr/>
        </p:nvSpPr>
        <p:spPr bwMode="auto">
          <a:xfrm rot="20102383">
            <a:off x="3398337" y="3260837"/>
            <a:ext cx="2263248"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Accumulation</a:t>
            </a:r>
          </a:p>
        </p:txBody>
      </p:sp>
      <p:sp>
        <p:nvSpPr>
          <p:cNvPr id="39" name="TextBox 38"/>
          <p:cNvSpPr txBox="1">
            <a:spLocks noChangeArrowheads="1"/>
          </p:cNvSpPr>
          <p:nvPr/>
        </p:nvSpPr>
        <p:spPr bwMode="auto">
          <a:xfrm>
            <a:off x="5773439" y="1539328"/>
            <a:ext cx="1640837" cy="729061"/>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$94,928</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$7,910/</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41" name="Freeform 40"/>
          <p:cNvSpPr/>
          <p:nvPr/>
        </p:nvSpPr>
        <p:spPr bwMode="auto">
          <a:xfrm>
            <a:off x="5601643" y="3088700"/>
            <a:ext cx="2004290" cy="737162"/>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p:cNvSpPr/>
          <p:nvPr/>
        </p:nvSpPr>
        <p:spPr bwMode="auto">
          <a:xfrm>
            <a:off x="5591967" y="3938287"/>
            <a:ext cx="1893467" cy="70788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Independence #</a:t>
            </a:r>
          </a:p>
        </p:txBody>
      </p:sp>
      <p:sp>
        <p:nvSpPr>
          <p:cNvPr id="44" name="TextBox 43"/>
          <p:cNvSpPr txBox="1">
            <a:spLocks noChangeArrowheads="1"/>
          </p:cNvSpPr>
          <p:nvPr/>
        </p:nvSpPr>
        <p:spPr bwMode="auto">
          <a:xfrm>
            <a:off x="6074470" y="3221591"/>
            <a:ext cx="928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FIN #</a:t>
            </a:r>
          </a:p>
        </p:txBody>
      </p:sp>
      <p:sp>
        <p:nvSpPr>
          <p:cNvPr id="16" name="TextBox 15">
            <a:extLst>
              <a:ext uri="{FF2B5EF4-FFF2-40B4-BE49-F238E27FC236}">
                <a16:creationId xmlns:a16="http://schemas.microsoft.com/office/drawing/2014/main" id="{C594F3B6-34E4-B947-A635-F111778E8D03}"/>
              </a:ext>
            </a:extLst>
          </p:cNvPr>
          <p:cNvSpPr txBox="1">
            <a:spLocks noChangeArrowheads="1"/>
          </p:cNvSpPr>
          <p:nvPr/>
        </p:nvSpPr>
        <p:spPr bwMode="auto">
          <a:xfrm>
            <a:off x="10532234" y="1808085"/>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85</a:t>
            </a:r>
          </a:p>
        </p:txBody>
      </p:sp>
      <p:sp>
        <p:nvSpPr>
          <p:cNvPr id="17" name="TextBox 23">
            <a:extLst>
              <a:ext uri="{FF2B5EF4-FFF2-40B4-BE49-F238E27FC236}">
                <a16:creationId xmlns:a16="http://schemas.microsoft.com/office/drawing/2014/main" id="{4827CCC1-33B8-A44A-A26C-32796B2BB0FA}"/>
              </a:ext>
            </a:extLst>
          </p:cNvPr>
          <p:cNvSpPr txBox="1">
            <a:spLocks noChangeArrowheads="1"/>
          </p:cNvSpPr>
          <p:nvPr/>
        </p:nvSpPr>
        <p:spPr bwMode="auto">
          <a:xfrm rot="21415433">
            <a:off x="7886198" y="1516339"/>
            <a:ext cx="2079001"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Withdrawal</a:t>
            </a:r>
          </a:p>
        </p:txBody>
      </p:sp>
      <p:sp>
        <p:nvSpPr>
          <p:cNvPr id="18" name="TextBox 17">
            <a:extLst>
              <a:ext uri="{FF2B5EF4-FFF2-40B4-BE49-F238E27FC236}">
                <a16:creationId xmlns:a16="http://schemas.microsoft.com/office/drawing/2014/main" id="{F2C77D2B-5D6B-9F4D-A3FD-54CDB2CF7A41}"/>
              </a:ext>
            </a:extLst>
          </p:cNvPr>
          <p:cNvSpPr txBox="1">
            <a:spLocks noChangeArrowheads="1"/>
          </p:cNvSpPr>
          <p:nvPr/>
        </p:nvSpPr>
        <p:spPr bwMode="auto">
          <a:xfrm>
            <a:off x="10045700" y="1023545"/>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19" name="TextBox 18">
            <a:extLst>
              <a:ext uri="{FF2B5EF4-FFF2-40B4-BE49-F238E27FC236}">
                <a16:creationId xmlns:a16="http://schemas.microsoft.com/office/drawing/2014/main" id="{B125908E-31B5-BD4E-BEBF-17E80B91C289}"/>
              </a:ext>
            </a:extLst>
          </p:cNvPr>
          <p:cNvSpPr txBox="1">
            <a:spLocks noChangeArrowheads="1"/>
          </p:cNvSpPr>
          <p:nvPr/>
        </p:nvSpPr>
        <p:spPr bwMode="auto">
          <a:xfrm>
            <a:off x="9976089" y="1023545"/>
            <a:ext cx="1745522" cy="707886"/>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$155,550</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$12,962/</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21" name="Rectangle 20">
            <a:extLst>
              <a:ext uri="{FF2B5EF4-FFF2-40B4-BE49-F238E27FC236}">
                <a16:creationId xmlns:a16="http://schemas.microsoft.com/office/drawing/2014/main" id="{A6F4149B-57C7-3C43-BFF5-D6313381411E}"/>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480996820"/>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circle(in)">
                                      <p:cBhvr>
                                        <p:cTn id="23" dur="20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in)">
                                      <p:cBhvr>
                                        <p:cTn id="37" dur="20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1"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strips(downLeft)">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animBg="1"/>
      <p:bldP spid="34" grpId="0" animBg="1"/>
      <p:bldP spid="39" grpId="0" animBg="1"/>
      <p:bldP spid="41" grpId="0" animBg="1"/>
      <p:bldP spid="42" grpId="0"/>
      <p:bldP spid="44" grpId="0"/>
      <p:bldP spid="44" grpId="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a:xfrm>
            <a:off x="498549" y="234904"/>
            <a:ext cx="8153400" cy="1258888"/>
          </a:xfrm>
        </p:spPr>
        <p:txBody>
          <a:bodyPr>
            <a:normAutofit/>
          </a:bodyPr>
          <a:lstStyle/>
          <a:p>
            <a:r>
              <a:rPr lang="en-US" altLang="en-US" sz="5400" b="1" dirty="0">
                <a:latin typeface="+mn-lt"/>
                <a:ea typeface="Tahoma" panose="020B0604030504040204" pitchFamily="34" charset="0"/>
                <a:cs typeface="Tahoma" panose="020B0604030504040204" pitchFamily="34" charset="0"/>
              </a:rPr>
              <a:t>Setting </a:t>
            </a:r>
            <a:r>
              <a:rPr lang="en-US" altLang="en-US" sz="5400" b="1" i="1" dirty="0">
                <a:latin typeface="+mn-lt"/>
                <a:ea typeface="Tahoma" panose="020B0604030504040204" pitchFamily="34" charset="0"/>
                <a:cs typeface="Tahoma" panose="020B0604030504040204" pitchFamily="34" charset="0"/>
              </a:rPr>
              <a:t>Your</a:t>
            </a:r>
            <a:r>
              <a:rPr lang="en-US" altLang="en-US" sz="5400" b="1" dirty="0">
                <a:latin typeface="+mn-lt"/>
                <a:ea typeface="Tahoma" panose="020B0604030504040204" pitchFamily="34" charset="0"/>
                <a:cs typeface="Tahoma" panose="020B0604030504040204" pitchFamily="34" charset="0"/>
              </a:rPr>
              <a:t> FIN#</a:t>
            </a:r>
          </a:p>
        </p:txBody>
      </p:sp>
      <p:sp>
        <p:nvSpPr>
          <p:cNvPr id="20" name="Freeform 19"/>
          <p:cNvSpPr/>
          <p:nvPr/>
        </p:nvSpPr>
        <p:spPr>
          <a:xfrm>
            <a:off x="1073021" y="1899260"/>
            <a:ext cx="9459213" cy="2570460"/>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p:cNvSpPr txBox="1">
            <a:spLocks noChangeArrowheads="1"/>
          </p:cNvSpPr>
          <p:nvPr/>
        </p:nvSpPr>
        <p:spPr bwMode="auto">
          <a:xfrm>
            <a:off x="486276" y="2508403"/>
            <a:ext cx="2318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sng" strike="noStrike" kern="1200" cap="none" spc="0" normalizeH="0" baseline="0" noProof="0" dirty="0">
                <a:ln>
                  <a:noFill/>
                </a:ln>
                <a:solidFill>
                  <a:prstClr val="black"/>
                </a:solidFill>
                <a:effectLst/>
                <a:uLnTx/>
                <a:uFillTx/>
                <a:latin typeface="Trebuchet MS" charset="0"/>
                <a:ea typeface="MS PGothic" charset="-128"/>
                <a:cs typeface="Arial Unicode MS" charset="0"/>
              </a:rPr>
              <a:t>Inflation = 2.5%</a:t>
            </a:r>
          </a:p>
        </p:txBody>
      </p:sp>
      <p:sp>
        <p:nvSpPr>
          <p:cNvPr id="32" name="TextBox 31"/>
          <p:cNvSpPr txBox="1">
            <a:spLocks noChangeArrowheads="1"/>
          </p:cNvSpPr>
          <p:nvPr/>
        </p:nvSpPr>
        <p:spPr bwMode="auto">
          <a:xfrm>
            <a:off x="517525" y="3001958"/>
            <a:ext cx="2768600" cy="707886"/>
          </a:xfrm>
          <a:prstGeom prst="rect">
            <a:avLst/>
          </a:prstGeom>
          <a:solidFill>
            <a:schemeClr val="accent2"/>
          </a:solidFill>
          <a:ln w="9525">
            <a:solidFill>
              <a:schemeClr val="accent2"/>
            </a:solidFill>
            <a:miter lim="800000"/>
            <a:headEnd/>
            <a:tailEnd/>
          </a:ln>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Trebuchet MS" charset="0"/>
                <a:ea typeface="MS PGothic" charset="-128"/>
                <a:cs typeface="Arial Unicode MS" charset="0"/>
              </a:rPr>
              <a:t>Income = $40,000</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($3,333/</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t>
            </a:r>
          </a:p>
        </p:txBody>
      </p:sp>
      <p:sp>
        <p:nvSpPr>
          <p:cNvPr id="33" name="TextBox 32"/>
          <p:cNvSpPr txBox="1">
            <a:spLocks noChangeArrowheads="1"/>
          </p:cNvSpPr>
          <p:nvPr/>
        </p:nvSpPr>
        <p:spPr bwMode="auto">
          <a:xfrm>
            <a:off x="800101" y="4571972"/>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30</a:t>
            </a:r>
          </a:p>
        </p:txBody>
      </p:sp>
      <p:sp>
        <p:nvSpPr>
          <p:cNvPr id="34" name="TextBox 33"/>
          <p:cNvSpPr txBox="1">
            <a:spLocks noChangeArrowheads="1"/>
          </p:cNvSpPr>
          <p:nvPr/>
        </p:nvSpPr>
        <p:spPr bwMode="auto">
          <a:xfrm>
            <a:off x="5794851" y="1688900"/>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35" name="TextBox 34"/>
          <p:cNvSpPr txBox="1">
            <a:spLocks noChangeArrowheads="1"/>
          </p:cNvSpPr>
          <p:nvPr/>
        </p:nvSpPr>
        <p:spPr bwMode="auto">
          <a:xfrm>
            <a:off x="5958463" y="2423135"/>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65</a:t>
            </a:r>
          </a:p>
        </p:txBody>
      </p:sp>
      <p:sp>
        <p:nvSpPr>
          <p:cNvPr id="18441" name="TextBox 23"/>
          <p:cNvSpPr txBox="1">
            <a:spLocks noChangeArrowheads="1"/>
          </p:cNvSpPr>
          <p:nvPr/>
        </p:nvSpPr>
        <p:spPr bwMode="auto">
          <a:xfrm rot="20102383">
            <a:off x="3398337" y="3260837"/>
            <a:ext cx="2263248"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Accumulation</a:t>
            </a:r>
          </a:p>
        </p:txBody>
      </p:sp>
      <p:sp>
        <p:nvSpPr>
          <p:cNvPr id="39" name="TextBox 38"/>
          <p:cNvSpPr txBox="1">
            <a:spLocks noChangeArrowheads="1"/>
          </p:cNvSpPr>
          <p:nvPr/>
        </p:nvSpPr>
        <p:spPr bwMode="auto">
          <a:xfrm>
            <a:off x="5773439" y="1539328"/>
            <a:ext cx="1640837" cy="729061"/>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$94,928</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$7,910/</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41" name="Freeform 40"/>
          <p:cNvSpPr/>
          <p:nvPr/>
        </p:nvSpPr>
        <p:spPr bwMode="auto">
          <a:xfrm>
            <a:off x="5601643" y="3088700"/>
            <a:ext cx="2004290" cy="737162"/>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p:cNvSpPr/>
          <p:nvPr/>
        </p:nvSpPr>
        <p:spPr bwMode="auto">
          <a:xfrm>
            <a:off x="5591967" y="3938287"/>
            <a:ext cx="1893467" cy="70788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Independence #</a:t>
            </a:r>
          </a:p>
        </p:txBody>
      </p:sp>
      <p:sp>
        <p:nvSpPr>
          <p:cNvPr id="44" name="TextBox 43"/>
          <p:cNvSpPr txBox="1">
            <a:spLocks noChangeArrowheads="1"/>
          </p:cNvSpPr>
          <p:nvPr/>
        </p:nvSpPr>
        <p:spPr bwMode="auto">
          <a:xfrm>
            <a:off x="5700412" y="3257436"/>
            <a:ext cx="1861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$1,239,137</a:t>
            </a:r>
          </a:p>
        </p:txBody>
      </p:sp>
      <p:sp>
        <p:nvSpPr>
          <p:cNvPr id="16" name="TextBox 15">
            <a:extLst>
              <a:ext uri="{FF2B5EF4-FFF2-40B4-BE49-F238E27FC236}">
                <a16:creationId xmlns:a16="http://schemas.microsoft.com/office/drawing/2014/main" id="{C594F3B6-34E4-B947-A635-F111778E8D03}"/>
              </a:ext>
            </a:extLst>
          </p:cNvPr>
          <p:cNvSpPr txBox="1">
            <a:spLocks noChangeArrowheads="1"/>
          </p:cNvSpPr>
          <p:nvPr/>
        </p:nvSpPr>
        <p:spPr bwMode="auto">
          <a:xfrm>
            <a:off x="10532234" y="1808085"/>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85</a:t>
            </a:r>
          </a:p>
        </p:txBody>
      </p:sp>
      <p:sp>
        <p:nvSpPr>
          <p:cNvPr id="17" name="TextBox 23">
            <a:extLst>
              <a:ext uri="{FF2B5EF4-FFF2-40B4-BE49-F238E27FC236}">
                <a16:creationId xmlns:a16="http://schemas.microsoft.com/office/drawing/2014/main" id="{4827CCC1-33B8-A44A-A26C-32796B2BB0FA}"/>
              </a:ext>
            </a:extLst>
          </p:cNvPr>
          <p:cNvSpPr txBox="1">
            <a:spLocks noChangeArrowheads="1"/>
          </p:cNvSpPr>
          <p:nvPr/>
        </p:nvSpPr>
        <p:spPr bwMode="auto">
          <a:xfrm rot="21415433">
            <a:off x="7886198" y="1516339"/>
            <a:ext cx="2079001"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err="1">
                <a:ln>
                  <a:noFill/>
                </a:ln>
                <a:solidFill>
                  <a:srgbClr val="CC0000"/>
                </a:solidFill>
                <a:effectLst/>
                <a:uLnTx/>
                <a:uFillTx/>
                <a:latin typeface="Trebuchet MS" charset="0"/>
                <a:ea typeface="MS PGothic" charset="-128"/>
                <a:cs typeface="Arial Unicode MS" charset="0"/>
              </a:rPr>
              <a:t>Withdrawl</a:t>
            </a:r>
            <a:endPar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endParaRPr>
          </a:p>
        </p:txBody>
      </p:sp>
      <p:sp>
        <p:nvSpPr>
          <p:cNvPr id="18" name="TextBox 17">
            <a:extLst>
              <a:ext uri="{FF2B5EF4-FFF2-40B4-BE49-F238E27FC236}">
                <a16:creationId xmlns:a16="http://schemas.microsoft.com/office/drawing/2014/main" id="{F2C77D2B-5D6B-9F4D-A3FD-54CDB2CF7A41}"/>
              </a:ext>
            </a:extLst>
          </p:cNvPr>
          <p:cNvSpPr txBox="1">
            <a:spLocks noChangeArrowheads="1"/>
          </p:cNvSpPr>
          <p:nvPr/>
        </p:nvSpPr>
        <p:spPr bwMode="auto">
          <a:xfrm>
            <a:off x="10045700" y="1023545"/>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19" name="TextBox 18">
            <a:extLst>
              <a:ext uri="{FF2B5EF4-FFF2-40B4-BE49-F238E27FC236}">
                <a16:creationId xmlns:a16="http://schemas.microsoft.com/office/drawing/2014/main" id="{B125908E-31B5-BD4E-BEBF-17E80B91C289}"/>
              </a:ext>
            </a:extLst>
          </p:cNvPr>
          <p:cNvSpPr txBox="1">
            <a:spLocks noChangeArrowheads="1"/>
          </p:cNvSpPr>
          <p:nvPr/>
        </p:nvSpPr>
        <p:spPr bwMode="auto">
          <a:xfrm>
            <a:off x="9976089" y="1023545"/>
            <a:ext cx="1745522" cy="707886"/>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$155,550</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$12,962/</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2" name="TextBox 1">
            <a:extLst>
              <a:ext uri="{FF2B5EF4-FFF2-40B4-BE49-F238E27FC236}">
                <a16:creationId xmlns:a16="http://schemas.microsoft.com/office/drawing/2014/main" id="{69581E95-6168-4241-BBD3-7D35B02C0A47}"/>
              </a:ext>
            </a:extLst>
          </p:cNvPr>
          <p:cNvSpPr txBox="1"/>
          <p:nvPr/>
        </p:nvSpPr>
        <p:spPr>
          <a:xfrm>
            <a:off x="7768149" y="3666302"/>
            <a:ext cx="466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cxnSp>
        <p:nvCxnSpPr>
          <p:cNvPr id="5" name="Straight Arrow Connector 4">
            <a:extLst>
              <a:ext uri="{FF2B5EF4-FFF2-40B4-BE49-F238E27FC236}">
                <a16:creationId xmlns:a16="http://schemas.microsoft.com/office/drawing/2014/main" id="{FFF34953-62F1-5942-80EB-3453C20C4620}"/>
              </a:ext>
            </a:extLst>
          </p:cNvPr>
          <p:cNvCxnSpPr>
            <a:cxnSpLocks/>
          </p:cNvCxnSpPr>
          <p:nvPr/>
        </p:nvCxnSpPr>
        <p:spPr>
          <a:xfrm flipV="1">
            <a:off x="7220525" y="1899260"/>
            <a:ext cx="1262062" cy="1102699"/>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39CCF4B-B4BC-1C42-9C8E-28CD00207DC2}"/>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3582305686"/>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par>
                                <p:cTn id="15" presetID="6" presetClass="emph" presetSubtype="0" fill="hold" grpId="0" nodeType="withEffect">
                                  <p:stCondLst>
                                    <p:cond delay="0"/>
                                  </p:stCondLst>
                                  <p:childTnLst>
                                    <p:animScale>
                                      <p:cBhvr>
                                        <p:cTn id="16" dur="2000" fill="hold"/>
                                        <p:tgtEl>
                                          <p:spTgt spid="31"/>
                                        </p:tgtEl>
                                      </p:cBhvr>
                                      <p:by x="150000" y="150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circle(in)">
                                      <p:cBhvr>
                                        <p:cTn id="43" dur="20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1"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strips(downLeft)">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animBg="1"/>
      <p:bldP spid="34" grpId="0" animBg="1"/>
      <p:bldP spid="39" grpId="0" animBg="1"/>
      <p:bldP spid="41" grpId="0" animBg="1"/>
      <p:bldP spid="42" grpId="0"/>
      <p:bldP spid="44" grpId="0"/>
      <p:bldP spid="44" grpId="1"/>
      <p:bldP spid="18" grpId="0" animBg="1"/>
      <p:bldP spid="19"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5B39-9643-48C4-B47C-2C9014A365E5}"/>
              </a:ext>
            </a:extLst>
          </p:cNvPr>
          <p:cNvSpPr>
            <a:spLocks noGrp="1"/>
          </p:cNvSpPr>
          <p:nvPr>
            <p:ph type="title"/>
          </p:nvPr>
        </p:nvSpPr>
        <p:spPr/>
        <p:txBody>
          <a:bodyPr>
            <a:normAutofit/>
          </a:bodyPr>
          <a:lstStyle/>
          <a:p>
            <a:pPr algn="ctr"/>
            <a:r>
              <a:rPr lang="en-US" b="1" dirty="0"/>
              <a:t>You </a:t>
            </a:r>
            <a:r>
              <a:rPr lang="en-US" b="1" dirty="0">
                <a:highlight>
                  <a:srgbClr val="FFFF00"/>
                </a:highlight>
              </a:rPr>
              <a:t>need three things </a:t>
            </a:r>
            <a:r>
              <a:rPr lang="en-US" b="1" dirty="0"/>
              <a:t>to become </a:t>
            </a:r>
            <a:br>
              <a:rPr lang="en-US" b="1" dirty="0"/>
            </a:br>
            <a:r>
              <a:rPr lang="en-US" b="1" u="sng" dirty="0"/>
              <a:t>Financially independent…….</a:t>
            </a:r>
          </a:p>
        </p:txBody>
      </p:sp>
      <p:sp>
        <p:nvSpPr>
          <p:cNvPr id="3" name="Content Placeholder 2">
            <a:extLst>
              <a:ext uri="{FF2B5EF4-FFF2-40B4-BE49-F238E27FC236}">
                <a16:creationId xmlns:a16="http://schemas.microsoft.com/office/drawing/2014/main" id="{80EDB43C-67B3-4C78-B5AD-82E213F4BF51}"/>
              </a:ext>
            </a:extLst>
          </p:cNvPr>
          <p:cNvSpPr>
            <a:spLocks noGrp="1"/>
          </p:cNvSpPr>
          <p:nvPr>
            <p:ph idx="1"/>
          </p:nvPr>
        </p:nvSpPr>
        <p:spPr>
          <a:xfrm>
            <a:off x="1519270" y="1763366"/>
            <a:ext cx="9153460" cy="4869180"/>
          </a:xfrm>
        </p:spPr>
        <p:txBody>
          <a:bodyPr>
            <a:normAutofit fontScale="92500"/>
          </a:bodyPr>
          <a:lstStyle/>
          <a:p>
            <a:pPr marL="0" indent="0">
              <a:buNone/>
            </a:pPr>
            <a:r>
              <a:rPr lang="en-US" dirty="0"/>
              <a:t>1. </a:t>
            </a:r>
            <a:r>
              <a:rPr lang="en-US" b="1" dirty="0"/>
              <a:t>Time.         </a:t>
            </a:r>
            <a:r>
              <a:rPr lang="en-US" b="1" dirty="0">
                <a:solidFill>
                  <a:srgbClr val="0070C0"/>
                </a:solidFill>
              </a:rPr>
              <a:t>If you have Lots of time!</a:t>
            </a:r>
          </a:p>
          <a:p>
            <a:pPr marL="0" indent="0">
              <a:buNone/>
            </a:pPr>
            <a:r>
              <a:rPr lang="en-US" dirty="0"/>
              <a:t>2.</a:t>
            </a:r>
            <a:r>
              <a:rPr lang="en-US" b="1" dirty="0"/>
              <a:t>Money</a:t>
            </a:r>
            <a:r>
              <a:rPr lang="en-US" dirty="0"/>
              <a:t>.                  </a:t>
            </a:r>
            <a:r>
              <a:rPr lang="en-US" b="1" dirty="0">
                <a:solidFill>
                  <a:srgbClr val="00B050"/>
                </a:solidFill>
              </a:rPr>
              <a:t>You need A little money!</a:t>
            </a:r>
          </a:p>
          <a:p>
            <a:pPr marL="0" indent="0">
              <a:buNone/>
            </a:pPr>
            <a:r>
              <a:rPr lang="en-US" dirty="0"/>
              <a:t>3.</a:t>
            </a:r>
            <a:r>
              <a:rPr lang="en-US" b="1" dirty="0"/>
              <a:t>Rate of return.               </a:t>
            </a:r>
            <a:r>
              <a:rPr lang="en-US" b="1" dirty="0">
                <a:solidFill>
                  <a:srgbClr val="FF0000"/>
                </a:solidFill>
              </a:rPr>
              <a:t>Small Rate of return!</a:t>
            </a:r>
          </a:p>
          <a:p>
            <a:pPr marL="0" indent="0">
              <a:buNone/>
            </a:pPr>
            <a:endParaRPr lang="en-US" b="1" dirty="0">
              <a:solidFill>
                <a:srgbClr val="FF0000"/>
              </a:solidFill>
            </a:endParaRPr>
          </a:p>
          <a:p>
            <a:pPr marL="0" indent="0">
              <a:buNone/>
            </a:pPr>
            <a:r>
              <a:rPr lang="en-US" b="1" dirty="0">
                <a:solidFill>
                  <a:srgbClr val="FF0000"/>
                </a:solidFill>
              </a:rPr>
              <a:t>      Shortage of time!</a:t>
            </a:r>
          </a:p>
          <a:p>
            <a:pPr marL="0" indent="0">
              <a:buNone/>
            </a:pPr>
            <a:r>
              <a:rPr lang="en-US" b="1" dirty="0">
                <a:solidFill>
                  <a:srgbClr val="FF0000"/>
                </a:solidFill>
              </a:rPr>
              <a:t>                        A lot of Money!</a:t>
            </a:r>
          </a:p>
          <a:p>
            <a:pPr marL="0" indent="0">
              <a:buNone/>
            </a:pPr>
            <a:r>
              <a:rPr lang="en-US" b="1" dirty="0">
                <a:solidFill>
                  <a:srgbClr val="FF0000"/>
                </a:solidFill>
              </a:rPr>
              <a:t>                                       </a:t>
            </a:r>
            <a:r>
              <a:rPr lang="en-US" b="1" dirty="0" err="1">
                <a:solidFill>
                  <a:srgbClr val="FF0000"/>
                </a:solidFill>
              </a:rPr>
              <a:t>Highy</a:t>
            </a:r>
            <a:r>
              <a:rPr lang="en-US" b="1" dirty="0">
                <a:solidFill>
                  <a:srgbClr val="FF0000"/>
                </a:solidFill>
              </a:rPr>
              <a:t> rate of return</a:t>
            </a:r>
          </a:p>
          <a:p>
            <a:pPr marL="0" indent="0">
              <a:buNone/>
            </a:pPr>
            <a:endParaRPr lang="en-US" sz="2200" b="1" i="1" dirty="0">
              <a:latin typeface="Apple Braille" pitchFamily="2" charset="0"/>
            </a:endParaRPr>
          </a:p>
          <a:p>
            <a:pPr marL="0" indent="0">
              <a:buNone/>
            </a:pPr>
            <a:r>
              <a:rPr lang="en-US" sz="6000" b="1" i="1" dirty="0">
                <a:latin typeface="Apple Braille" pitchFamily="2" charset="0"/>
              </a:rPr>
              <a:t>These are the facts of life!</a:t>
            </a:r>
          </a:p>
        </p:txBody>
      </p:sp>
    </p:spTree>
    <p:extLst>
      <p:ext uri="{BB962C8B-B14F-4D97-AF65-F5344CB8AC3E}">
        <p14:creationId xmlns:p14="http://schemas.microsoft.com/office/powerpoint/2010/main" val="72881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a:xfrm>
            <a:off x="498549" y="234904"/>
            <a:ext cx="8153400" cy="1258888"/>
          </a:xfrm>
        </p:spPr>
        <p:txBody>
          <a:bodyPr>
            <a:normAutofit/>
          </a:bodyPr>
          <a:lstStyle/>
          <a:p>
            <a:r>
              <a:rPr lang="en-US" altLang="en-US" sz="5400" b="1" i="1" dirty="0">
                <a:latin typeface="+mn-lt"/>
                <a:ea typeface="Tahoma" panose="020B0604030504040204" pitchFamily="34" charset="0"/>
                <a:cs typeface="Tahoma" panose="020B0604030504040204" pitchFamily="34" charset="0"/>
              </a:rPr>
              <a:t>Accumulating Your</a:t>
            </a:r>
            <a:r>
              <a:rPr lang="en-US" altLang="en-US" sz="5400" b="1" dirty="0">
                <a:latin typeface="+mn-lt"/>
                <a:ea typeface="Tahoma" panose="020B0604030504040204" pitchFamily="34" charset="0"/>
                <a:cs typeface="Tahoma" panose="020B0604030504040204" pitchFamily="34" charset="0"/>
              </a:rPr>
              <a:t> FIN#</a:t>
            </a:r>
          </a:p>
        </p:txBody>
      </p:sp>
      <p:sp>
        <p:nvSpPr>
          <p:cNvPr id="20" name="Freeform 19"/>
          <p:cNvSpPr/>
          <p:nvPr/>
        </p:nvSpPr>
        <p:spPr>
          <a:xfrm>
            <a:off x="1073021" y="1442044"/>
            <a:ext cx="10428417" cy="1842850"/>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a:spLocks noChangeArrowheads="1"/>
          </p:cNvSpPr>
          <p:nvPr/>
        </p:nvSpPr>
        <p:spPr bwMode="auto">
          <a:xfrm>
            <a:off x="700088" y="3429000"/>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30</a:t>
            </a:r>
          </a:p>
        </p:txBody>
      </p:sp>
      <p:sp>
        <p:nvSpPr>
          <p:cNvPr id="35" name="TextBox 34"/>
          <p:cNvSpPr txBox="1">
            <a:spLocks noChangeArrowheads="1"/>
          </p:cNvSpPr>
          <p:nvPr/>
        </p:nvSpPr>
        <p:spPr bwMode="auto">
          <a:xfrm>
            <a:off x="8057658" y="1895859"/>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65</a:t>
            </a:r>
          </a:p>
        </p:txBody>
      </p:sp>
      <p:sp>
        <p:nvSpPr>
          <p:cNvPr id="18441" name="TextBox 23"/>
          <p:cNvSpPr txBox="1">
            <a:spLocks noChangeArrowheads="1"/>
          </p:cNvSpPr>
          <p:nvPr/>
        </p:nvSpPr>
        <p:spPr bwMode="auto">
          <a:xfrm rot="20617712">
            <a:off x="4026672" y="2158510"/>
            <a:ext cx="2263248"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Accumulation</a:t>
            </a:r>
          </a:p>
        </p:txBody>
      </p:sp>
      <p:sp>
        <p:nvSpPr>
          <p:cNvPr id="41" name="Freeform 40"/>
          <p:cNvSpPr/>
          <p:nvPr/>
        </p:nvSpPr>
        <p:spPr bwMode="auto">
          <a:xfrm>
            <a:off x="9329396" y="1727421"/>
            <a:ext cx="2004290" cy="737162"/>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p:cNvSpPr/>
          <p:nvPr/>
        </p:nvSpPr>
        <p:spPr bwMode="auto">
          <a:xfrm>
            <a:off x="9319720" y="2577008"/>
            <a:ext cx="1893467" cy="70788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Independence #</a:t>
            </a:r>
          </a:p>
        </p:txBody>
      </p:sp>
      <p:sp>
        <p:nvSpPr>
          <p:cNvPr id="44" name="TextBox 43"/>
          <p:cNvSpPr txBox="1">
            <a:spLocks noChangeArrowheads="1"/>
          </p:cNvSpPr>
          <p:nvPr/>
        </p:nvSpPr>
        <p:spPr bwMode="auto">
          <a:xfrm>
            <a:off x="9428165" y="1896157"/>
            <a:ext cx="1861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$1,239,137</a:t>
            </a:r>
          </a:p>
        </p:txBody>
      </p:sp>
      <p:grpSp>
        <p:nvGrpSpPr>
          <p:cNvPr id="21" name="Group 4">
            <a:extLst>
              <a:ext uri="{FF2B5EF4-FFF2-40B4-BE49-F238E27FC236}">
                <a16:creationId xmlns:a16="http://schemas.microsoft.com/office/drawing/2014/main" id="{13B4CFEE-18E7-B84C-9D35-58DF0528C5C4}"/>
              </a:ext>
            </a:extLst>
          </p:cNvPr>
          <p:cNvGrpSpPr>
            <a:grpSpLocks/>
          </p:cNvGrpSpPr>
          <p:nvPr/>
        </p:nvGrpSpPr>
        <p:grpSpPr bwMode="auto">
          <a:xfrm>
            <a:off x="599981" y="5046973"/>
            <a:ext cx="1428750" cy="566738"/>
            <a:chOff x="652329" y="5066949"/>
            <a:chExt cx="1428462" cy="566709"/>
          </a:xfrm>
        </p:grpSpPr>
        <p:sp>
          <p:nvSpPr>
            <p:cNvPr id="22" name="Freeform 21">
              <a:extLst>
                <a:ext uri="{FF2B5EF4-FFF2-40B4-BE49-F238E27FC236}">
                  <a16:creationId xmlns:a16="http://schemas.microsoft.com/office/drawing/2014/main" id="{A1B40D25-53C7-6147-8F0B-4CEF445A9525}"/>
                </a:ext>
              </a:extLst>
            </p:cNvPr>
            <p:cNvSpPr/>
            <p:nvPr/>
          </p:nvSpPr>
          <p:spPr>
            <a:xfrm>
              <a:off x="652329" y="5066949"/>
              <a:ext cx="1428462" cy="566709"/>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ln w="98425"/>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
              <a:extLst>
                <a:ext uri="{FF2B5EF4-FFF2-40B4-BE49-F238E27FC236}">
                  <a16:creationId xmlns:a16="http://schemas.microsoft.com/office/drawing/2014/main" id="{360AB17D-9FCE-F74A-86FB-7124CD863B1E}"/>
                </a:ext>
              </a:extLst>
            </p:cNvPr>
            <p:cNvSpPr txBox="1">
              <a:spLocks noChangeArrowheads="1"/>
            </p:cNvSpPr>
            <p:nvPr/>
          </p:nvSpPr>
          <p:spPr bwMode="auto">
            <a:xfrm>
              <a:off x="714193" y="5111884"/>
              <a:ext cx="1183099" cy="40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$10,000</a:t>
              </a:r>
            </a:p>
          </p:txBody>
        </p:sp>
      </p:grpSp>
      <p:sp>
        <p:nvSpPr>
          <p:cNvPr id="24" name="Rectangle 26">
            <a:extLst>
              <a:ext uri="{FF2B5EF4-FFF2-40B4-BE49-F238E27FC236}">
                <a16:creationId xmlns:a16="http://schemas.microsoft.com/office/drawing/2014/main" id="{034FFFA4-9468-B84E-8787-9A306977C044}"/>
              </a:ext>
            </a:extLst>
          </p:cNvPr>
          <p:cNvSpPr>
            <a:spLocks noChangeArrowheads="1"/>
          </p:cNvSpPr>
          <p:nvPr/>
        </p:nvSpPr>
        <p:spPr bwMode="auto">
          <a:xfrm>
            <a:off x="5943601" y="4324351"/>
            <a:ext cx="69570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Trebuchet MS" charset="0"/>
                <a:ea typeface="MS PGothic" charset="-128"/>
                <a:cs typeface="Arial Unicode MS" charset="0"/>
              </a:rPr>
              <a:t>3 %</a:t>
            </a:r>
            <a:endParaRPr kumimoji="0" lang="en-US" altLang="en-US" sz="2800" b="0" i="0" u="none" strike="noStrike" kern="1200" cap="none" spc="0" normalizeH="0" baseline="0" noProof="0" dirty="0">
              <a:ln>
                <a:noFill/>
              </a:ln>
              <a:solidFill>
                <a:srgbClr val="FF0000"/>
              </a:solidFill>
              <a:effectLst/>
              <a:uLnTx/>
              <a:uFillTx/>
              <a:latin typeface="Trebuchet MS" charset="0"/>
              <a:ea typeface="MS PGothic" charset="-128"/>
              <a:cs typeface="Arial Unicode MS" charset="0"/>
            </a:endParaRPr>
          </a:p>
        </p:txBody>
      </p:sp>
      <p:sp>
        <p:nvSpPr>
          <p:cNvPr id="25" name="Rectangle 27">
            <a:extLst>
              <a:ext uri="{FF2B5EF4-FFF2-40B4-BE49-F238E27FC236}">
                <a16:creationId xmlns:a16="http://schemas.microsoft.com/office/drawing/2014/main" id="{8D79BB60-9B72-F34A-86AA-99F1E6E6B8A9}"/>
              </a:ext>
            </a:extLst>
          </p:cNvPr>
          <p:cNvSpPr>
            <a:spLocks noChangeArrowheads="1"/>
          </p:cNvSpPr>
          <p:nvPr/>
        </p:nvSpPr>
        <p:spPr bwMode="auto">
          <a:xfrm>
            <a:off x="7696201" y="4329114"/>
            <a:ext cx="69570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Trebuchet MS" charset="0"/>
                <a:ea typeface="MS PGothic" charset="-128"/>
                <a:cs typeface="Arial Unicode MS" charset="0"/>
              </a:rPr>
              <a:t>6 %</a:t>
            </a:r>
            <a:endParaRPr kumimoji="0" lang="en-US" altLang="en-US" sz="2800" b="0" i="0" u="none" strike="noStrike" kern="1200" cap="none" spc="0" normalizeH="0" baseline="0" noProof="0" dirty="0">
              <a:ln>
                <a:noFill/>
              </a:ln>
              <a:solidFill>
                <a:srgbClr val="FF0000"/>
              </a:solidFill>
              <a:effectLst/>
              <a:uLnTx/>
              <a:uFillTx/>
              <a:latin typeface="Trebuchet MS" charset="0"/>
              <a:ea typeface="MS PGothic" charset="-128"/>
              <a:cs typeface="Arial Unicode MS" charset="0"/>
            </a:endParaRPr>
          </a:p>
        </p:txBody>
      </p:sp>
      <p:sp>
        <p:nvSpPr>
          <p:cNvPr id="26" name="Rectangle 28">
            <a:extLst>
              <a:ext uri="{FF2B5EF4-FFF2-40B4-BE49-F238E27FC236}">
                <a16:creationId xmlns:a16="http://schemas.microsoft.com/office/drawing/2014/main" id="{71DF32FE-EFD7-DE4E-BD28-1B6327FD9E1D}"/>
              </a:ext>
            </a:extLst>
          </p:cNvPr>
          <p:cNvSpPr>
            <a:spLocks noChangeArrowheads="1"/>
          </p:cNvSpPr>
          <p:nvPr/>
        </p:nvSpPr>
        <p:spPr bwMode="auto">
          <a:xfrm>
            <a:off x="9486912" y="4329114"/>
            <a:ext cx="69570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Trebuchet MS" charset="0"/>
                <a:ea typeface="MS PGothic" charset="-128"/>
                <a:cs typeface="Arial Unicode MS" charset="0"/>
              </a:rPr>
              <a:t>9 %</a:t>
            </a:r>
            <a:endParaRPr kumimoji="0" lang="en-US" altLang="en-US" sz="2800" b="0" i="0" u="none" strike="noStrike" kern="1200" cap="none" spc="0" normalizeH="0" baseline="0" noProof="0" dirty="0">
              <a:ln>
                <a:noFill/>
              </a:ln>
              <a:solidFill>
                <a:srgbClr val="FF0000"/>
              </a:solidFill>
              <a:effectLst/>
              <a:uLnTx/>
              <a:uFillTx/>
              <a:latin typeface="Trebuchet MS" charset="0"/>
              <a:ea typeface="MS PGothic" charset="-128"/>
              <a:cs typeface="Arial Unicode MS" charset="0"/>
            </a:endParaRPr>
          </a:p>
        </p:txBody>
      </p:sp>
      <p:grpSp>
        <p:nvGrpSpPr>
          <p:cNvPr id="27" name="Group 5">
            <a:extLst>
              <a:ext uri="{FF2B5EF4-FFF2-40B4-BE49-F238E27FC236}">
                <a16:creationId xmlns:a16="http://schemas.microsoft.com/office/drawing/2014/main" id="{A1933C63-4D03-6447-ABB5-1A4794701111}"/>
              </a:ext>
            </a:extLst>
          </p:cNvPr>
          <p:cNvGrpSpPr>
            <a:grpSpLocks/>
          </p:cNvGrpSpPr>
          <p:nvPr/>
        </p:nvGrpSpPr>
        <p:grpSpPr bwMode="auto">
          <a:xfrm>
            <a:off x="2352296" y="4122839"/>
            <a:ext cx="3292854" cy="1071214"/>
            <a:chOff x="2256442" y="4075054"/>
            <a:chExt cx="1864607" cy="1220854"/>
          </a:xfrm>
        </p:grpSpPr>
        <p:sp>
          <p:nvSpPr>
            <p:cNvPr id="28" name="Line 29">
              <a:extLst>
                <a:ext uri="{FF2B5EF4-FFF2-40B4-BE49-F238E27FC236}">
                  <a16:creationId xmlns:a16="http://schemas.microsoft.com/office/drawing/2014/main" id="{9026373F-1789-504D-A8F8-56FD88E0FF0A}"/>
                </a:ext>
              </a:extLst>
            </p:cNvPr>
            <p:cNvSpPr>
              <a:spLocks noChangeShapeType="1"/>
            </p:cNvSpPr>
            <p:nvPr/>
          </p:nvSpPr>
          <p:spPr bwMode="auto">
            <a:xfrm flipV="1">
              <a:off x="2256442" y="5012200"/>
              <a:ext cx="1864607" cy="28370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 Box 30">
              <a:extLst>
                <a:ext uri="{FF2B5EF4-FFF2-40B4-BE49-F238E27FC236}">
                  <a16:creationId xmlns:a16="http://schemas.microsoft.com/office/drawing/2014/main" id="{BA62708C-F96E-E643-A494-BCBD27CE29B2}"/>
                </a:ext>
              </a:extLst>
            </p:cNvPr>
            <p:cNvSpPr txBox="1">
              <a:spLocks noChangeArrowheads="1"/>
            </p:cNvSpPr>
            <p:nvPr/>
          </p:nvSpPr>
          <p:spPr bwMode="auto">
            <a:xfrm>
              <a:off x="2567769" y="4075054"/>
              <a:ext cx="1219200" cy="1157543"/>
            </a:xfrm>
            <a:prstGeom prst="rect">
              <a:avLst/>
            </a:prstGeom>
            <a:solidFill>
              <a:srgbClr val="000000"/>
            </a:solidFill>
            <a:ln>
              <a:noFill/>
            </a:ln>
          </p:spPr>
          <p:txBody>
            <a:bodyPr>
              <a:spAutoFit/>
            </a:bodyPr>
            <a:lstStyle>
              <a:lvl1pPr>
                <a:defRPr sz="2400" b="1">
                  <a:solidFill>
                    <a:schemeClr val="tx1"/>
                  </a:solidFill>
                  <a:latin typeface="Times New Roman" charset="0"/>
                  <a:ea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charset="0"/>
                  <a:ea typeface="ＭＳ Ｐゴシック" charset="0"/>
                  <a:cs typeface="MS PGothic" charset="0"/>
                </a:rPr>
                <a:t>Add  no more Money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charset="0"/>
                  <a:ea typeface="ＭＳ Ｐゴシック" charset="0"/>
                  <a:cs typeface="MS PGothic" charset="0"/>
                </a:rPr>
                <a:t>For 35 Years</a:t>
              </a:r>
            </a:p>
          </p:txBody>
        </p:sp>
      </p:grpSp>
      <p:sp>
        <p:nvSpPr>
          <p:cNvPr id="30" name="Text Box 31">
            <a:extLst>
              <a:ext uri="{FF2B5EF4-FFF2-40B4-BE49-F238E27FC236}">
                <a16:creationId xmlns:a16="http://schemas.microsoft.com/office/drawing/2014/main" id="{21726435-F88E-1F4D-A401-7B892F708DA1}"/>
              </a:ext>
            </a:extLst>
          </p:cNvPr>
          <p:cNvSpPr txBox="1">
            <a:spLocks noChangeArrowheads="1"/>
          </p:cNvSpPr>
          <p:nvPr/>
        </p:nvSpPr>
        <p:spPr bwMode="auto">
          <a:xfrm>
            <a:off x="5791201" y="4860926"/>
            <a:ext cx="118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$28,138</a:t>
            </a:r>
          </a:p>
        </p:txBody>
      </p:sp>
      <p:sp>
        <p:nvSpPr>
          <p:cNvPr id="36" name="Text Box 32">
            <a:extLst>
              <a:ext uri="{FF2B5EF4-FFF2-40B4-BE49-F238E27FC236}">
                <a16:creationId xmlns:a16="http://schemas.microsoft.com/office/drawing/2014/main" id="{7524462A-01B1-734C-AC6C-6A9A6F6F4F29}"/>
              </a:ext>
            </a:extLst>
          </p:cNvPr>
          <p:cNvSpPr txBox="1">
            <a:spLocks noChangeArrowheads="1"/>
          </p:cNvSpPr>
          <p:nvPr/>
        </p:nvSpPr>
        <p:spPr bwMode="auto">
          <a:xfrm>
            <a:off x="7392988" y="4865688"/>
            <a:ext cx="118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$76,860</a:t>
            </a:r>
          </a:p>
        </p:txBody>
      </p:sp>
      <p:sp>
        <p:nvSpPr>
          <p:cNvPr id="37" name="Text Box 33">
            <a:extLst>
              <a:ext uri="{FF2B5EF4-FFF2-40B4-BE49-F238E27FC236}">
                <a16:creationId xmlns:a16="http://schemas.microsoft.com/office/drawing/2014/main" id="{E271A4BA-C174-9B43-87E0-EB07C0722E77}"/>
              </a:ext>
            </a:extLst>
          </p:cNvPr>
          <p:cNvSpPr txBox="1">
            <a:spLocks noChangeArrowheads="1"/>
          </p:cNvSpPr>
          <p:nvPr/>
        </p:nvSpPr>
        <p:spPr bwMode="auto">
          <a:xfrm>
            <a:off x="9336099" y="4865688"/>
            <a:ext cx="1338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$204,140</a:t>
            </a:r>
          </a:p>
        </p:txBody>
      </p:sp>
      <p:sp>
        <p:nvSpPr>
          <p:cNvPr id="38" name="Line 34">
            <a:extLst>
              <a:ext uri="{FF2B5EF4-FFF2-40B4-BE49-F238E27FC236}">
                <a16:creationId xmlns:a16="http://schemas.microsoft.com/office/drawing/2014/main" id="{44A0B1B5-F74B-9E40-AFC1-A77F260AD5B6}"/>
              </a:ext>
            </a:extLst>
          </p:cNvPr>
          <p:cNvSpPr>
            <a:spLocks noChangeShapeType="1"/>
          </p:cNvSpPr>
          <p:nvPr/>
        </p:nvSpPr>
        <p:spPr bwMode="auto">
          <a:xfrm>
            <a:off x="4114800" y="5553075"/>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 Box 35">
            <a:extLst>
              <a:ext uri="{FF2B5EF4-FFF2-40B4-BE49-F238E27FC236}">
                <a16:creationId xmlns:a16="http://schemas.microsoft.com/office/drawing/2014/main" id="{6168634A-C55C-9F4A-B076-61187C23FABC}"/>
              </a:ext>
            </a:extLst>
          </p:cNvPr>
          <p:cNvSpPr txBox="1">
            <a:spLocks noChangeArrowheads="1"/>
          </p:cNvSpPr>
          <p:nvPr/>
        </p:nvSpPr>
        <p:spPr bwMode="auto">
          <a:xfrm>
            <a:off x="2557099" y="5897019"/>
            <a:ext cx="2655744" cy="7078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imes New Roman" charset="0"/>
                <a:ea typeface="ＭＳ Ｐゴシック" charset="-128"/>
                <a:cs typeface="Arial Unicode MS" charset="0"/>
              </a:rPr>
              <a:t>Additional $/</a:t>
            </a:r>
            <a:r>
              <a:rPr kumimoji="0" lang="en-US" altLang="en-US" sz="2000" b="0" i="0" u="none" strike="noStrike" kern="1200" cap="none" spc="0" normalizeH="0" baseline="0" noProof="0" dirty="0" err="1">
                <a:ln>
                  <a:noFill/>
                </a:ln>
                <a:solidFill>
                  <a:prstClr val="white"/>
                </a:solidFill>
                <a:effectLst/>
                <a:uLnTx/>
                <a:uFillTx/>
                <a:latin typeface="Times New Roman" charset="0"/>
                <a:ea typeface="ＭＳ Ｐゴシック" charset="-128"/>
                <a:cs typeface="Arial Unicode MS" charset="0"/>
              </a:rPr>
              <a:t>mo</a:t>
            </a:r>
            <a:r>
              <a:rPr kumimoji="0" lang="en-US" altLang="en-US" sz="2000" b="0" i="0" u="none" strike="noStrike" kern="1200" cap="none" spc="0" normalizeH="0" baseline="0" noProof="0" dirty="0">
                <a:ln>
                  <a:noFill/>
                </a:ln>
                <a:solidFill>
                  <a:prstClr val="white"/>
                </a:solidFill>
                <a:effectLst/>
                <a:uLnTx/>
                <a:uFillTx/>
                <a:latin typeface="Times New Roman" charset="0"/>
                <a:ea typeface="ＭＳ Ｐゴシック" charset="-128"/>
                <a:cs typeface="Arial Unicode MS" charset="0"/>
              </a:rPr>
              <a:t> needed to reach FIN#</a:t>
            </a:r>
          </a:p>
        </p:txBody>
      </p:sp>
      <p:sp>
        <p:nvSpPr>
          <p:cNvPr id="43" name="Text Box 38">
            <a:extLst>
              <a:ext uri="{FF2B5EF4-FFF2-40B4-BE49-F238E27FC236}">
                <a16:creationId xmlns:a16="http://schemas.microsoft.com/office/drawing/2014/main" id="{EF712619-0F4D-D54A-B602-42D13EAC4365}"/>
              </a:ext>
            </a:extLst>
          </p:cNvPr>
          <p:cNvSpPr txBox="1">
            <a:spLocks noChangeArrowheads="1"/>
          </p:cNvSpPr>
          <p:nvPr/>
        </p:nvSpPr>
        <p:spPr bwMode="auto">
          <a:xfrm>
            <a:off x="5867401" y="5699126"/>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$1,669/</a:t>
            </a:r>
            <a:r>
              <a:rPr kumimoji="0" lang="en-US" altLang="en-US" sz="2400" b="1" i="0" u="none" strike="noStrike" kern="1200" cap="none" spc="0" normalizeH="0" baseline="0" noProof="0" dirty="0" err="1">
                <a:ln>
                  <a:noFill/>
                </a:ln>
                <a:solidFill>
                  <a:prstClr val="black"/>
                </a:solidFill>
                <a:effectLst/>
                <a:uLnTx/>
                <a:uFillTx/>
                <a:latin typeface="Times New Roman" charset="0"/>
                <a:ea typeface="ＭＳ Ｐゴシック" charset="-128"/>
                <a:cs typeface="Arial Unicode MS" charset="0"/>
              </a:rPr>
              <a:t>mo</a:t>
            </a:r>
            <a:endPar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endParaRPr>
          </a:p>
        </p:txBody>
      </p:sp>
      <p:sp>
        <p:nvSpPr>
          <p:cNvPr id="45" name="Text Box 39">
            <a:extLst>
              <a:ext uri="{FF2B5EF4-FFF2-40B4-BE49-F238E27FC236}">
                <a16:creationId xmlns:a16="http://schemas.microsoft.com/office/drawing/2014/main" id="{F58E9A72-1529-6849-8091-867A837E0334}"/>
              </a:ext>
            </a:extLst>
          </p:cNvPr>
          <p:cNvSpPr txBox="1">
            <a:spLocks noChangeArrowheads="1"/>
          </p:cNvSpPr>
          <p:nvPr/>
        </p:nvSpPr>
        <p:spPr bwMode="auto">
          <a:xfrm>
            <a:off x="7469189" y="5703888"/>
            <a:ext cx="1372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$ 869/</a:t>
            </a:r>
            <a:r>
              <a:rPr kumimoji="0" lang="en-US" altLang="en-US" sz="2400" b="1" i="0" u="none" strike="noStrike" kern="1200" cap="none" spc="0" normalizeH="0" baseline="0" noProof="0" dirty="0" err="1">
                <a:ln>
                  <a:noFill/>
                </a:ln>
                <a:solidFill>
                  <a:prstClr val="black"/>
                </a:solidFill>
                <a:effectLst/>
                <a:uLnTx/>
                <a:uFillTx/>
                <a:latin typeface="Times New Roman" charset="0"/>
                <a:ea typeface="ＭＳ Ｐゴシック" charset="-128"/>
                <a:cs typeface="Arial Unicode MS" charset="0"/>
              </a:rPr>
              <a:t>mo</a:t>
            </a:r>
            <a:endPar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endParaRPr>
          </a:p>
        </p:txBody>
      </p:sp>
      <p:sp>
        <p:nvSpPr>
          <p:cNvPr id="46" name="Text Box 40">
            <a:extLst>
              <a:ext uri="{FF2B5EF4-FFF2-40B4-BE49-F238E27FC236}">
                <a16:creationId xmlns:a16="http://schemas.microsoft.com/office/drawing/2014/main" id="{754B0FBE-F5D1-2A48-B250-F832C8213EC2}"/>
              </a:ext>
            </a:extLst>
          </p:cNvPr>
          <p:cNvSpPr txBox="1">
            <a:spLocks noChangeArrowheads="1"/>
          </p:cNvSpPr>
          <p:nvPr/>
        </p:nvSpPr>
        <p:spPr bwMode="auto">
          <a:xfrm>
            <a:off x="9259899" y="5703888"/>
            <a:ext cx="1295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$400/</a:t>
            </a:r>
            <a:r>
              <a:rPr kumimoji="0" lang="en-US" altLang="en-US" sz="2400" b="1" i="0" u="none" strike="noStrike" kern="1200" cap="none" spc="0" normalizeH="0" baseline="0" noProof="0" dirty="0" err="1">
                <a:ln>
                  <a:noFill/>
                </a:ln>
                <a:solidFill>
                  <a:prstClr val="black"/>
                </a:solidFill>
                <a:effectLst/>
                <a:uLnTx/>
                <a:uFillTx/>
                <a:latin typeface="Times New Roman" charset="0"/>
                <a:ea typeface="ＭＳ Ｐゴシック" charset="-128"/>
                <a:cs typeface="Arial Unicode MS" charset="0"/>
              </a:rPr>
              <a:t>mo</a:t>
            </a:r>
            <a:endPar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endParaRPr>
          </a:p>
        </p:txBody>
      </p:sp>
      <p:sp>
        <p:nvSpPr>
          <p:cNvPr id="31" name="Rectangle 30">
            <a:extLst>
              <a:ext uri="{FF2B5EF4-FFF2-40B4-BE49-F238E27FC236}">
                <a16:creationId xmlns:a16="http://schemas.microsoft.com/office/drawing/2014/main" id="{B18E48B2-0311-4E4C-93AF-A607264C4745}"/>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1980861327"/>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5" grpId="0" autoUpdateAnimBg="0"/>
      <p:bldP spid="26" grpId="0" autoUpdateAnimBg="0"/>
      <p:bldP spid="30" grpId="0" autoUpdateAnimBg="0"/>
      <p:bldP spid="36" grpId="0" autoUpdateAnimBg="0"/>
      <p:bldP spid="37" grpId="0" autoUpdateAnimBg="0"/>
      <p:bldP spid="38" grpId="0" animBg="1"/>
      <p:bldP spid="40" grpId="0" animBg="1" autoUpdateAnimBg="0"/>
      <p:bldP spid="43" grpId="0" autoUpdateAnimBg="0"/>
      <p:bldP spid="45" grpId="0" autoUpdateAnimBg="0"/>
      <p:bldP spid="4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a:xfrm>
            <a:off x="498549" y="234904"/>
            <a:ext cx="8153400" cy="1258888"/>
          </a:xfrm>
        </p:spPr>
        <p:txBody>
          <a:bodyPr>
            <a:normAutofit/>
          </a:bodyPr>
          <a:lstStyle/>
          <a:p>
            <a:r>
              <a:rPr lang="en-US" altLang="en-US" sz="5400" b="1" dirty="0">
                <a:latin typeface="+mn-lt"/>
                <a:ea typeface="Tahoma" panose="020B0604030504040204" pitchFamily="34" charset="0"/>
                <a:cs typeface="Tahoma" panose="020B0604030504040204" pitchFamily="34" charset="0"/>
              </a:rPr>
              <a:t>Spending Phase</a:t>
            </a:r>
          </a:p>
        </p:txBody>
      </p:sp>
      <p:sp>
        <p:nvSpPr>
          <p:cNvPr id="20" name="Freeform 19"/>
          <p:cNvSpPr/>
          <p:nvPr/>
        </p:nvSpPr>
        <p:spPr>
          <a:xfrm>
            <a:off x="3771901" y="1493792"/>
            <a:ext cx="3642497" cy="1513499"/>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a:spLocks noChangeArrowheads="1"/>
          </p:cNvSpPr>
          <p:nvPr/>
        </p:nvSpPr>
        <p:spPr bwMode="auto">
          <a:xfrm>
            <a:off x="1044325" y="5470706"/>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39" name="TextBox 38"/>
          <p:cNvSpPr txBox="1">
            <a:spLocks noChangeArrowheads="1"/>
          </p:cNvSpPr>
          <p:nvPr/>
        </p:nvSpPr>
        <p:spPr bwMode="auto">
          <a:xfrm>
            <a:off x="1022913" y="5321134"/>
            <a:ext cx="1640837" cy="729061"/>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$94,928</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$7,910/</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41" name="Freeform 40"/>
          <p:cNvSpPr/>
          <p:nvPr/>
        </p:nvSpPr>
        <p:spPr bwMode="auto">
          <a:xfrm>
            <a:off x="1021941" y="2538894"/>
            <a:ext cx="2004290" cy="737162"/>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TextBox 43"/>
          <p:cNvSpPr txBox="1">
            <a:spLocks noChangeArrowheads="1"/>
          </p:cNvSpPr>
          <p:nvPr/>
        </p:nvSpPr>
        <p:spPr bwMode="auto">
          <a:xfrm>
            <a:off x="1044325" y="2720864"/>
            <a:ext cx="1861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$1,239,137</a:t>
            </a:r>
          </a:p>
        </p:txBody>
      </p:sp>
      <p:sp>
        <p:nvSpPr>
          <p:cNvPr id="16" name="TextBox 15">
            <a:extLst>
              <a:ext uri="{FF2B5EF4-FFF2-40B4-BE49-F238E27FC236}">
                <a16:creationId xmlns:a16="http://schemas.microsoft.com/office/drawing/2014/main" id="{C594F3B6-34E4-B947-A635-F111778E8D03}"/>
              </a:ext>
            </a:extLst>
          </p:cNvPr>
          <p:cNvSpPr txBox="1">
            <a:spLocks noChangeArrowheads="1"/>
          </p:cNvSpPr>
          <p:nvPr/>
        </p:nvSpPr>
        <p:spPr bwMode="auto">
          <a:xfrm>
            <a:off x="8415338" y="1192243"/>
            <a:ext cx="32781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In 20 </a:t>
            </a:r>
            <a:r>
              <a:rPr kumimoji="0" lang="en-US" altLang="en-US" sz="2400" b="0"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yrs</a:t>
            </a: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 = $1,854,000</a:t>
            </a:r>
          </a:p>
        </p:txBody>
      </p:sp>
      <p:sp>
        <p:nvSpPr>
          <p:cNvPr id="2" name="TextBox 1">
            <a:extLst>
              <a:ext uri="{FF2B5EF4-FFF2-40B4-BE49-F238E27FC236}">
                <a16:creationId xmlns:a16="http://schemas.microsoft.com/office/drawing/2014/main" id="{69581E95-6168-4241-BBD3-7D35B02C0A47}"/>
              </a:ext>
            </a:extLst>
          </p:cNvPr>
          <p:cNvSpPr txBox="1"/>
          <p:nvPr/>
        </p:nvSpPr>
        <p:spPr>
          <a:xfrm>
            <a:off x="7572200" y="2784997"/>
            <a:ext cx="7104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7 %</a:t>
            </a:r>
          </a:p>
        </p:txBody>
      </p:sp>
      <p:cxnSp>
        <p:nvCxnSpPr>
          <p:cNvPr id="5" name="Straight Arrow Connector 4">
            <a:extLst>
              <a:ext uri="{FF2B5EF4-FFF2-40B4-BE49-F238E27FC236}">
                <a16:creationId xmlns:a16="http://schemas.microsoft.com/office/drawing/2014/main" id="{FFF34953-62F1-5942-80EB-3453C20C4620}"/>
              </a:ext>
            </a:extLst>
          </p:cNvPr>
          <p:cNvCxnSpPr>
            <a:cxnSpLocks/>
          </p:cNvCxnSpPr>
          <p:nvPr/>
        </p:nvCxnSpPr>
        <p:spPr>
          <a:xfrm>
            <a:off x="1975028" y="3485828"/>
            <a:ext cx="0" cy="1622704"/>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21">
            <a:extLst>
              <a:ext uri="{FF2B5EF4-FFF2-40B4-BE49-F238E27FC236}">
                <a16:creationId xmlns:a16="http://schemas.microsoft.com/office/drawing/2014/main" id="{C509AA3B-69D1-0A48-9680-ABE5FB2F754E}"/>
              </a:ext>
            </a:extLst>
          </p:cNvPr>
          <p:cNvSpPr/>
          <p:nvPr/>
        </p:nvSpPr>
        <p:spPr>
          <a:xfrm flipV="1">
            <a:off x="3783833" y="3202468"/>
            <a:ext cx="3741215" cy="1906061"/>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C7DEBC2D-6F04-0E4F-AC9D-18E10BD791B1}"/>
              </a:ext>
            </a:extLst>
          </p:cNvPr>
          <p:cNvCxnSpPr>
            <a:cxnSpLocks/>
          </p:cNvCxnSpPr>
          <p:nvPr/>
        </p:nvCxnSpPr>
        <p:spPr>
          <a:xfrm>
            <a:off x="3786189" y="3116497"/>
            <a:ext cx="3761981" cy="66032"/>
          </a:xfrm>
          <a:prstGeom prst="straightConnector1">
            <a:avLst/>
          </a:prstGeom>
          <a:ln w="1428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88BB7C-B4E5-7044-8102-9951FAF72E5A}"/>
              </a:ext>
            </a:extLst>
          </p:cNvPr>
          <p:cNvSpPr txBox="1"/>
          <p:nvPr/>
        </p:nvSpPr>
        <p:spPr>
          <a:xfrm>
            <a:off x="7414398" y="1138865"/>
            <a:ext cx="7104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9 %</a:t>
            </a:r>
          </a:p>
        </p:txBody>
      </p:sp>
      <p:sp>
        <p:nvSpPr>
          <p:cNvPr id="28" name="TextBox 27">
            <a:extLst>
              <a:ext uri="{FF2B5EF4-FFF2-40B4-BE49-F238E27FC236}">
                <a16:creationId xmlns:a16="http://schemas.microsoft.com/office/drawing/2014/main" id="{EA66DB62-91A4-4343-A862-EC885B9ABC40}"/>
              </a:ext>
            </a:extLst>
          </p:cNvPr>
          <p:cNvSpPr txBox="1"/>
          <p:nvPr/>
        </p:nvSpPr>
        <p:spPr>
          <a:xfrm>
            <a:off x="7675968" y="4813738"/>
            <a:ext cx="7104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5 %</a:t>
            </a:r>
          </a:p>
        </p:txBody>
      </p:sp>
      <p:sp>
        <p:nvSpPr>
          <p:cNvPr id="29" name="TextBox 28">
            <a:extLst>
              <a:ext uri="{FF2B5EF4-FFF2-40B4-BE49-F238E27FC236}">
                <a16:creationId xmlns:a16="http://schemas.microsoft.com/office/drawing/2014/main" id="{65A7DB65-08F2-5141-BD0A-9DC0CFB21901}"/>
              </a:ext>
            </a:extLst>
          </p:cNvPr>
          <p:cNvSpPr txBox="1">
            <a:spLocks noChangeArrowheads="1"/>
          </p:cNvSpPr>
          <p:nvPr/>
        </p:nvSpPr>
        <p:spPr bwMode="auto">
          <a:xfrm>
            <a:off x="8532629" y="2839028"/>
            <a:ext cx="32781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In 20 </a:t>
            </a:r>
            <a:r>
              <a:rPr kumimoji="0" lang="en-US" altLang="en-US" sz="2400" b="0"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yrs</a:t>
            </a: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 = $757,757</a:t>
            </a:r>
          </a:p>
        </p:txBody>
      </p:sp>
      <p:sp>
        <p:nvSpPr>
          <p:cNvPr id="36" name="TextBox 35">
            <a:extLst>
              <a:ext uri="{FF2B5EF4-FFF2-40B4-BE49-F238E27FC236}">
                <a16:creationId xmlns:a16="http://schemas.microsoft.com/office/drawing/2014/main" id="{3AE7DE3D-53F5-7142-A31E-6916F718F7EB}"/>
              </a:ext>
            </a:extLst>
          </p:cNvPr>
          <p:cNvSpPr txBox="1">
            <a:spLocks noChangeArrowheads="1"/>
          </p:cNvSpPr>
          <p:nvPr/>
        </p:nvSpPr>
        <p:spPr bwMode="auto">
          <a:xfrm>
            <a:off x="8532629" y="4859469"/>
            <a:ext cx="32781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In 20 </a:t>
            </a:r>
            <a:r>
              <a:rPr kumimoji="0" lang="en-US" altLang="en-US" sz="2400" b="0"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yrs</a:t>
            </a: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 = $64,808</a:t>
            </a:r>
          </a:p>
        </p:txBody>
      </p:sp>
      <p:sp>
        <p:nvSpPr>
          <p:cNvPr id="11" name="TextBox 10">
            <a:extLst>
              <a:ext uri="{FF2B5EF4-FFF2-40B4-BE49-F238E27FC236}">
                <a16:creationId xmlns:a16="http://schemas.microsoft.com/office/drawing/2014/main" id="{41E637DE-BCDE-7A48-8BD2-58238AEB2EFA}"/>
              </a:ext>
            </a:extLst>
          </p:cNvPr>
          <p:cNvSpPr txBox="1"/>
          <p:nvPr/>
        </p:nvSpPr>
        <p:spPr>
          <a:xfrm>
            <a:off x="975522" y="6411336"/>
            <a:ext cx="73071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Illustrative Purposes Only!!!...No Inflation Factored into above Numbers</a:t>
            </a:r>
          </a:p>
        </p:txBody>
      </p:sp>
      <p:sp>
        <p:nvSpPr>
          <p:cNvPr id="18" name="Rectangle 17">
            <a:extLst>
              <a:ext uri="{FF2B5EF4-FFF2-40B4-BE49-F238E27FC236}">
                <a16:creationId xmlns:a16="http://schemas.microsoft.com/office/drawing/2014/main" id="{0D9C2B90-3C7B-D046-8100-0ED00D5CDD85}"/>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815861412"/>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4" grpId="0" animBg="1"/>
      <p:bldP spid="39" grpId="0" animBg="1"/>
      <p:bldP spid="16" grpId="0" animBg="1"/>
      <p:bldP spid="2" grpId="0"/>
      <p:bldP spid="22" grpId="0" animBg="1"/>
      <p:bldP spid="27" grpId="0"/>
      <p:bldP spid="28" grpId="0"/>
      <p:bldP spid="29"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A44CB4EE-83AD-4C56-872E-1E3F03E70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255E12D-D5B1-4FC4-8749-107188960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2273 w 759618"/>
              <a:gd name="connsiteY0" fmla="*/ 0 h 6858000"/>
              <a:gd name="connsiteX1" fmla="*/ 759617 w 759618"/>
              <a:gd name="connsiteY1" fmla="*/ 0 h 6858000"/>
              <a:gd name="connsiteX2" fmla="*/ 759617 w 759618"/>
              <a:gd name="connsiteY2" fmla="*/ 1613807 h 6858000"/>
              <a:gd name="connsiteX3" fmla="*/ 759618 w 759618"/>
              <a:gd name="connsiteY3" fmla="*/ 1613808 h 6858000"/>
              <a:gd name="connsiteX4" fmla="*/ 759618 w 759618"/>
              <a:gd name="connsiteY4" fmla="*/ 6858000 h 6858000"/>
              <a:gd name="connsiteX5" fmla="*/ 0 w 759618"/>
              <a:gd name="connsiteY5" fmla="*/ 6391227 h 6858000"/>
              <a:gd name="connsiteX6" fmla="*/ 0 w 759618"/>
              <a:gd name="connsiteY6" fmla="*/ 1147035 h 6858000"/>
              <a:gd name="connsiteX7" fmla="*/ 2273 w 759618"/>
              <a:gd name="connsiteY7" fmla="*/ 1148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2273" y="0"/>
                </a:moveTo>
                <a:lnTo>
                  <a:pt x="759617" y="0"/>
                </a:lnTo>
                <a:lnTo>
                  <a:pt x="759617" y="1613807"/>
                </a:lnTo>
                <a:lnTo>
                  <a:pt x="759618" y="1613808"/>
                </a:lnTo>
                <a:lnTo>
                  <a:pt x="759618" y="6858000"/>
                </a:lnTo>
                <a:lnTo>
                  <a:pt x="0" y="6391227"/>
                </a:lnTo>
                <a:lnTo>
                  <a:pt x="0" y="1147035"/>
                </a:lnTo>
                <a:lnTo>
                  <a:pt x="2273" y="11484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2" name="Freeform 7">
            <a:extLst>
              <a:ext uri="{FF2B5EF4-FFF2-40B4-BE49-F238E27FC236}">
                <a16:creationId xmlns:a16="http://schemas.microsoft.com/office/drawing/2014/main" id="{9B20A794-0515-443F-9764-44A6569EC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E0793E91-71E7-4448-83AC-BB1C2E3A69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989" b="3"/>
          <a:stretch/>
        </p:blipFill>
        <p:spPr bwMode="auto">
          <a:xfrm>
            <a:off x="1" y="1"/>
            <a:ext cx="4634682" cy="614100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8">
            <a:extLst>
              <a:ext uri="{FF2B5EF4-FFF2-40B4-BE49-F238E27FC236}">
                <a16:creationId xmlns:a16="http://schemas.microsoft.com/office/drawing/2014/main" id="{A9CE15CA-2228-4197-93B9-E41A1DC42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3A2231A-88C7-4740-B0D3-31321E102A3C}"/>
              </a:ext>
            </a:extLst>
          </p:cNvPr>
          <p:cNvSpPr>
            <a:spLocks noGrp="1"/>
          </p:cNvSpPr>
          <p:nvPr>
            <p:ph type="title"/>
          </p:nvPr>
        </p:nvSpPr>
        <p:spPr>
          <a:xfrm>
            <a:off x="5552841" y="643465"/>
            <a:ext cx="5840770" cy="1779626"/>
          </a:xfrm>
        </p:spPr>
        <p:txBody>
          <a:bodyPr>
            <a:normAutofit/>
          </a:bodyPr>
          <a:lstStyle/>
          <a:p>
            <a:r>
              <a:rPr lang="en-US" sz="4000" dirty="0">
                <a:solidFill>
                  <a:srgbClr val="FFFFFF"/>
                </a:solidFill>
              </a:rPr>
              <a:t>Ask Your Rep for a </a:t>
            </a:r>
            <a:r>
              <a:rPr lang="en-US" sz="4000" b="1" u="sng" dirty="0">
                <a:solidFill>
                  <a:srgbClr val="FFFFFF"/>
                </a:solidFill>
              </a:rPr>
              <a:t>Complimentary </a:t>
            </a:r>
            <a:r>
              <a:rPr lang="en-US" sz="4000" dirty="0">
                <a:solidFill>
                  <a:srgbClr val="FFFFFF"/>
                </a:solidFill>
              </a:rPr>
              <a:t>Financial Needs Analysis</a:t>
            </a:r>
          </a:p>
        </p:txBody>
      </p:sp>
      <p:sp>
        <p:nvSpPr>
          <p:cNvPr id="3" name="Content Placeholder 2">
            <a:extLst>
              <a:ext uri="{FF2B5EF4-FFF2-40B4-BE49-F238E27FC236}">
                <a16:creationId xmlns:a16="http://schemas.microsoft.com/office/drawing/2014/main" id="{7CC5C0EC-8375-A14F-AB79-AE42FD074880}"/>
              </a:ext>
            </a:extLst>
          </p:cNvPr>
          <p:cNvSpPr>
            <a:spLocks noGrp="1"/>
          </p:cNvSpPr>
          <p:nvPr>
            <p:ph idx="1"/>
          </p:nvPr>
        </p:nvSpPr>
        <p:spPr>
          <a:xfrm>
            <a:off x="5552840" y="2518012"/>
            <a:ext cx="5840770" cy="3622997"/>
          </a:xfrm>
        </p:spPr>
        <p:txBody>
          <a:bodyPr anchor="t">
            <a:normAutofit/>
          </a:bodyPr>
          <a:lstStyle/>
          <a:p>
            <a:r>
              <a:rPr lang="en-US" sz="2400" dirty="0">
                <a:solidFill>
                  <a:srgbClr val="FEFFFF"/>
                </a:solidFill>
              </a:rPr>
              <a:t>A Financial Plan that is Personalized to You</a:t>
            </a:r>
          </a:p>
          <a:p>
            <a:r>
              <a:rPr lang="en-US" sz="2400" dirty="0">
                <a:solidFill>
                  <a:srgbClr val="FEFFFF"/>
                </a:solidFill>
              </a:rPr>
              <a:t>Free of Charge</a:t>
            </a:r>
          </a:p>
          <a:p>
            <a:r>
              <a:rPr lang="en-US" sz="2400" dirty="0">
                <a:solidFill>
                  <a:srgbClr val="FEFFFF"/>
                </a:solidFill>
              </a:rPr>
              <a:t>Calculate your Net Worth</a:t>
            </a:r>
          </a:p>
          <a:p>
            <a:r>
              <a:rPr lang="en-US" sz="2400" dirty="0">
                <a:solidFill>
                  <a:srgbClr val="FEFFFF"/>
                </a:solidFill>
              </a:rPr>
              <a:t>Find out your FIN Number</a:t>
            </a:r>
          </a:p>
          <a:p>
            <a:r>
              <a:rPr lang="en-US" sz="2400" dirty="0">
                <a:solidFill>
                  <a:srgbClr val="FEFFFF"/>
                </a:solidFill>
              </a:rPr>
              <a:t>Debt Elimination Plan</a:t>
            </a:r>
          </a:p>
          <a:p>
            <a:r>
              <a:rPr lang="en-US" sz="2400" dirty="0">
                <a:solidFill>
                  <a:srgbClr val="FEFFFF"/>
                </a:solidFill>
              </a:rPr>
              <a:t>Calculate Insurance Needs</a:t>
            </a:r>
          </a:p>
          <a:p>
            <a:r>
              <a:rPr lang="en-US" sz="2400" dirty="0">
                <a:solidFill>
                  <a:srgbClr val="FEFFFF"/>
                </a:solidFill>
              </a:rPr>
              <a:t>And More…….</a:t>
            </a:r>
          </a:p>
          <a:p>
            <a:endParaRPr lang="en-US" sz="2400" dirty="0">
              <a:solidFill>
                <a:srgbClr val="FEFFFF"/>
              </a:solidFill>
            </a:endParaRPr>
          </a:p>
        </p:txBody>
      </p:sp>
    </p:spTree>
    <p:extLst>
      <p:ext uri="{BB962C8B-B14F-4D97-AF65-F5344CB8AC3E}">
        <p14:creationId xmlns:p14="http://schemas.microsoft.com/office/powerpoint/2010/main" val="17885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2B45D-E09C-704E-871E-9483529B4E30}"/>
              </a:ext>
            </a:extLst>
          </p:cNvPr>
          <p:cNvSpPr>
            <a:spLocks noGrp="1"/>
          </p:cNvSpPr>
          <p:nvPr>
            <p:ph type="title"/>
          </p:nvPr>
        </p:nvSpPr>
        <p:spPr>
          <a:xfrm>
            <a:off x="793662" y="386930"/>
            <a:ext cx="10066122" cy="1298448"/>
          </a:xfrm>
        </p:spPr>
        <p:txBody>
          <a:bodyPr anchor="b">
            <a:normAutofit fontScale="90000"/>
          </a:bodyPr>
          <a:lstStyle/>
          <a:p>
            <a:pPr algn="ctr"/>
            <a:r>
              <a:rPr lang="en-US" sz="4100" dirty="0"/>
              <a:t>Thank You for Attending </a:t>
            </a:r>
            <a:br>
              <a:rPr lang="en-US" sz="4100" dirty="0"/>
            </a:br>
            <a:r>
              <a:rPr lang="en-US" sz="4100" dirty="0"/>
              <a:t>In One Place We have all the “Education and Products” to Help You Reach Your Goals </a:t>
            </a:r>
          </a:p>
        </p:txBody>
      </p:sp>
      <p:sp>
        <p:nvSpPr>
          <p:cNvPr id="38" name="Rectangle 3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23E060-685A-1E42-B1CF-197C67929CCE}"/>
              </a:ext>
            </a:extLst>
          </p:cNvPr>
          <p:cNvSpPr>
            <a:spLocks noGrp="1"/>
          </p:cNvSpPr>
          <p:nvPr>
            <p:ph idx="1"/>
          </p:nvPr>
        </p:nvSpPr>
        <p:spPr>
          <a:xfrm>
            <a:off x="793661" y="2599509"/>
            <a:ext cx="4530898" cy="3639450"/>
          </a:xfrm>
        </p:spPr>
        <p:txBody>
          <a:bodyPr anchor="ctr">
            <a:normAutofit/>
          </a:bodyPr>
          <a:lstStyle/>
          <a:p>
            <a:r>
              <a:rPr lang="en-US" sz="1700" dirty="0"/>
              <a:t>If you need help with anything that we covered tonight or if you have questions be sure and reach out to the person that invited, you through the private link. Text or email and they will follow up with you</a:t>
            </a:r>
            <a:r>
              <a:rPr lang="en-US" sz="1700" b="1" dirty="0"/>
              <a:t>.  Take Action for Your Family</a:t>
            </a:r>
          </a:p>
          <a:p>
            <a:r>
              <a:rPr lang="en-US" sz="1700" dirty="0"/>
              <a:t>Do you have a friend or family member that would benefit from this information? Forward your private link that you received and encourage them to register for next week.</a:t>
            </a:r>
          </a:p>
          <a:p>
            <a:r>
              <a:rPr lang="en-US" sz="1700" dirty="0"/>
              <a:t>Lastly Do you need a work from home </a:t>
            </a:r>
            <a:r>
              <a:rPr lang="en-US" sz="1700" b="1" dirty="0"/>
              <a:t>“Side Hustle”</a:t>
            </a:r>
            <a:r>
              <a:rPr lang="en-US" sz="1700" dirty="0"/>
              <a:t> to earn extra Income? Ask the person who invited you to send you a link to  “Join Our Team Webinar”</a:t>
            </a:r>
          </a:p>
          <a:p>
            <a:endParaRPr lang="en-US" sz="1700" dirty="0"/>
          </a:p>
        </p:txBody>
      </p:sp>
      <p:pic>
        <p:nvPicPr>
          <p:cNvPr id="5" name="Picture 4" descr="A picture containing text, map&#10;&#10;Description automatically generated">
            <a:extLst>
              <a:ext uri="{FF2B5EF4-FFF2-40B4-BE49-F238E27FC236}">
                <a16:creationId xmlns:a16="http://schemas.microsoft.com/office/drawing/2014/main" id="{711502F0-6CF4-CC48-A60F-DB8D2515DBF9}"/>
              </a:ext>
            </a:extLst>
          </p:cNvPr>
          <p:cNvPicPr>
            <a:picLocks noChangeAspect="1"/>
          </p:cNvPicPr>
          <p:nvPr/>
        </p:nvPicPr>
        <p:blipFill rotWithShape="1">
          <a:blip r:embed="rId2"/>
          <a:srcRect l="4995" r="3836" b="3"/>
          <a:stretch/>
        </p:blipFill>
        <p:spPr>
          <a:xfrm>
            <a:off x="5895504" y="2427908"/>
            <a:ext cx="5150277" cy="3714244"/>
          </a:xfrm>
          <a:prstGeom prst="rect">
            <a:avLst/>
          </a:prstGeom>
        </p:spPr>
      </p:pic>
      <p:sp>
        <p:nvSpPr>
          <p:cNvPr id="42" name="Rectangle 4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98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39D92F-FAAB-014B-A80E-2DCAB68470AF}"/>
              </a:ext>
            </a:extLst>
          </p:cNvPr>
          <p:cNvSpPr>
            <a:spLocks noGrp="1"/>
          </p:cNvSpPr>
          <p:nvPr>
            <p:ph type="title"/>
          </p:nvPr>
        </p:nvSpPr>
        <p:spPr>
          <a:xfrm>
            <a:off x="6094105" y="802955"/>
            <a:ext cx="4977976" cy="1454051"/>
          </a:xfrm>
        </p:spPr>
        <p:txBody>
          <a:bodyPr>
            <a:normAutofit/>
          </a:bodyPr>
          <a:lstStyle/>
          <a:p>
            <a:r>
              <a:rPr lang="en-US">
                <a:solidFill>
                  <a:srgbClr val="000000"/>
                </a:solidFill>
              </a:rPr>
              <a:t>7 Areas to Free Up Money to Save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llar">
            <a:extLst>
              <a:ext uri="{FF2B5EF4-FFF2-40B4-BE49-F238E27FC236}">
                <a16:creationId xmlns:a16="http://schemas.microsoft.com/office/drawing/2014/main" id="{CFEE1FDF-FCFC-4CD3-AF7F-07F9D6D777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E9ACC35D-7A39-3D4E-890A-C7A993A271FE}"/>
              </a:ext>
            </a:extLst>
          </p:cNvPr>
          <p:cNvSpPr>
            <a:spLocks noGrp="1"/>
          </p:cNvSpPr>
          <p:nvPr>
            <p:ph idx="1"/>
          </p:nvPr>
        </p:nvSpPr>
        <p:spPr>
          <a:xfrm>
            <a:off x="6090574" y="2421682"/>
            <a:ext cx="4977578" cy="3639289"/>
          </a:xfrm>
        </p:spPr>
        <p:txBody>
          <a:bodyPr anchor="ctr">
            <a:normAutofit/>
          </a:bodyPr>
          <a:lstStyle/>
          <a:p>
            <a:pPr marL="514350" indent="-514350">
              <a:buFont typeface="+mj-lt"/>
              <a:buAutoNum type="arabicPeriod"/>
            </a:pPr>
            <a:r>
              <a:rPr lang="en-US" sz="2000" dirty="0">
                <a:solidFill>
                  <a:srgbClr val="000000"/>
                </a:solidFill>
              </a:rPr>
              <a:t>Pay yourself first</a:t>
            </a:r>
          </a:p>
          <a:p>
            <a:pPr marL="514350" indent="-514350">
              <a:buFont typeface="+mj-lt"/>
              <a:buAutoNum type="arabicPeriod"/>
            </a:pPr>
            <a:r>
              <a:rPr lang="en-US" sz="2000" dirty="0">
                <a:solidFill>
                  <a:srgbClr val="000000"/>
                </a:solidFill>
              </a:rPr>
              <a:t>Adjust your lifestyle</a:t>
            </a:r>
          </a:p>
          <a:p>
            <a:pPr marL="514350" indent="-514350">
              <a:buFont typeface="+mj-lt"/>
              <a:buAutoNum type="arabicPeriod"/>
            </a:pPr>
            <a:r>
              <a:rPr lang="en-US" sz="2000" dirty="0">
                <a:solidFill>
                  <a:srgbClr val="000000"/>
                </a:solidFill>
              </a:rPr>
              <a:t>Establish a cash flow plan</a:t>
            </a:r>
          </a:p>
          <a:p>
            <a:pPr marL="514350" indent="-514350">
              <a:buFont typeface="+mj-lt"/>
              <a:buAutoNum type="arabicPeriod"/>
            </a:pPr>
            <a:r>
              <a:rPr lang="en-US" sz="2000" dirty="0">
                <a:solidFill>
                  <a:srgbClr val="000000"/>
                </a:solidFill>
              </a:rPr>
              <a:t>Adjust your priorities</a:t>
            </a:r>
          </a:p>
          <a:p>
            <a:pPr marL="514350" indent="-514350">
              <a:buFont typeface="+mj-lt"/>
              <a:buAutoNum type="arabicPeriod"/>
            </a:pPr>
            <a:r>
              <a:rPr lang="en-US" sz="2000" dirty="0">
                <a:solidFill>
                  <a:srgbClr val="000000"/>
                </a:solidFill>
              </a:rPr>
              <a:t>Earn extra income</a:t>
            </a:r>
          </a:p>
          <a:p>
            <a:pPr marL="514350" indent="-514350">
              <a:buFont typeface="+mj-lt"/>
              <a:buAutoNum type="arabicPeriod"/>
            </a:pPr>
            <a:r>
              <a:rPr lang="en-US" sz="2000" dirty="0">
                <a:solidFill>
                  <a:srgbClr val="000000"/>
                </a:solidFill>
              </a:rPr>
              <a:t>Realign your assets-Sell something</a:t>
            </a:r>
          </a:p>
          <a:p>
            <a:pPr marL="514350" indent="-514350">
              <a:buFont typeface="+mj-lt"/>
              <a:buAutoNum type="arabicPeriod"/>
            </a:pPr>
            <a:r>
              <a:rPr lang="en-US" sz="2000" dirty="0">
                <a:solidFill>
                  <a:srgbClr val="000000"/>
                </a:solidFill>
              </a:rPr>
              <a:t>Avoid the credit trap</a:t>
            </a:r>
          </a:p>
        </p:txBody>
      </p:sp>
    </p:spTree>
    <p:extLst>
      <p:ext uri="{BB962C8B-B14F-4D97-AF65-F5344CB8AC3E}">
        <p14:creationId xmlns:p14="http://schemas.microsoft.com/office/powerpoint/2010/main" val="14261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838200" y="77787"/>
            <a:ext cx="10515600" cy="1325563"/>
          </a:xfrm>
        </p:spPr>
        <p:txBody>
          <a:bodyPr/>
          <a:lstStyle/>
          <a:p>
            <a:r>
              <a:rPr lang="en-US" sz="3200" dirty="0"/>
              <a:t>Gather the Information</a:t>
            </a:r>
            <a:br>
              <a:rPr lang="en-US" sz="3200" dirty="0"/>
            </a:br>
            <a:r>
              <a:rPr lang="en-US" sz="3200" dirty="0"/>
              <a:t>You Need to Get Started</a:t>
            </a:r>
          </a:p>
        </p:txBody>
      </p:sp>
      <p:sp>
        <p:nvSpPr>
          <p:cNvPr id="110597" name="Content Placeholder 2"/>
          <p:cNvSpPr>
            <a:spLocks noGrp="1"/>
          </p:cNvSpPr>
          <p:nvPr>
            <p:ph idx="4294967295"/>
          </p:nvPr>
        </p:nvSpPr>
        <p:spPr>
          <a:xfrm>
            <a:off x="1981200" y="1282701"/>
            <a:ext cx="8686800" cy="728663"/>
          </a:xfrm>
        </p:spPr>
        <p:txBody>
          <a:bodyPr/>
          <a:lstStyle/>
          <a:p>
            <a:pPr marL="0" indent="0">
              <a:buNone/>
            </a:pPr>
            <a:r>
              <a:rPr lang="en-US" sz="2200"/>
              <a:t>Now that you</a:t>
            </a:r>
            <a:r>
              <a:rPr lang="en-US" altLang="en-US" sz="2200"/>
              <a:t>’</a:t>
            </a:r>
            <a:r>
              <a:rPr lang="en-US" altLang="ja-JP" sz="2200"/>
              <a:t>ve gathered all of the necessary info, it’s time to </a:t>
            </a:r>
            <a:r>
              <a:rPr lang="en-US" altLang="ja-JP" sz="2200" b="1">
                <a:solidFill>
                  <a:srgbClr val="003399"/>
                </a:solidFill>
              </a:rPr>
              <a:t>build a budget!</a:t>
            </a:r>
            <a:r>
              <a:rPr lang="en-US" altLang="ja-JP" sz="2200"/>
              <a:t> Use this worksheet to help you get started.</a:t>
            </a:r>
            <a:endParaRPr lang="en-US" sz="2200"/>
          </a:p>
        </p:txBody>
      </p:sp>
      <p:sp>
        <p:nvSpPr>
          <p:cNvPr id="22531" name="Slide Number Placeholder 2"/>
          <p:cNvSpPr txBox="1">
            <a:spLocks noGrp="1"/>
          </p:cNvSpPr>
          <p:nvPr/>
        </p:nvSpPr>
        <p:spPr bwMode="auto">
          <a:xfrm>
            <a:off x="1524000" y="6635751"/>
            <a:ext cx="9144000"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B3DAAB3-705D-4972-AAEB-A43490317680}" type="slidenum">
              <a:rPr kumimoji="0" lang="en-US" sz="8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prstClr val="black"/>
              </a:solidFill>
              <a:effectLst/>
              <a:uLnTx/>
              <a:uFillTx/>
              <a:latin typeface="Trebuchet MS" pitchFamily="34" charset="0"/>
              <a:ea typeface="Arial Unicode MS" pitchFamily="34" charset="-128"/>
              <a:cs typeface="Arial Unicode MS" pitchFamily="34" charset="-128"/>
            </a:endParaRPr>
          </a:p>
        </p:txBody>
      </p:sp>
      <p:graphicFrame>
        <p:nvGraphicFramePr>
          <p:cNvPr id="110868" name="Group 276"/>
          <p:cNvGraphicFramePr>
            <a:graphicFrameLocks noGrp="1"/>
          </p:cNvGraphicFramePr>
          <p:nvPr/>
        </p:nvGraphicFramePr>
        <p:xfrm>
          <a:off x="6157914" y="2041525"/>
          <a:ext cx="3208337" cy="4099070"/>
        </p:xfrm>
        <a:graphic>
          <a:graphicData uri="http://schemas.openxmlformats.org/drawingml/2006/table">
            <a:tbl>
              <a:tblPr/>
              <a:tblGrid>
                <a:gridCol w="1989137">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tblGrid>
              <a:tr h="187444">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Monthly Expense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16" marB="45716"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Amount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16" marB="45716"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Date Due </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16" marB="45716"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SUBTOTAL (from page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1"/>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FOOD</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Groceries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Dining Out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FAMILY PURCHASES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Child Care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Child Support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Alimony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School Tuition Fees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PERSONAL CARE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Hair Cuts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Prescription Medication</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Toiletries/Makeup</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Clothing</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PETS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Food</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Care vet bills, grooming, etc.</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 </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ENTERTAINMENT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Books &amp; Magazines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Movies &amp; Concerts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Music, Videos &amp; Apps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Hobbies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4"/>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Cleaning Supplies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Tithes/Donations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TOTAL:</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CCFF"/>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29" marB="914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29"/>
                  </a:ext>
                </a:extLst>
              </a:tr>
            </a:tbl>
          </a:graphicData>
        </a:graphic>
      </p:graphicFrame>
      <p:graphicFrame>
        <p:nvGraphicFramePr>
          <p:cNvPr id="21776" name="Group 272"/>
          <p:cNvGraphicFramePr>
            <a:graphicFrameLocks noGrp="1"/>
          </p:cNvGraphicFramePr>
          <p:nvPr/>
        </p:nvGraphicFramePr>
        <p:xfrm>
          <a:off x="2417763" y="2046289"/>
          <a:ext cx="3205162" cy="4734555"/>
        </p:xfrm>
        <a:graphic>
          <a:graphicData uri="http://schemas.openxmlformats.org/drawingml/2006/table">
            <a:tbl>
              <a:tblPr/>
              <a:tblGrid>
                <a:gridCol w="1985962">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tblGrid>
              <a:tr h="18745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Monthly Expense</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20" marR="0" marT="45723" marB="45723"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Amount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23" marB="4572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Date Due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45723" marB="45723"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HOME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Mortgage/Debt</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Second Mortgage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Taxes &amp;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Repairs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Homeowner Association Fees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UTILITIES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Electric</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Gas or Oil</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Water &amp; Sewer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Phone (Landline)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Phone (Cellular)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Cable/Satellite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Internet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TRANSPORTATION</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Payment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Payment 2</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Gas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Repairs/Maintenance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228603">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Other </a:t>
                      </a:r>
                      <a:br>
                        <a:rPr kumimoji="0" lang="en-US" sz="900" b="0" i="0" u="none" strike="noStrike" cap="none" normalizeH="0" baseline="0" dirty="0">
                          <a:ln>
                            <a:noFill/>
                          </a:ln>
                          <a:solidFill>
                            <a:srgbClr val="000000"/>
                          </a:solidFill>
                          <a:effectLst/>
                          <a:latin typeface="Trebuchet MS" pitchFamily="-65" charset="0"/>
                          <a:cs typeface="Times New Roman" pitchFamily="-65" charset="0"/>
                        </a:rPr>
                      </a:br>
                      <a:r>
                        <a:rPr kumimoji="0" lang="en-US" sz="900" b="0" i="0" u="none" strike="noStrike" cap="none" normalizeH="0" baseline="0" dirty="0">
                          <a:ln>
                            <a:noFill/>
                          </a:ln>
                          <a:solidFill>
                            <a:srgbClr val="000000"/>
                          </a:solidFill>
                          <a:effectLst/>
                          <a:latin typeface="Trebuchet MS" pitchFamily="-65" charset="0"/>
                          <a:cs typeface="Times New Roman" pitchFamily="-65" charset="0"/>
                        </a:rPr>
                        <a:t>  (tolls, taxis, parking, subway, bus)</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INSURANCE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Life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Disability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Health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3334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DEBT PAYMENTS</a:t>
                      </a:r>
                      <a:r>
                        <a:rPr kumimoji="0" lang="en-US" sz="900" b="0" i="0" u="none" strike="noStrike" cap="none" normalizeH="0" baseline="0">
                          <a:ln>
                            <a:noFill/>
                          </a:ln>
                          <a:solidFill>
                            <a:srgbClr val="000000"/>
                          </a:solidFill>
                          <a:effectLst/>
                          <a:latin typeface="Trebuchet MS" pitchFamily="-65" charset="0"/>
                          <a:cs typeface="Times New Roman" pitchFamily="-65" charset="0"/>
                        </a:rPr>
                        <a:t> (minimums only)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6"/>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2</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3</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4</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Student Loans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 Loans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0" marR="0" marT="0" marB="0"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1333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SUBTOTAL:</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0" marR="0" marT="27434" marB="9145" anchor="ctr" horzOverflow="overflow">
                    <a:lnL w="12700" cap="flat" cmpd="sng" algn="ctr">
                      <a:solidFill>
                        <a:schemeClr val="accent2"/>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9CCFF"/>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0" marR="0" marT="27434" marB="9145" anchor="ctr" horzOverflow="overflow">
                    <a:lnL w="31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33"/>
                  </a:ext>
                </a:extLst>
              </a:tr>
            </a:tbl>
          </a:graphicData>
        </a:graphic>
      </p:graphicFrame>
      <p:graphicFrame>
        <p:nvGraphicFramePr>
          <p:cNvPr id="7" name="Group 3"/>
          <p:cNvGraphicFramePr>
            <a:graphicFrameLocks noGrp="1"/>
          </p:cNvGraphicFramePr>
          <p:nvPr/>
        </p:nvGraphicFramePr>
        <p:xfrm>
          <a:off x="12484100" y="1403350"/>
          <a:ext cx="3627438" cy="5121268"/>
        </p:xfrm>
        <a:graphic>
          <a:graphicData uri="http://schemas.openxmlformats.org/drawingml/2006/table">
            <a:tbl>
              <a:tblPr/>
              <a:tblGrid>
                <a:gridCol w="2247662">
                  <a:extLst>
                    <a:ext uri="{9D8B030D-6E8A-4147-A177-3AD203B41FA5}">
                      <a16:colId xmlns:a16="http://schemas.microsoft.com/office/drawing/2014/main" val="20000"/>
                    </a:ext>
                  </a:extLst>
                </a:gridCol>
                <a:gridCol w="646923">
                  <a:extLst>
                    <a:ext uri="{9D8B030D-6E8A-4147-A177-3AD203B41FA5}">
                      <a16:colId xmlns:a16="http://schemas.microsoft.com/office/drawing/2014/main" val="20001"/>
                    </a:ext>
                  </a:extLst>
                </a:gridCol>
                <a:gridCol w="732853">
                  <a:extLst>
                    <a:ext uri="{9D8B030D-6E8A-4147-A177-3AD203B41FA5}">
                      <a16:colId xmlns:a16="http://schemas.microsoft.com/office/drawing/2014/main" val="20002"/>
                    </a:ext>
                  </a:extLst>
                </a:gridCol>
              </a:tblGrid>
              <a:tr h="16664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Monthly Expense</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Amount</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Date Due</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HOME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Mortgage/Debt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Second Mortgage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Taxes &amp;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Repairs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Homeowner Association Fees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UTILITIES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Electric</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Gas or Oil</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Water &amp; Sewer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Phone (Landline)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Phone (Cellular)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Cable/Satellite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Internet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TRANSPORTATION</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Payment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Payment 2</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Gas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Repairs/Maintenance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52750">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Other </a:t>
                      </a:r>
                      <a:br>
                        <a:rPr kumimoji="0" lang="en-US" sz="900" b="0" i="0" u="none" strike="noStrike" cap="none" normalizeH="0" baseline="0" dirty="0">
                          <a:ln>
                            <a:noFill/>
                          </a:ln>
                          <a:solidFill>
                            <a:srgbClr val="000000"/>
                          </a:solidFill>
                          <a:effectLst/>
                          <a:latin typeface="Trebuchet MS" pitchFamily="-65" charset="0"/>
                          <a:cs typeface="Times New Roman" pitchFamily="-65" charset="0"/>
                        </a:rPr>
                      </a:br>
                      <a:r>
                        <a:rPr kumimoji="0" lang="en-US" sz="900" b="0" i="0" u="none" strike="noStrike" cap="none" normalizeH="0" baseline="0" dirty="0">
                          <a:ln>
                            <a:noFill/>
                          </a:ln>
                          <a:solidFill>
                            <a:srgbClr val="000000"/>
                          </a:solidFill>
                          <a:effectLst/>
                          <a:latin typeface="Trebuchet MS" pitchFamily="-65" charset="0"/>
                          <a:cs typeface="Times New Roman" pitchFamily="-65" charset="0"/>
                        </a:rPr>
                        <a:t>  (tolls, taxis, parking, subway, bus)</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INSURANCE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Life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Disability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Health Insurance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47538">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DEBT PAYMENTS</a:t>
                      </a:r>
                      <a:r>
                        <a:rPr kumimoji="0" lang="en-US" sz="900" b="0" i="0" u="none" strike="noStrike" cap="none" normalizeH="0" baseline="0">
                          <a:ln>
                            <a:noFill/>
                          </a:ln>
                          <a:solidFill>
                            <a:srgbClr val="000000"/>
                          </a:solidFill>
                          <a:effectLst/>
                          <a:latin typeface="Trebuchet MS" pitchFamily="-65" charset="0"/>
                          <a:cs typeface="Times New Roman" pitchFamily="-65" charset="0"/>
                        </a:rPr>
                        <a:t> (minimums only)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6"/>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2</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3</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9"/>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Credit Card 4</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0"/>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Student Loans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1"/>
                  </a:ext>
                </a:extLst>
              </a:tr>
              <a:tr h="147538">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 Loans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32"/>
                  </a:ext>
                </a:extLst>
              </a:tr>
              <a:tr h="146329">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SUBTOTAL:</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24" marR="0" marT="27435" marB="9145"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33"/>
                  </a:ext>
                </a:extLst>
              </a:tr>
            </a:tbl>
          </a:graphicData>
        </a:graphic>
      </p:graphicFrame>
      <p:graphicFrame>
        <p:nvGraphicFramePr>
          <p:cNvPr id="8" name="Group 3"/>
          <p:cNvGraphicFramePr>
            <a:graphicFrameLocks noGrp="1"/>
          </p:cNvGraphicFramePr>
          <p:nvPr/>
        </p:nvGraphicFramePr>
        <p:xfrm>
          <a:off x="16417925" y="1384300"/>
          <a:ext cx="3738563" cy="5119674"/>
        </p:xfrm>
        <a:graphic>
          <a:graphicData uri="http://schemas.openxmlformats.org/drawingml/2006/table">
            <a:tbl>
              <a:tblPr/>
              <a:tblGrid>
                <a:gridCol w="2317405">
                  <a:extLst>
                    <a:ext uri="{9D8B030D-6E8A-4147-A177-3AD203B41FA5}">
                      <a16:colId xmlns:a16="http://schemas.microsoft.com/office/drawing/2014/main" val="20000"/>
                    </a:ext>
                  </a:extLst>
                </a:gridCol>
                <a:gridCol w="665892">
                  <a:extLst>
                    <a:ext uri="{9D8B030D-6E8A-4147-A177-3AD203B41FA5}">
                      <a16:colId xmlns:a16="http://schemas.microsoft.com/office/drawing/2014/main" val="20001"/>
                    </a:ext>
                  </a:extLst>
                </a:gridCol>
                <a:gridCol w="755266">
                  <a:extLst>
                    <a:ext uri="{9D8B030D-6E8A-4147-A177-3AD203B41FA5}">
                      <a16:colId xmlns:a16="http://schemas.microsoft.com/office/drawing/2014/main" val="20002"/>
                    </a:ext>
                  </a:extLst>
                </a:gridCol>
              </a:tblGrid>
              <a:tr h="174710">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rebuchet MS" pitchFamily="-65" charset="0"/>
                          <a:cs typeface="Times New Roman" pitchFamily="-65" charset="0"/>
                        </a:rPr>
                        <a:t>Monthly Expense</a:t>
                      </a:r>
                      <a:endParaRPr kumimoji="0" lang="en-US" sz="900" b="1" i="0" u="none" strike="noStrike" cap="none" normalizeH="0" baseline="0" dirty="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Amount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chemeClr val="bg1"/>
                          </a:solidFill>
                          <a:effectLst/>
                          <a:latin typeface="Trebuchet MS" pitchFamily="-65" charset="0"/>
                          <a:cs typeface="Times New Roman" pitchFamily="-65" charset="0"/>
                        </a:rPr>
                        <a:t>Date Due </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SUBTOTAL (from page 1):</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FOOD</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Groceries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Dining Out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FAMILY PURCHASES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Child Care</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Child Support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Alimony</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School Tuition Fees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PERSONAL CARE</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Hair Cuts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Prescription Medication</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Toiletries/Makeup</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Clothing</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PETS</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Food</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Care vet bills, grooming, etc.</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 </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ENTERTAINMENT</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Books &amp; Magazines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Movies &amp; Concerts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Music, Videos &amp; Apps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Hobbies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70516">
                <a:tc gridSpan="3">
                  <a:txBody>
                    <a:bodyPr/>
                    <a:lstStyle/>
                    <a:p>
                      <a:pPr marL="0" marR="0" lvl="0" indent="0" algn="ctr"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4"/>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Cleaning Supplies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Tithes/Donations</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Other</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Trebuchet MS" pitchFamily="-65" charset="0"/>
                          <a:cs typeface="Times New Roman" pitchFamily="-65" charset="0"/>
                        </a:rPr>
                        <a:t>$</a:t>
                      </a:r>
                      <a:endParaRPr kumimoji="0" lang="en-US" sz="900" b="0"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0000"/>
                        </a:lnSpc>
                        <a:spcBef>
                          <a:spcPct val="0"/>
                        </a:spcBef>
                        <a:spcAft>
                          <a:spcPct val="0"/>
                        </a:spcAft>
                        <a:buClr>
                          <a:srgbClr val="003399"/>
                        </a:buClr>
                        <a:buSzTx/>
                        <a:buFontTx/>
                        <a:buNone/>
                        <a:tabLst/>
                      </a:pPr>
                      <a:endParaRPr kumimoji="0" lang="en-US" sz="900" b="0" i="0" u="none" strike="noStrike" cap="none" normalizeH="0" baseline="0">
                        <a:ln>
                          <a:noFill/>
                        </a:ln>
                        <a:solidFill>
                          <a:schemeClr val="tx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r h="170516">
                <a:tc>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Trebuchet MS" pitchFamily="-65" charset="0"/>
                          <a:cs typeface="Times New Roman" pitchFamily="-65" charset="0"/>
                        </a:rPr>
                        <a:t>TOTAL:</a:t>
                      </a:r>
                      <a:endParaRPr kumimoji="0" lang="en-US" sz="900" b="1" i="0" u="none" strike="noStrike" cap="none" normalizeH="0" baseline="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l" defTabSz="914400" rtl="0" eaLnBrk="0" fontAlgn="base" latinLnBrk="0" hangingPunct="0">
                        <a:lnSpc>
                          <a:spcPct val="7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Trebuchet MS" pitchFamily="-65" charset="0"/>
                          <a:cs typeface="Times New Roman" pitchFamily="-65" charset="0"/>
                        </a:rPr>
                        <a:t>$</a:t>
                      </a:r>
                      <a:endParaRPr kumimoji="0" lang="en-US" sz="900" b="0" i="0" u="none" strike="noStrike" cap="none" normalizeH="0" baseline="0" dirty="0">
                        <a:ln>
                          <a:noFill/>
                        </a:ln>
                        <a:solidFill>
                          <a:schemeClr val="bg1"/>
                        </a:solidFill>
                        <a:effectLst/>
                        <a:latin typeface="Trebuchet MS" pitchFamily="-65" charset="0"/>
                        <a:cs typeface="Arial Unicode MS" pitchFamily="-65" charset="0"/>
                      </a:endParaRPr>
                    </a:p>
                  </a:txBody>
                  <a:tcPr marL="45716" marR="0" marT="27427" marB="914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2570048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wipe(left)">
                                      <p:cBhvr>
                                        <p:cTn id="7" dur="500"/>
                                        <p:tgtEl>
                                          <p:spTgt spid="110597"/>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21776"/>
                                        </p:tgtEl>
                                        <p:attrNameLst>
                                          <p:attrName>style.visibility</p:attrName>
                                        </p:attrNameLst>
                                      </p:cBhvr>
                                      <p:to>
                                        <p:strVal val="visible"/>
                                      </p:to>
                                    </p:set>
                                    <p:anim calcmode="lin" valueType="num">
                                      <p:cBhvr>
                                        <p:cTn id="10" dur="1000" fill="hold"/>
                                        <p:tgtEl>
                                          <p:spTgt spid="21776"/>
                                        </p:tgtEl>
                                        <p:attrNameLst>
                                          <p:attrName>ppt_w</p:attrName>
                                        </p:attrNameLst>
                                      </p:cBhvr>
                                      <p:tavLst>
                                        <p:tav tm="0">
                                          <p:val>
                                            <p:fltVal val="0"/>
                                          </p:val>
                                        </p:tav>
                                        <p:tav tm="100000">
                                          <p:val>
                                            <p:strVal val="#ppt_w"/>
                                          </p:val>
                                        </p:tav>
                                      </p:tavLst>
                                    </p:anim>
                                    <p:anim calcmode="lin" valueType="num">
                                      <p:cBhvr>
                                        <p:cTn id="11" dur="1000" fill="hold"/>
                                        <p:tgtEl>
                                          <p:spTgt spid="21776"/>
                                        </p:tgtEl>
                                        <p:attrNameLst>
                                          <p:attrName>ppt_h</p:attrName>
                                        </p:attrNameLst>
                                      </p:cBhvr>
                                      <p:tavLst>
                                        <p:tav tm="0">
                                          <p:val>
                                            <p:fltVal val="0"/>
                                          </p:val>
                                        </p:tav>
                                        <p:tav tm="100000">
                                          <p:val>
                                            <p:strVal val="#ppt_h"/>
                                          </p:val>
                                        </p:tav>
                                      </p:tavLst>
                                    </p:anim>
                                    <p:anim calcmode="lin" valueType="num">
                                      <p:cBhvr>
                                        <p:cTn id="12" dur="1000" fill="hold"/>
                                        <p:tgtEl>
                                          <p:spTgt spid="21776"/>
                                        </p:tgtEl>
                                        <p:attrNameLst>
                                          <p:attrName>style.rotation</p:attrName>
                                        </p:attrNameLst>
                                      </p:cBhvr>
                                      <p:tavLst>
                                        <p:tav tm="0">
                                          <p:val>
                                            <p:fltVal val="90"/>
                                          </p:val>
                                        </p:tav>
                                        <p:tav tm="100000">
                                          <p:val>
                                            <p:fltVal val="0"/>
                                          </p:val>
                                        </p:tav>
                                      </p:tavLst>
                                    </p:anim>
                                    <p:animEffect transition="in" filter="fade">
                                      <p:cBhvr>
                                        <p:cTn id="13" dur="1000"/>
                                        <p:tgtEl>
                                          <p:spTgt spid="21776"/>
                                        </p:tgtEl>
                                      </p:cBhvr>
                                    </p:animEffect>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110868"/>
                                        </p:tgtEl>
                                        <p:attrNameLst>
                                          <p:attrName>style.visibility</p:attrName>
                                        </p:attrNameLst>
                                      </p:cBhvr>
                                      <p:to>
                                        <p:strVal val="visible"/>
                                      </p:to>
                                    </p:set>
                                    <p:anim calcmode="lin" valueType="num">
                                      <p:cBhvr>
                                        <p:cTn id="16" dur="1000" fill="hold"/>
                                        <p:tgtEl>
                                          <p:spTgt spid="110868"/>
                                        </p:tgtEl>
                                        <p:attrNameLst>
                                          <p:attrName>ppt_w</p:attrName>
                                        </p:attrNameLst>
                                      </p:cBhvr>
                                      <p:tavLst>
                                        <p:tav tm="0">
                                          <p:val>
                                            <p:fltVal val="0"/>
                                          </p:val>
                                        </p:tav>
                                        <p:tav tm="100000">
                                          <p:val>
                                            <p:strVal val="#ppt_w"/>
                                          </p:val>
                                        </p:tav>
                                      </p:tavLst>
                                    </p:anim>
                                    <p:anim calcmode="lin" valueType="num">
                                      <p:cBhvr>
                                        <p:cTn id="17" dur="1000" fill="hold"/>
                                        <p:tgtEl>
                                          <p:spTgt spid="110868"/>
                                        </p:tgtEl>
                                        <p:attrNameLst>
                                          <p:attrName>ppt_h</p:attrName>
                                        </p:attrNameLst>
                                      </p:cBhvr>
                                      <p:tavLst>
                                        <p:tav tm="0">
                                          <p:val>
                                            <p:fltVal val="0"/>
                                          </p:val>
                                        </p:tav>
                                        <p:tav tm="100000">
                                          <p:val>
                                            <p:strVal val="#ppt_h"/>
                                          </p:val>
                                        </p:tav>
                                      </p:tavLst>
                                    </p:anim>
                                    <p:anim calcmode="lin" valueType="num">
                                      <p:cBhvr>
                                        <p:cTn id="18" dur="1000" fill="hold"/>
                                        <p:tgtEl>
                                          <p:spTgt spid="110868"/>
                                        </p:tgtEl>
                                        <p:attrNameLst>
                                          <p:attrName>style.rotation</p:attrName>
                                        </p:attrNameLst>
                                      </p:cBhvr>
                                      <p:tavLst>
                                        <p:tav tm="0">
                                          <p:val>
                                            <p:fltVal val="90"/>
                                          </p:val>
                                        </p:tav>
                                        <p:tav tm="100000">
                                          <p:val>
                                            <p:fltVal val="0"/>
                                          </p:val>
                                        </p:tav>
                                      </p:tavLst>
                                    </p:anim>
                                    <p:animEffect transition="in" filter="fade">
                                      <p:cBhvr>
                                        <p:cTn id="19" dur="1000"/>
                                        <p:tgtEl>
                                          <p:spTgt spid="110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FD463C-FD81-694D-8B6C-C8C9F6B3881B}"/>
              </a:ext>
            </a:extLst>
          </p:cNvPr>
          <p:cNvSpPr>
            <a:spLocks noGrp="1"/>
          </p:cNvSpPr>
          <p:nvPr>
            <p:ph type="title"/>
          </p:nvPr>
        </p:nvSpPr>
        <p:spPr>
          <a:xfrm>
            <a:off x="956826" y="1112969"/>
            <a:ext cx="3937298" cy="4166010"/>
          </a:xfrm>
        </p:spPr>
        <p:txBody>
          <a:bodyPr>
            <a:normAutofit/>
          </a:bodyPr>
          <a:lstStyle/>
          <a:p>
            <a:r>
              <a:rPr lang="en-US" dirty="0">
                <a:solidFill>
                  <a:srgbClr val="FFFFFF"/>
                </a:solidFill>
              </a:rPr>
              <a:t>Accounts that Need to be Opened</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3832BE-DA8A-8F49-8E8A-32633085A7D0}"/>
              </a:ext>
            </a:extLst>
          </p:cNvPr>
          <p:cNvSpPr>
            <a:spLocks noGrp="1"/>
          </p:cNvSpPr>
          <p:nvPr>
            <p:ph idx="1"/>
          </p:nvPr>
        </p:nvSpPr>
        <p:spPr>
          <a:xfrm>
            <a:off x="6096000" y="820880"/>
            <a:ext cx="5257799" cy="4889350"/>
          </a:xfrm>
        </p:spPr>
        <p:txBody>
          <a:bodyPr anchor="t">
            <a:normAutofit/>
          </a:bodyPr>
          <a:lstStyle/>
          <a:p>
            <a:r>
              <a:rPr lang="en-US" dirty="0"/>
              <a:t>Emergency Fund- Savings or Money Market</a:t>
            </a:r>
          </a:p>
          <a:p>
            <a:pPr marL="0" indent="0">
              <a:buNone/>
            </a:pPr>
            <a:endParaRPr lang="en-US" dirty="0"/>
          </a:p>
          <a:p>
            <a:r>
              <a:rPr lang="en-US" dirty="0"/>
              <a:t>Draft Account- Checking</a:t>
            </a:r>
          </a:p>
          <a:p>
            <a:pPr marL="0" indent="0">
              <a:buNone/>
            </a:pPr>
            <a:endParaRPr lang="en-US" dirty="0"/>
          </a:p>
          <a:p>
            <a:r>
              <a:rPr lang="en-US" dirty="0"/>
              <a:t>Personal Weekly Spending Account- Checking</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81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1F08F1-A781-F043-A605-17B8F2A85B76}"/>
              </a:ext>
            </a:extLst>
          </p:cNvPr>
          <p:cNvSpPr>
            <a:spLocks noGrp="1"/>
          </p:cNvSpPr>
          <p:nvPr>
            <p:ph type="ctrTitle"/>
          </p:nvPr>
        </p:nvSpPr>
        <p:spPr>
          <a:xfrm>
            <a:off x="3045368" y="2043663"/>
            <a:ext cx="6105194" cy="2031055"/>
          </a:xfrm>
        </p:spPr>
        <p:txBody>
          <a:bodyPr>
            <a:normAutofit/>
          </a:bodyPr>
          <a:lstStyle/>
          <a:p>
            <a:r>
              <a:rPr lang="en-US" sz="5100" dirty="0">
                <a:solidFill>
                  <a:srgbClr val="FFFFFF"/>
                </a:solidFill>
              </a:rPr>
              <a:t>Defense #2 The Emergency Fund</a:t>
            </a:r>
          </a:p>
        </p:txBody>
      </p:sp>
      <p:sp>
        <p:nvSpPr>
          <p:cNvPr id="3" name="Subtitle 2">
            <a:extLst>
              <a:ext uri="{FF2B5EF4-FFF2-40B4-BE49-F238E27FC236}">
                <a16:creationId xmlns:a16="http://schemas.microsoft.com/office/drawing/2014/main" id="{58448098-F10A-2441-B198-FA86DCA8E28B}"/>
              </a:ext>
            </a:extLst>
          </p:cNvPr>
          <p:cNvSpPr>
            <a:spLocks noGrp="1"/>
          </p:cNvSpPr>
          <p:nvPr>
            <p:ph type="subTitle" idx="1"/>
          </p:nvPr>
        </p:nvSpPr>
        <p:spPr>
          <a:xfrm>
            <a:off x="3045368" y="4074718"/>
            <a:ext cx="6105194" cy="682079"/>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9209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C908D6-CC3A-5D45-8992-BABC842B9AEA}"/>
              </a:ext>
            </a:extLst>
          </p:cNvPr>
          <p:cNvSpPr>
            <a:spLocks noGrp="1"/>
          </p:cNvSpPr>
          <p:nvPr>
            <p:ph type="title"/>
          </p:nvPr>
        </p:nvSpPr>
        <p:spPr>
          <a:xfrm>
            <a:off x="640079" y="2053641"/>
            <a:ext cx="3669161" cy="2760098"/>
          </a:xfrm>
        </p:spPr>
        <p:txBody>
          <a:bodyPr>
            <a:normAutofit/>
          </a:bodyPr>
          <a:lstStyle/>
          <a:p>
            <a:r>
              <a:rPr lang="en-US">
                <a:solidFill>
                  <a:srgbClr val="FFFFFF"/>
                </a:solidFill>
              </a:rPr>
              <a:t>Benefits of an Emergency Fund</a:t>
            </a:r>
          </a:p>
        </p:txBody>
      </p:sp>
      <p:sp>
        <p:nvSpPr>
          <p:cNvPr id="3" name="Content Placeholder 2">
            <a:extLst>
              <a:ext uri="{FF2B5EF4-FFF2-40B4-BE49-F238E27FC236}">
                <a16:creationId xmlns:a16="http://schemas.microsoft.com/office/drawing/2014/main" id="{74EC1061-E1AB-0D4C-B67B-E79442C5266E}"/>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Keeps you from Borrowing and going deeper in debt</a:t>
            </a:r>
          </a:p>
          <a:p>
            <a:r>
              <a:rPr lang="en-US" sz="2400" dirty="0">
                <a:solidFill>
                  <a:srgbClr val="000000"/>
                </a:solidFill>
              </a:rPr>
              <a:t>Provides security and reduces stress and worry</a:t>
            </a:r>
          </a:p>
          <a:p>
            <a:r>
              <a:rPr lang="en-US" sz="2400" dirty="0">
                <a:solidFill>
                  <a:srgbClr val="000000"/>
                </a:solidFill>
              </a:rPr>
              <a:t>Allows you to cut insurance cost by raising deductibles </a:t>
            </a:r>
          </a:p>
          <a:p>
            <a:r>
              <a:rPr lang="en-US" sz="2400" dirty="0">
                <a:solidFill>
                  <a:srgbClr val="000000"/>
                </a:solidFill>
              </a:rPr>
              <a:t>It is part of the foundation of your financial house </a:t>
            </a:r>
          </a:p>
        </p:txBody>
      </p:sp>
    </p:spTree>
    <p:extLst>
      <p:ext uri="{BB962C8B-B14F-4D97-AF65-F5344CB8AC3E}">
        <p14:creationId xmlns:p14="http://schemas.microsoft.com/office/powerpoint/2010/main" val="237858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AC601D-8343-CD42-9515-416487576510}"/>
              </a:ext>
            </a:extLst>
          </p:cNvPr>
          <p:cNvSpPr>
            <a:spLocks noGrp="1"/>
          </p:cNvSpPr>
          <p:nvPr>
            <p:ph type="ctrTitle"/>
          </p:nvPr>
        </p:nvSpPr>
        <p:spPr>
          <a:xfrm>
            <a:off x="2726432" y="1741337"/>
            <a:ext cx="6739136" cy="2387918"/>
          </a:xfrm>
        </p:spPr>
        <p:txBody>
          <a:bodyPr anchor="b">
            <a:normAutofit/>
          </a:bodyPr>
          <a:lstStyle/>
          <a:p>
            <a:r>
              <a:rPr lang="en-US" sz="6600" dirty="0">
                <a:solidFill>
                  <a:srgbClr val="FFFFFF"/>
                </a:solidFill>
              </a:rPr>
              <a:t>Fix Your Finances 2020</a:t>
            </a:r>
          </a:p>
        </p:txBody>
      </p:sp>
      <p:sp>
        <p:nvSpPr>
          <p:cNvPr id="3" name="Subtitle 2">
            <a:extLst>
              <a:ext uri="{FF2B5EF4-FFF2-40B4-BE49-F238E27FC236}">
                <a16:creationId xmlns:a16="http://schemas.microsoft.com/office/drawing/2014/main" id="{D403CD60-629D-2143-B624-19B1F572F026}"/>
              </a:ext>
            </a:extLst>
          </p:cNvPr>
          <p:cNvSpPr>
            <a:spLocks noGrp="1"/>
          </p:cNvSpPr>
          <p:nvPr>
            <p:ph type="subTitle" idx="1"/>
          </p:nvPr>
        </p:nvSpPr>
        <p:spPr>
          <a:xfrm>
            <a:off x="2729559" y="4200522"/>
            <a:ext cx="6740685" cy="682079"/>
          </a:xfrm>
        </p:spPr>
        <p:txBody>
          <a:bodyPr>
            <a:noAutofit/>
          </a:bodyPr>
          <a:lstStyle/>
          <a:p>
            <a:r>
              <a:rPr lang="en-US" sz="3600" dirty="0">
                <a:solidFill>
                  <a:srgbClr val="FFFFFF"/>
                </a:solidFill>
              </a:rPr>
              <a:t>Class 3- How to Determine Your FIN Number</a:t>
            </a:r>
          </a:p>
        </p:txBody>
      </p:sp>
    </p:spTree>
    <p:extLst>
      <p:ext uri="{BB962C8B-B14F-4D97-AF65-F5344CB8AC3E}">
        <p14:creationId xmlns:p14="http://schemas.microsoft.com/office/powerpoint/2010/main" val="255139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bwMode="auto">
          <a:xfrm>
            <a:off x="996435" y="1239892"/>
            <a:ext cx="10199132" cy="0"/>
          </a:xfrm>
          <a:prstGeom prst="line">
            <a:avLst/>
          </a:prstGeom>
          <a:noFill/>
          <a:ln w="9525" cap="flat" cmpd="sng" algn="ctr">
            <a:solidFill>
              <a:srgbClr val="34526F"/>
            </a:solidFill>
            <a:prstDash val="solid"/>
            <a:round/>
            <a:headEnd type="none" w="med" len="med"/>
            <a:tailEnd type="none" w="med" len="med"/>
          </a:ln>
          <a:effectLst/>
        </p:spPr>
      </p:cxn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p:cNvSpPr txBox="1">
            <a:spLocks noChangeArrowheads="1"/>
          </p:cNvSpPr>
          <p:nvPr/>
        </p:nvSpPr>
        <p:spPr bwMode="auto">
          <a:xfrm>
            <a:off x="948268" y="1549614"/>
            <a:ext cx="7323845" cy="9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85000"/>
              </a:lnSpc>
              <a:spcBef>
                <a:spcPts val="0"/>
              </a:spcBef>
              <a:spcAft>
                <a:spcPts val="1600"/>
              </a:spcAft>
              <a:buClr>
                <a:srgbClr val="003399"/>
              </a:buClr>
              <a:buSzTx/>
              <a:buFontTx/>
              <a:buNone/>
              <a:tabLst/>
              <a:defRPr/>
            </a:pPr>
            <a:r>
              <a:rPr kumimoji="0" lang="en-US" altLang="en-US" sz="2133" b="0"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Your </a:t>
            </a:r>
            <a:r>
              <a:rPr kumimoji="0" lang="en-US" altLang="en-US" sz="2133"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FIN</a:t>
            </a:r>
            <a:r>
              <a:rPr kumimoji="0" lang="en-US" altLang="en-US" sz="2133" b="0"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 </a:t>
            </a:r>
            <a:r>
              <a:rPr kumimoji="0" lang="en-US" altLang="en-US" sz="2133" b="0"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is the amount of money you’ll need to accumulate, so that someday you can live off that money for the rest of your life and never have to go back to work.</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rot="517338">
            <a:off x="8428853" y="1564859"/>
            <a:ext cx="2571960" cy="3328117"/>
          </a:xfrm>
          <a:prstGeom prst="rect">
            <a:avLst/>
          </a:prstGeom>
          <a:noFill/>
          <a:ln w="9525">
            <a:solidFill>
              <a:schemeClr val="bg1">
                <a:lumMod val="75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22"/>
          <p:cNvSpPr txBox="1">
            <a:spLocks noChangeArrowheads="1"/>
          </p:cNvSpPr>
          <p:nvPr/>
        </p:nvSpPr>
        <p:spPr bwMode="auto">
          <a:xfrm>
            <a:off x="959821" y="6209749"/>
            <a:ext cx="10249112"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
                <a:srgbClr val="003399"/>
              </a:buClr>
              <a:buSzTx/>
              <a:buFontTx/>
              <a:buNone/>
              <a:tabLst/>
              <a:defRPr/>
            </a:pPr>
            <a:r>
              <a:rPr kumimoji="0" lang="en-US" altLang="en-US" sz="1333" b="0" i="0" u="none" strike="noStrike" kern="1200" cap="none" spc="0" normalizeH="0" baseline="0" noProof="0" dirty="0">
                <a:ln>
                  <a:noFill/>
                </a:ln>
                <a:solidFill>
                  <a:srgbClr val="595959"/>
                </a:solidFill>
                <a:effectLst/>
                <a:uLnTx/>
                <a:uFillTx/>
                <a:latin typeface="Arial Narrow"/>
                <a:ea typeface="Arial Unicode MS" panose="020B0604020202020204" pitchFamily="34" charset="-128"/>
                <a:cs typeface="Arial Narrow"/>
              </a:rPr>
              <a:t>This hypothetical example assumes 20 years of retirement income needed, at a 6% post-retirement rate of return and 3% inflation. Hypothetical investment rates assume a nominal 9% rate of return, compounded monthly, and are not indicative of any specific investment. Any actual investment may be subject to taxes and fees, which would lower performance. This example shows a constant rate of return, unlike actual investments which may fluctuate in value. </a:t>
            </a:r>
          </a:p>
        </p:txBody>
      </p:sp>
      <p:sp>
        <p:nvSpPr>
          <p:cNvPr id="7" name="Right Arrow 10"/>
          <p:cNvSpPr>
            <a:spLocks noChangeArrowheads="1"/>
          </p:cNvSpPr>
          <p:nvPr/>
        </p:nvSpPr>
        <p:spPr bwMode="auto">
          <a:xfrm rot="16200000">
            <a:off x="9627484" y="3989928"/>
            <a:ext cx="463541" cy="359833"/>
          </a:xfrm>
          <a:prstGeom prst="rightArrow">
            <a:avLst>
              <a:gd name="adj1" fmla="val 50000"/>
              <a:gd name="adj2" fmla="val 50000"/>
            </a:avLst>
          </a:prstGeom>
          <a:solidFill>
            <a:srgbClr val="E4021D"/>
          </a:solidFill>
          <a:ln>
            <a:noFill/>
          </a:ln>
        </p:spPr>
        <p:txBody>
          <a:bodyPr wrap="none"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altLang="en-US" sz="3200" b="0" i="0" u="none" strike="noStrike" kern="1200" cap="none" spc="0" normalizeH="0" baseline="0" noProof="0" dirty="0">
              <a:ln>
                <a:noFill/>
              </a:ln>
              <a:solidFill>
                <a:srgbClr val="CC0000"/>
              </a:solidFill>
              <a:effectLst/>
              <a:uLnTx/>
              <a:uFillTx/>
              <a:latin typeface="Helvetica"/>
              <a:ea typeface="Arial Unicode MS" panose="020B0604020202020204" pitchFamily="34" charset="-128"/>
              <a:cs typeface="Helvetica"/>
            </a:endParaRPr>
          </a:p>
        </p:txBody>
      </p:sp>
      <p:sp>
        <p:nvSpPr>
          <p:cNvPr id="11" name="TextBox 8"/>
          <p:cNvSpPr txBox="1">
            <a:spLocks noChangeArrowheads="1"/>
          </p:cNvSpPr>
          <p:nvPr/>
        </p:nvSpPr>
        <p:spPr bwMode="auto">
          <a:xfrm>
            <a:off x="-192217" y="5252510"/>
            <a:ext cx="12192000" cy="4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To get there, invest </a:t>
            </a: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$1,421 </a:t>
            </a: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per month for </a:t>
            </a: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30 years at 9% </a:t>
            </a: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 $2,624,400</a:t>
            </a:r>
          </a:p>
        </p:txBody>
      </p:sp>
      <p:sp>
        <p:nvSpPr>
          <p:cNvPr id="12" name="Right Arrow 5"/>
          <p:cNvSpPr>
            <a:spLocks noChangeArrowheads="1"/>
          </p:cNvSpPr>
          <p:nvPr/>
        </p:nvSpPr>
        <p:spPr bwMode="auto">
          <a:xfrm>
            <a:off x="6979921" y="3022384"/>
            <a:ext cx="1230465" cy="479777"/>
          </a:xfrm>
          <a:prstGeom prst="rightArrow">
            <a:avLst>
              <a:gd name="adj1" fmla="val 50000"/>
              <a:gd name="adj2" fmla="val 50000"/>
            </a:avLst>
          </a:prstGeom>
          <a:solidFill>
            <a:srgbClr val="34526F"/>
          </a:solidFill>
          <a:ln>
            <a:noFill/>
          </a:ln>
        </p:spPr>
        <p:txBody>
          <a:bodyPr wrap="none"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altLang="en-US" sz="3200" b="0" i="0" u="none" strike="noStrike" kern="1200" cap="none" spc="0" normalizeH="0" baseline="0" noProof="0" dirty="0">
              <a:ln>
                <a:noFill/>
              </a:ln>
              <a:solidFill>
                <a:srgbClr val="CC0000"/>
              </a:solidFill>
              <a:effectLst/>
              <a:uLnTx/>
              <a:uFillTx/>
              <a:latin typeface="Helvetica"/>
              <a:ea typeface="Arial Unicode MS" panose="020B0604020202020204" pitchFamily="34" charset="-128"/>
              <a:cs typeface="Helvetica"/>
            </a:endParaRPr>
          </a:p>
        </p:txBody>
      </p:sp>
      <p:sp>
        <p:nvSpPr>
          <p:cNvPr id="17" name="Rounded Rectangle 16"/>
          <p:cNvSpPr/>
          <p:nvPr/>
        </p:nvSpPr>
        <p:spPr>
          <a:xfrm>
            <a:off x="5211714" y="4392462"/>
            <a:ext cx="6217561" cy="621361"/>
          </a:xfrm>
          <a:prstGeom prst="roundRect">
            <a:avLst/>
          </a:prstGeom>
          <a:solidFill>
            <a:srgbClr val="E402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5" name="Content Placeholder 2"/>
          <p:cNvSpPr txBox="1">
            <a:spLocks/>
          </p:cNvSpPr>
          <p:nvPr/>
        </p:nvSpPr>
        <p:spPr bwMode="auto">
          <a:xfrm>
            <a:off x="0" y="557407"/>
            <a:ext cx="11485844"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2800"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Step 1- Would you like to know your Financial Independence Number?</a:t>
            </a:r>
          </a:p>
        </p:txBody>
      </p:sp>
      <p:sp>
        <p:nvSpPr>
          <p:cNvPr id="3" name="Rounded Rectangle 2"/>
          <p:cNvSpPr/>
          <p:nvPr/>
        </p:nvSpPr>
        <p:spPr>
          <a:xfrm>
            <a:off x="1077504" y="2755099"/>
            <a:ext cx="6217561" cy="2258724"/>
          </a:xfrm>
          <a:prstGeom prst="roundRect">
            <a:avLst>
              <a:gd name="adj" fmla="val 8157"/>
            </a:avLst>
          </a:prstGeom>
          <a:solidFill>
            <a:srgbClr val="3452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9" name="Rectangle 2"/>
          <p:cNvSpPr>
            <a:spLocks noChangeArrowheads="1"/>
          </p:cNvSpPr>
          <p:nvPr/>
        </p:nvSpPr>
        <p:spPr bwMode="auto">
          <a:xfrm>
            <a:off x="1288027" y="2819171"/>
            <a:ext cx="5884111" cy="111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Example: You want to retire in 30 years, with $100,000 a year in todays dollars</a:t>
            </a:r>
          </a:p>
        </p:txBody>
      </p:sp>
      <p:sp>
        <p:nvSpPr>
          <p:cNvPr id="13" name="TextBox 7"/>
          <p:cNvSpPr txBox="1">
            <a:spLocks noChangeArrowheads="1"/>
          </p:cNvSpPr>
          <p:nvPr/>
        </p:nvSpPr>
        <p:spPr bwMode="auto">
          <a:xfrm>
            <a:off x="6681803" y="4392461"/>
            <a:ext cx="4527132" cy="621363"/>
          </a:xfrm>
          <a:prstGeom prst="rect">
            <a:avLst/>
          </a:prstGeom>
          <a:noFill/>
          <a:ln>
            <a:noFill/>
          </a:ln>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altLang="en-US" sz="2667" b="0"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Your FIN is $2,624,000</a:t>
            </a:r>
          </a:p>
        </p:txBody>
      </p:sp>
      <p:sp>
        <p:nvSpPr>
          <p:cNvPr id="18" name="Rectangle 2"/>
          <p:cNvSpPr>
            <a:spLocks noChangeArrowheads="1"/>
          </p:cNvSpPr>
          <p:nvPr/>
        </p:nvSpPr>
        <p:spPr bwMode="auto">
          <a:xfrm>
            <a:off x="1288027" y="3938071"/>
            <a:ext cx="5884111" cy="8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30 years from now, after 3% inflation… $243,000 spends like $100,000 does today.</a:t>
            </a:r>
          </a:p>
        </p:txBody>
      </p:sp>
      <p:sp>
        <p:nvSpPr>
          <p:cNvPr id="8" name="Rectangle 7"/>
          <p:cNvSpPr/>
          <p:nvPr/>
        </p:nvSpPr>
        <p:spPr>
          <a:xfrm>
            <a:off x="959822" y="5698786"/>
            <a:ext cx="10526023" cy="412677"/>
          </a:xfrm>
          <a:prstGeom prst="rect">
            <a:avLst/>
          </a:prstGeom>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Lets Find Out What Your FIN Number Is…..</a:t>
            </a:r>
          </a:p>
        </p:txBody>
      </p:sp>
    </p:spTree>
    <p:extLst>
      <p:ext uri="{BB962C8B-B14F-4D97-AF65-F5344CB8AC3E}">
        <p14:creationId xmlns:p14="http://schemas.microsoft.com/office/powerpoint/2010/main" val="3970982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16" presetClass="entr" presetSubtype="37"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outVertical)">
                                      <p:cBhvr>
                                        <p:cTn id="10" dur="7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3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3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3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3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3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3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3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3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300"/>
                                        <p:tgtEl>
                                          <p:spTgt spid="8"/>
                                        </p:tgtEl>
                                      </p:cBhvr>
                                    </p:animEffect>
                                  </p:childTnLst>
                                </p:cTn>
                              </p:par>
                            </p:childTnLst>
                          </p:cTn>
                        </p:par>
                        <p:par>
                          <p:cTn id="56" fill="hold">
                            <p:stCondLst>
                              <p:cond delay="300"/>
                            </p:stCondLst>
                            <p:childTnLst>
                              <p:par>
                                <p:cTn id="57" presetID="1"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1" grpId="0"/>
      <p:bldP spid="12" grpId="0" animBg="1"/>
      <p:bldP spid="17" grpId="0" animBg="1"/>
      <p:bldP spid="15" grpId="0"/>
      <p:bldP spid="3" grpId="0" animBg="1"/>
      <p:bldP spid="9" grpId="0"/>
      <p:bldP spid="13" grpId="0"/>
      <p:bldP spid="18"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50A13B-F15A-554C-BEC4-E2AB1B1306C1}"/>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dirty="0">
                <a:solidFill>
                  <a:srgbClr val="FFFFFF"/>
                </a:solidFill>
              </a:rPr>
              <a:t>Determine Your FIN- Do Nothing Money</a:t>
            </a:r>
          </a:p>
        </p:txBody>
      </p:sp>
      <p:pic>
        <p:nvPicPr>
          <p:cNvPr id="5" name="Content Placeholder 4" descr="A screenshot of a cell phone&#10;&#10;Description automatically generated">
            <a:extLst>
              <a:ext uri="{FF2B5EF4-FFF2-40B4-BE49-F238E27FC236}">
                <a16:creationId xmlns:a16="http://schemas.microsoft.com/office/drawing/2014/main" id="{38863E38-40EC-FA41-B425-2B55033BE665}"/>
              </a:ext>
            </a:extLst>
          </p:cNvPr>
          <p:cNvPicPr>
            <a:picLocks noChangeAspect="1"/>
          </p:cNvPicPr>
          <p:nvPr/>
        </p:nvPicPr>
        <p:blipFill rotWithShape="1">
          <a:blip r:embed="rId2"/>
          <a:srcRect t="3046" r="3" b="3049"/>
          <a:stretch/>
        </p:blipFill>
        <p:spPr>
          <a:xfrm>
            <a:off x="841247" y="2286000"/>
            <a:ext cx="6902577" cy="4343399"/>
          </a:xfrm>
          <a:prstGeom prst="rect">
            <a:avLst/>
          </a:prstGeom>
        </p:spPr>
      </p:pic>
      <p:sp>
        <p:nvSpPr>
          <p:cNvPr id="22" name="Content Placeholder 13">
            <a:extLst>
              <a:ext uri="{FF2B5EF4-FFF2-40B4-BE49-F238E27FC236}">
                <a16:creationId xmlns:a16="http://schemas.microsoft.com/office/drawing/2014/main" id="{78D709B2-CA9F-4F90-A882-2045A8DDF1D8}"/>
              </a:ext>
            </a:extLst>
          </p:cNvPr>
          <p:cNvSpPr>
            <a:spLocks noGrp="1"/>
          </p:cNvSpPr>
          <p:nvPr>
            <p:ph idx="1"/>
          </p:nvPr>
        </p:nvSpPr>
        <p:spPr>
          <a:xfrm>
            <a:off x="7546848" y="2516777"/>
            <a:ext cx="3803904" cy="3660185"/>
          </a:xfrm>
        </p:spPr>
        <p:txBody>
          <a:bodyPr anchor="ctr">
            <a:normAutofit/>
          </a:bodyPr>
          <a:lstStyle/>
          <a:p>
            <a:endParaRPr lang="en-US" sz="2200" dirty="0"/>
          </a:p>
        </p:txBody>
      </p:sp>
    </p:spTree>
    <p:extLst>
      <p:ext uri="{BB962C8B-B14F-4D97-AF65-F5344CB8AC3E}">
        <p14:creationId xmlns:p14="http://schemas.microsoft.com/office/powerpoint/2010/main" val="11635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1857</Words>
  <Application>Microsoft Macintosh PowerPoint</Application>
  <PresentationFormat>Widescreen</PresentationFormat>
  <Paragraphs>394</Paragraphs>
  <Slides>19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Apple Braille</vt:lpstr>
      <vt:lpstr>Arial</vt:lpstr>
      <vt:lpstr>Arial Narrow</vt:lpstr>
      <vt:lpstr>Calibri</vt:lpstr>
      <vt:lpstr>Calibri Light</vt:lpstr>
      <vt:lpstr>Helvetica</vt:lpstr>
      <vt:lpstr>Tahoma</vt:lpstr>
      <vt:lpstr>Times New Roman</vt:lpstr>
      <vt:lpstr>Trebuchet MS</vt:lpstr>
      <vt:lpstr>Office Theme</vt:lpstr>
      <vt:lpstr>Fix Your Finances 2020 Quick Review</vt:lpstr>
      <vt:lpstr>7 Areas to Free Up Money to Save</vt:lpstr>
      <vt:lpstr>Gather the Information You Need to Get Started</vt:lpstr>
      <vt:lpstr>Accounts that Need to be Opened</vt:lpstr>
      <vt:lpstr>Defense #2 The Emergency Fund</vt:lpstr>
      <vt:lpstr>Benefits of an Emergency Fund</vt:lpstr>
      <vt:lpstr>Fix Your Finances 2020</vt:lpstr>
      <vt:lpstr>PowerPoint Presentation</vt:lpstr>
      <vt:lpstr>Determine Your FIN- Do Nothing Money</vt:lpstr>
      <vt:lpstr>Here are the Numbers</vt:lpstr>
      <vt:lpstr>The seeds you sow today will be your Harvest tomorrow…</vt:lpstr>
      <vt:lpstr>The Theory of Decreasing Responsibility</vt:lpstr>
      <vt:lpstr>Inflation</vt:lpstr>
      <vt:lpstr>Setting Your FIN#</vt:lpstr>
      <vt:lpstr>You need three things to become  Financially independent…….</vt:lpstr>
      <vt:lpstr>Accumulating Your FIN#</vt:lpstr>
      <vt:lpstr>Spending Phase</vt:lpstr>
      <vt:lpstr>Ask Your Rep for a Complimentary Financial Needs Analysis</vt:lpstr>
      <vt:lpstr>Thank You for Attending  In One Place We have all the “Education and Products” to Help You Reach Your Goals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 Your Finances 2020 Quick Review</dc:title>
  <dc:creator>roy matlock</dc:creator>
  <cp:lastModifiedBy>roy matlock</cp:lastModifiedBy>
  <cp:revision>2</cp:revision>
  <dcterms:created xsi:type="dcterms:W3CDTF">2020-04-25T23:24:21Z</dcterms:created>
  <dcterms:modified xsi:type="dcterms:W3CDTF">2020-04-25T23:31:27Z</dcterms:modified>
</cp:coreProperties>
</file>