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882" r:id="rId2"/>
    <p:sldId id="269" r:id="rId3"/>
    <p:sldId id="727" r:id="rId4"/>
    <p:sldId id="697" r:id="rId5"/>
    <p:sldId id="698" r:id="rId6"/>
    <p:sldId id="888" r:id="rId7"/>
    <p:sldId id="889" r:id="rId8"/>
    <p:sldId id="687" r:id="rId9"/>
    <p:sldId id="879" r:id="rId10"/>
    <p:sldId id="704" r:id="rId11"/>
    <p:sldId id="695" r:id="rId12"/>
    <p:sldId id="874" r:id="rId13"/>
    <p:sldId id="911" r:id="rId14"/>
    <p:sldId id="865" r:id="rId15"/>
    <p:sldId id="867" r:id="rId16"/>
    <p:sldId id="409" r:id="rId17"/>
    <p:sldId id="880" r:id="rId18"/>
    <p:sldId id="775" r:id="rId19"/>
    <p:sldId id="412" r:id="rId20"/>
    <p:sldId id="909" r:id="rId21"/>
    <p:sldId id="908" r:id="rId22"/>
    <p:sldId id="910" r:id="rId23"/>
    <p:sldId id="876" r:id="rId24"/>
    <p:sldId id="875" r:id="rId25"/>
    <p:sldId id="733" r:id="rId26"/>
    <p:sldId id="877" r:id="rId27"/>
    <p:sldId id="878" r:id="rId28"/>
    <p:sldId id="887" r:id="rId29"/>
    <p:sldId id="895" r:id="rId30"/>
    <p:sldId id="9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97"/>
  </p:normalViewPr>
  <p:slideViewPr>
    <p:cSldViewPr snapToGrid="0" snapToObjects="1">
      <p:cViewPr varScale="1">
        <p:scale>
          <a:sx n="114" d="100"/>
          <a:sy n="114"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DDA52-B718-B84A-926D-90A80F602E2C}" type="datetimeFigureOut">
              <a:rPr lang="en-US" smtClean="0"/>
              <a:t>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8C6B6-CB18-EC4C-B4C1-328ACAAC242F}" type="slidenum">
              <a:rPr lang="en-US" smtClean="0"/>
              <a:t>‹#›</a:t>
            </a:fld>
            <a:endParaRPr lang="en-US"/>
          </a:p>
        </p:txBody>
      </p:sp>
    </p:spTree>
    <p:extLst>
      <p:ext uri="{BB962C8B-B14F-4D97-AF65-F5344CB8AC3E}">
        <p14:creationId xmlns:p14="http://schemas.microsoft.com/office/powerpoint/2010/main" val="195296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7388"/>
            <a:ext cx="6096000" cy="3429000"/>
          </a:xfrm>
          <a:ln/>
        </p:spPr>
      </p:sp>
      <p:sp>
        <p:nvSpPr>
          <p:cNvPr id="63491" name="Notes Placeholder 2"/>
          <p:cNvSpPr>
            <a:spLocks noGrp="1"/>
          </p:cNvSpPr>
          <p:nvPr>
            <p:ph type="body" idx="1"/>
          </p:nvPr>
        </p:nvSpPr>
        <p:spPr>
          <a:xfrm>
            <a:off x="513176" y="5723176"/>
            <a:ext cx="4100755" cy="5994727"/>
          </a:xfrm>
          <a:noFill/>
          <a:ln/>
        </p:spPr>
        <p:txBody>
          <a:bodyPr/>
          <a:lstStyle/>
          <a:p>
            <a:endParaRPr lang="en-US" altLang="en-US" sz="1100" dirty="0"/>
          </a:p>
        </p:txBody>
      </p:sp>
      <p:sp>
        <p:nvSpPr>
          <p:cNvPr id="6349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52BAF-096C-4AB2-A80A-859211CAF08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94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0C73B-B1DF-1A41-805E-0554CA7F7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05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0C73B-B1DF-1A41-805E-0554CA7F7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94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0C73B-B1DF-1A41-805E-0554CA7F7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1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863A-902F-E346-9F4D-1FA949F500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65A88-D5AC-D441-A8F8-10CA3A80E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1100C9-C780-2448-9796-091446FCF21D}"/>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5" name="Footer Placeholder 4">
            <a:extLst>
              <a:ext uri="{FF2B5EF4-FFF2-40B4-BE49-F238E27FC236}">
                <a16:creationId xmlns:a16="http://schemas.microsoft.com/office/drawing/2014/main" id="{9482B2FC-7042-9643-8C7B-05982D044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72A09-EB0A-2D43-A803-72606D8A1065}"/>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295647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F44A-4E4C-6946-91DB-EEB932FE0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1BD0F8-4B13-D440-B707-3CE5E0C15B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CD087-0EE6-F24B-857A-C971498E6775}"/>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5" name="Footer Placeholder 4">
            <a:extLst>
              <a:ext uri="{FF2B5EF4-FFF2-40B4-BE49-F238E27FC236}">
                <a16:creationId xmlns:a16="http://schemas.microsoft.com/office/drawing/2014/main" id="{D304E3B3-07F6-174E-96C2-8B1DFF14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1CBAD-E6BF-684B-83E6-4672B1F22EE5}"/>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210161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B9EC4-40CF-764B-8FA9-3E3244D8DF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323830-92ED-454E-A3AD-6C7676807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A8E63-BEA8-3641-9C05-AE904EFFA0C3}"/>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5" name="Footer Placeholder 4">
            <a:extLst>
              <a:ext uri="{FF2B5EF4-FFF2-40B4-BE49-F238E27FC236}">
                <a16:creationId xmlns:a16="http://schemas.microsoft.com/office/drawing/2014/main" id="{4DD0DC8D-E009-DB4A-8C0C-D11118F34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9A296-55D8-EC4A-BCAB-A0521ED53597}"/>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118156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D2B7-8169-AD4C-8256-1C3B6559D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F1A78-C5E6-8948-9954-C3CC3C20B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E1932-FA25-D849-B64E-D1A7FE4351EF}"/>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5" name="Footer Placeholder 4">
            <a:extLst>
              <a:ext uri="{FF2B5EF4-FFF2-40B4-BE49-F238E27FC236}">
                <a16:creationId xmlns:a16="http://schemas.microsoft.com/office/drawing/2014/main" id="{EBD40681-BDEF-4A40-BA0B-04E673EF3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6D598-66BB-D145-9046-8A6ADAD8FF11}"/>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360417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6877-14F6-E145-A561-D2E4EB757E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139B2B-ABEB-F345-ABDA-669FF354D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92ACA-F71B-DC49-948F-68573952959B}"/>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5" name="Footer Placeholder 4">
            <a:extLst>
              <a:ext uri="{FF2B5EF4-FFF2-40B4-BE49-F238E27FC236}">
                <a16:creationId xmlns:a16="http://schemas.microsoft.com/office/drawing/2014/main" id="{12258276-AF4C-5E4F-A5F7-5F8B15BEF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37609-310B-DA4C-A35A-AC0CEC3931E1}"/>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250247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CCF3-926A-734F-B2CE-5152AFE3A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1AFBA-8445-8449-A78B-D67EC39FFE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F0240A-ECBA-CC4A-9B85-CB4E06AFE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C7EAA4-FBD5-934D-B07B-E946AB0391CD}"/>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6" name="Footer Placeholder 5">
            <a:extLst>
              <a:ext uri="{FF2B5EF4-FFF2-40B4-BE49-F238E27FC236}">
                <a16:creationId xmlns:a16="http://schemas.microsoft.com/office/drawing/2014/main" id="{38B62390-57C0-EB47-AB94-D04665B21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7B7CF-F870-9A4F-831A-F04BE3AAFF5E}"/>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375562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45FA-F8EE-564E-BC64-80ADC0571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5B094C-4687-DD40-B193-C7B2FE2920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620AF8-6C77-0C43-8F23-CFACFAF22D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2EEB7C-92B4-384D-A2D5-BF1BC1B7C3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4F5691-3E82-C549-BA0C-921FAD713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FE087E-0907-9844-A973-06BBED306602}"/>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8" name="Footer Placeholder 7">
            <a:extLst>
              <a:ext uri="{FF2B5EF4-FFF2-40B4-BE49-F238E27FC236}">
                <a16:creationId xmlns:a16="http://schemas.microsoft.com/office/drawing/2014/main" id="{376C8F82-C78D-6E48-BD23-5750CA6CB8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B393BF-F0A5-EE4B-A386-97DD15F6F2C2}"/>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363132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F6FF-4C70-1645-8FFE-C0B08A3AA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1EDF4-9B2C-E743-B7A2-EB21765FF9C0}"/>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4" name="Footer Placeholder 3">
            <a:extLst>
              <a:ext uri="{FF2B5EF4-FFF2-40B4-BE49-F238E27FC236}">
                <a16:creationId xmlns:a16="http://schemas.microsoft.com/office/drawing/2014/main" id="{325AC530-6543-2144-B738-B9717184F0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AD355-0DF2-994B-A665-6E37388CD4A5}"/>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362951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4F7C0-0655-034F-ACF6-26060C7C3CB7}"/>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3" name="Footer Placeholder 2">
            <a:extLst>
              <a:ext uri="{FF2B5EF4-FFF2-40B4-BE49-F238E27FC236}">
                <a16:creationId xmlns:a16="http://schemas.microsoft.com/office/drawing/2014/main" id="{9D4651D5-5F15-1F4F-87B8-7B1A33C4CB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C907BE-07EF-6842-9439-9164528794B4}"/>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401315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0EFB-A09A-CE48-8083-D598D8D60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E81C0B-9FF1-F64D-ACB3-E08E13D344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3FF763-3ADD-FC46-9365-D0129155C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93EC9-41C0-C541-80E8-163B9B4B1EC1}"/>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6" name="Footer Placeholder 5">
            <a:extLst>
              <a:ext uri="{FF2B5EF4-FFF2-40B4-BE49-F238E27FC236}">
                <a16:creationId xmlns:a16="http://schemas.microsoft.com/office/drawing/2014/main" id="{EDDD3946-39B7-B245-8CA3-F49DEE4576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A2998-D8EE-6042-AB34-A8B79137B315}"/>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71920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3567-AD6D-5945-B4F5-C717C2978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022216-0D03-A34C-AA3E-C3DBE7242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4A3BE-E91F-104A-BD05-F8197BB09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DC45BE-BF15-3F4B-B062-6E2DD416889E}"/>
              </a:ext>
            </a:extLst>
          </p:cNvPr>
          <p:cNvSpPr>
            <a:spLocks noGrp="1"/>
          </p:cNvSpPr>
          <p:nvPr>
            <p:ph type="dt" sz="half" idx="10"/>
          </p:nvPr>
        </p:nvSpPr>
        <p:spPr/>
        <p:txBody>
          <a:bodyPr/>
          <a:lstStyle/>
          <a:p>
            <a:fld id="{244C2FD7-6A3E-104A-8E4B-AB3666685267}" type="datetimeFigureOut">
              <a:rPr lang="en-US" smtClean="0"/>
              <a:t>4/20/20</a:t>
            </a:fld>
            <a:endParaRPr lang="en-US"/>
          </a:p>
        </p:txBody>
      </p:sp>
      <p:sp>
        <p:nvSpPr>
          <p:cNvPr id="6" name="Footer Placeholder 5">
            <a:extLst>
              <a:ext uri="{FF2B5EF4-FFF2-40B4-BE49-F238E27FC236}">
                <a16:creationId xmlns:a16="http://schemas.microsoft.com/office/drawing/2014/main" id="{274C798B-5249-7D45-9CE1-D45087013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CA1F7-0093-7443-A6F6-397E583DED4D}"/>
              </a:ext>
            </a:extLst>
          </p:cNvPr>
          <p:cNvSpPr>
            <a:spLocks noGrp="1"/>
          </p:cNvSpPr>
          <p:nvPr>
            <p:ph type="sldNum" sz="quarter" idx="12"/>
          </p:nvPr>
        </p:nvSpPr>
        <p:spPr/>
        <p:txBody>
          <a:bodyPr/>
          <a:lstStyle/>
          <a:p>
            <a:fld id="{33367409-9269-8441-83D0-ABCCFD7266BA}" type="slidenum">
              <a:rPr lang="en-US" smtClean="0"/>
              <a:t>‹#›</a:t>
            </a:fld>
            <a:endParaRPr lang="en-US"/>
          </a:p>
        </p:txBody>
      </p:sp>
    </p:spTree>
    <p:extLst>
      <p:ext uri="{BB962C8B-B14F-4D97-AF65-F5344CB8AC3E}">
        <p14:creationId xmlns:p14="http://schemas.microsoft.com/office/powerpoint/2010/main" val="187414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B6793-622C-6942-AC9B-C5C0437AF1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5466C5-F2C8-A04C-9FC9-21726672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F13C9-61CF-034B-9AE4-1BCDAF7D5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C2FD7-6A3E-104A-8E4B-AB3666685267}" type="datetimeFigureOut">
              <a:rPr lang="en-US" smtClean="0"/>
              <a:t>4/20/20</a:t>
            </a:fld>
            <a:endParaRPr lang="en-US"/>
          </a:p>
        </p:txBody>
      </p:sp>
      <p:sp>
        <p:nvSpPr>
          <p:cNvPr id="5" name="Footer Placeholder 4">
            <a:extLst>
              <a:ext uri="{FF2B5EF4-FFF2-40B4-BE49-F238E27FC236}">
                <a16:creationId xmlns:a16="http://schemas.microsoft.com/office/drawing/2014/main" id="{69B59638-950C-5A4D-BE1D-DE63437AD4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C0C07D-149C-F747-B5C5-3C4D2288A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67409-9269-8441-83D0-ABCCFD7266BA}" type="slidenum">
              <a:rPr lang="en-US" smtClean="0"/>
              <a:t>‹#›</a:t>
            </a:fld>
            <a:endParaRPr lang="en-US"/>
          </a:p>
        </p:txBody>
      </p:sp>
    </p:spTree>
    <p:extLst>
      <p:ext uri="{BB962C8B-B14F-4D97-AF65-F5344CB8AC3E}">
        <p14:creationId xmlns:p14="http://schemas.microsoft.com/office/powerpoint/2010/main" val="3731901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fontScale="90000"/>
          </a:bodyPr>
          <a:lstStyle/>
          <a:p>
            <a:r>
              <a:rPr lang="en-US" sz="6600" dirty="0">
                <a:solidFill>
                  <a:srgbClr val="FFFFFF"/>
                </a:solidFill>
              </a:rPr>
              <a:t>Fix your Finances 2020</a:t>
            </a:r>
            <a:br>
              <a:rPr lang="en-US" sz="6600" dirty="0">
                <a:solidFill>
                  <a:srgbClr val="FFFFFF"/>
                </a:solidFill>
              </a:rPr>
            </a:br>
            <a:r>
              <a:rPr lang="en-US" sz="6600" dirty="0">
                <a:solidFill>
                  <a:srgbClr val="FFFFFF"/>
                </a:solidFill>
              </a:rPr>
              <a:t>Quick Review</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1- Fundamentals of the Financial House</a:t>
            </a:r>
          </a:p>
        </p:txBody>
      </p:sp>
    </p:spTree>
    <p:extLst>
      <p:ext uri="{BB962C8B-B14F-4D97-AF65-F5344CB8AC3E}">
        <p14:creationId xmlns:p14="http://schemas.microsoft.com/office/powerpoint/2010/main" val="108747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a:bodyPr>
          <a:lstStyle/>
          <a:p>
            <a:r>
              <a:rPr lang="en-US" sz="6600" dirty="0">
                <a:solidFill>
                  <a:srgbClr val="FFFFFF"/>
                </a:solidFill>
              </a:rPr>
              <a:t>Fix Your Finances 2020</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2- How to Set Up a Working Budget and Establishing an Emergency Fund</a:t>
            </a:r>
          </a:p>
        </p:txBody>
      </p:sp>
    </p:spTree>
    <p:extLst>
      <p:ext uri="{BB962C8B-B14F-4D97-AF65-F5344CB8AC3E}">
        <p14:creationId xmlns:p14="http://schemas.microsoft.com/office/powerpoint/2010/main" val="239329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bwMode="auto">
          <a:xfrm>
            <a:off x="906955" y="395417"/>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Financial Defense-Build Your Financial House</a:t>
            </a:r>
            <a:endParaRPr kumimoji="0" lang="en-US" altLang="en-US" sz="3733" b="0" i="0" u="none" strike="noStrike" kern="1200" cap="none" spc="0" normalizeH="0" baseline="30000" noProof="0" dirty="0">
              <a:ln>
                <a:noFill/>
              </a:ln>
              <a:solidFill>
                <a:srgbClr val="34526F"/>
              </a:solidFill>
              <a:effectLst/>
              <a:uLnTx/>
              <a:uFillTx/>
              <a:latin typeface="Helvetica"/>
              <a:ea typeface="Arial Unicode MS" panose="020B0604020202020204" pitchFamily="34" charset="-128"/>
              <a:cs typeface="Helvetica"/>
            </a:endParaRPr>
          </a:p>
        </p:txBody>
      </p:sp>
      <p:cxnSp>
        <p:nvCxnSpPr>
          <p:cNvPr id="21" name="Straight Connector 20"/>
          <p:cNvCxnSpPr/>
          <p:nvPr/>
        </p:nvCxnSpPr>
        <p:spPr bwMode="auto">
          <a:xfrm>
            <a:off x="1202645" y="1077860"/>
            <a:ext cx="9786715" cy="0"/>
          </a:xfrm>
          <a:prstGeom prst="line">
            <a:avLst/>
          </a:prstGeom>
          <a:noFill/>
          <a:ln w="9525" cap="flat" cmpd="sng" algn="ctr">
            <a:solidFill>
              <a:srgbClr val="34526F"/>
            </a:solidFill>
            <a:prstDash val="solid"/>
            <a:round/>
            <a:headEnd type="none" w="med" len="med"/>
            <a:tailEnd type="none" w="med" len="med"/>
          </a:ln>
          <a:effectLst/>
        </p:spPr>
      </p:cxnSp>
      <p:pic>
        <p:nvPicPr>
          <p:cNvPr id="22" name="Picture 21" descr="FinancialHous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793" y="1575008"/>
            <a:ext cx="5410168" cy="4140407"/>
          </a:xfrm>
          <a:prstGeom prst="rect">
            <a:avLst/>
          </a:prstGeom>
        </p:spPr>
      </p:pic>
      <p:sp>
        <p:nvSpPr>
          <p:cNvPr id="23" name="Text Box 29"/>
          <p:cNvSpPr txBox="1">
            <a:spLocks noChangeArrowheads="1"/>
          </p:cNvSpPr>
          <p:nvPr/>
        </p:nvSpPr>
        <p:spPr bwMode="auto">
          <a:xfrm>
            <a:off x="861507" y="5162646"/>
            <a:ext cx="5058824" cy="552769"/>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Budget - Emergency Fund</a:t>
            </a:r>
            <a:endParaRPr kumimoji="0" lang="en-US" altLang="en-US" sz="2133" b="0" i="0" u="none" strike="noStrike" kern="1200" cap="none" spc="0" normalizeH="0" baseline="30000" noProof="0" dirty="0">
              <a:ln>
                <a:noFill/>
              </a:ln>
              <a:solidFill>
                <a:prstClr val="white"/>
              </a:solidFill>
              <a:effectLst/>
              <a:uLnTx/>
              <a:uFillTx/>
              <a:latin typeface="Helvetica"/>
              <a:ea typeface="Arial Unicode MS" pitchFamily="34" charset="-128"/>
              <a:cs typeface="Helvetica"/>
            </a:endParaRPr>
          </a:p>
        </p:txBody>
      </p:sp>
      <p:sp>
        <p:nvSpPr>
          <p:cNvPr id="24" name="Text Box 29"/>
          <p:cNvSpPr txBox="1">
            <a:spLocks noChangeArrowheads="1"/>
          </p:cNvSpPr>
          <p:nvPr/>
        </p:nvSpPr>
        <p:spPr bwMode="auto">
          <a:xfrm>
            <a:off x="1104220" y="4481322"/>
            <a:ext cx="4573397" cy="651404"/>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0" fontAlgn="auto" latinLnBrk="0" hangingPunct="0">
              <a:lnSpc>
                <a:spcPct val="85000"/>
              </a:lnSpc>
              <a:spcBef>
                <a:spcPts val="0"/>
              </a:spcBef>
              <a:spcAft>
                <a:spcPct val="8500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Protect Your Income and Liabilities</a:t>
            </a:r>
          </a:p>
        </p:txBody>
      </p:sp>
      <p:sp>
        <p:nvSpPr>
          <p:cNvPr id="25" name="Text Box 29"/>
          <p:cNvSpPr txBox="1">
            <a:spLocks noChangeArrowheads="1"/>
          </p:cNvSpPr>
          <p:nvPr/>
        </p:nvSpPr>
        <p:spPr bwMode="auto">
          <a:xfrm>
            <a:off x="906957" y="3917088"/>
            <a:ext cx="4967923" cy="54701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Pay Off Bad Debt</a:t>
            </a:r>
          </a:p>
        </p:txBody>
      </p:sp>
      <p:sp>
        <p:nvSpPr>
          <p:cNvPr id="26" name="Text Box 29"/>
          <p:cNvSpPr txBox="1">
            <a:spLocks noChangeArrowheads="1"/>
          </p:cNvSpPr>
          <p:nvPr/>
        </p:nvSpPr>
        <p:spPr bwMode="auto">
          <a:xfrm>
            <a:off x="906957" y="3276432"/>
            <a:ext cx="4967923" cy="5438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Home Ownership</a:t>
            </a:r>
          </a:p>
        </p:txBody>
      </p:sp>
      <p:sp>
        <p:nvSpPr>
          <p:cNvPr id="27" name="Text Box 29"/>
          <p:cNvSpPr txBox="1">
            <a:spLocks noChangeArrowheads="1"/>
          </p:cNvSpPr>
          <p:nvPr/>
        </p:nvSpPr>
        <p:spPr bwMode="auto">
          <a:xfrm>
            <a:off x="906957" y="2660119"/>
            <a:ext cx="4967923" cy="53922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Offense</a:t>
            </a:r>
          </a:p>
        </p:txBody>
      </p:sp>
      <p:sp>
        <p:nvSpPr>
          <p:cNvPr id="28" name="Text Box 29"/>
          <p:cNvSpPr txBox="1">
            <a:spLocks noChangeArrowheads="1"/>
          </p:cNvSpPr>
          <p:nvPr/>
        </p:nvSpPr>
        <p:spPr bwMode="auto">
          <a:xfrm>
            <a:off x="1368267" y="2081800"/>
            <a:ext cx="4045308" cy="3942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endPar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endParaRPr>
          </a:p>
        </p:txBody>
      </p:sp>
      <p:sp>
        <p:nvSpPr>
          <p:cNvPr id="30" name="TextBox 7"/>
          <p:cNvSpPr txBox="1">
            <a:spLocks noChangeArrowheads="1"/>
          </p:cNvSpPr>
          <p:nvPr/>
        </p:nvSpPr>
        <p:spPr bwMode="auto">
          <a:xfrm>
            <a:off x="7086600" y="3891279"/>
            <a:ext cx="4743000" cy="198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80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On a scale of 1-10, </a:t>
            </a:r>
            <a:b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sng" strike="noStrike" kern="1200" cap="none" spc="0" normalizeH="0" baseline="0" noProof="0" dirty="0">
                <a:ln>
                  <a:noFill/>
                </a:ln>
                <a:solidFill>
                  <a:srgbClr val="CC0000"/>
                </a:solidFill>
                <a:effectLst/>
                <a:uLnTx/>
                <a:uFillTx/>
                <a:latin typeface="Helvetica" charset="0"/>
                <a:ea typeface="Helvetica" charset="0"/>
                <a:cs typeface="Helvetica" charset="0"/>
              </a:rPr>
              <a:t>10 being the highest, </a:t>
            </a:r>
            <a:br>
              <a:rPr kumimoji="0" lang="en-US" altLang="en-US" sz="2400" b="0" i="0" u="sng"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how would you rate your </a:t>
            </a:r>
            <a:b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confidence level that you will become debt free and financially independent?</a:t>
            </a:r>
          </a:p>
        </p:txBody>
      </p:sp>
      <p:grpSp>
        <p:nvGrpSpPr>
          <p:cNvPr id="31" name="Group 30"/>
          <p:cNvGrpSpPr/>
          <p:nvPr/>
        </p:nvGrpSpPr>
        <p:grpSpPr>
          <a:xfrm>
            <a:off x="7162802" y="1348894"/>
            <a:ext cx="4312641" cy="2199895"/>
            <a:chOff x="4738285" y="2222179"/>
            <a:chExt cx="3626517" cy="1878037"/>
          </a:xfrm>
        </p:grpSpPr>
        <p:pic>
          <p:nvPicPr>
            <p:cNvPr id="32" name="Picture 31" descr="fna_Pap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8285" y="2222179"/>
              <a:ext cx="2727184" cy="1802714"/>
            </a:xfrm>
            <a:prstGeom prst="rect">
              <a:avLst/>
            </a:prstGeom>
            <a:effectLst>
              <a:outerShdw blurRad="63500" sx="102000" sy="102000" algn="ctr" rotWithShape="0">
                <a:prstClr val="black">
                  <a:alpha val="40000"/>
                </a:prstClr>
              </a:outerShdw>
            </a:effectLst>
          </p:spPr>
        </p:pic>
        <p:pic>
          <p:nvPicPr>
            <p:cNvPr id="33" name="Picture 32" descr="mobile fn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9144" y="2239818"/>
              <a:ext cx="1915658" cy="1860398"/>
            </a:xfrm>
            <a:prstGeom prst="rect">
              <a:avLst/>
            </a:prstGeom>
          </p:spPr>
        </p:pic>
      </p:grpSp>
      <p:sp>
        <p:nvSpPr>
          <p:cNvPr id="35" name="Slide Number Placeholder 1"/>
          <p:cNvSpPr>
            <a:spLocks noGrp="1"/>
          </p:cNvSpPr>
          <p:nvPr>
            <p:ph type="sldNum" sz="quarter" idx="12"/>
          </p:nvPr>
        </p:nvSpPr>
        <p:spPr>
          <a:xfrm>
            <a:off x="0" y="6487728"/>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Tree>
    <p:extLst>
      <p:ext uri="{BB962C8B-B14F-4D97-AF65-F5344CB8AC3E}">
        <p14:creationId xmlns:p14="http://schemas.microsoft.com/office/powerpoint/2010/main" val="296614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7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nodePh="1">
                                  <p:stCondLst>
                                    <p:cond delay="0"/>
                                  </p:stCondLst>
                                  <p:endCondLst>
                                    <p:cond evt="begin" delay="0">
                                      <p:tn val="38"/>
                                    </p:cond>
                                  </p:end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25" grpId="0"/>
      <p:bldP spid="26" grpId="0"/>
      <p:bldP spid="27" grpId="0"/>
      <p:bldP spid="28"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1F08F1-A781-F043-A605-17B8F2A85B76}"/>
              </a:ext>
            </a:extLst>
          </p:cNvPr>
          <p:cNvSpPr>
            <a:spLocks noGrp="1"/>
          </p:cNvSpPr>
          <p:nvPr>
            <p:ph type="ctrTitle"/>
          </p:nvPr>
        </p:nvSpPr>
        <p:spPr>
          <a:xfrm>
            <a:off x="3045368" y="2043663"/>
            <a:ext cx="6105194" cy="2031055"/>
          </a:xfrm>
        </p:spPr>
        <p:txBody>
          <a:bodyPr>
            <a:normAutofit/>
          </a:bodyPr>
          <a:lstStyle/>
          <a:p>
            <a:r>
              <a:rPr lang="en-US" sz="5100">
                <a:solidFill>
                  <a:srgbClr val="FFFFFF"/>
                </a:solidFill>
              </a:rPr>
              <a:t>Defense #1 The Cash Flow Plan or Budget</a:t>
            </a:r>
          </a:p>
        </p:txBody>
      </p:sp>
      <p:sp>
        <p:nvSpPr>
          <p:cNvPr id="3" name="Subtitle 2">
            <a:extLst>
              <a:ext uri="{FF2B5EF4-FFF2-40B4-BE49-F238E27FC236}">
                <a16:creationId xmlns:a16="http://schemas.microsoft.com/office/drawing/2014/main" id="{58448098-F10A-2441-B198-FA86DCA8E28B}"/>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316090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4DDBFA-9D13-4B4A-B97B-53E87BB00E03}"/>
              </a:ext>
            </a:extLst>
          </p:cNvPr>
          <p:cNvSpPr>
            <a:spLocks noGrp="1"/>
          </p:cNvSpPr>
          <p:nvPr>
            <p:ph type="title"/>
          </p:nvPr>
        </p:nvSpPr>
        <p:spPr>
          <a:xfrm>
            <a:off x="686834" y="1153572"/>
            <a:ext cx="3200400" cy="4461163"/>
          </a:xfrm>
        </p:spPr>
        <p:txBody>
          <a:bodyPr>
            <a:normAutofit/>
          </a:bodyPr>
          <a:lstStyle/>
          <a:p>
            <a:r>
              <a:rPr lang="en-US">
                <a:solidFill>
                  <a:srgbClr val="FFFFFF"/>
                </a:solidFill>
              </a:rPr>
              <a:t>Did You Know?</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656596-0F27-AE4A-92B9-B5AF676F332D}"/>
              </a:ext>
            </a:extLst>
          </p:cNvPr>
          <p:cNvSpPr>
            <a:spLocks noGrp="1"/>
          </p:cNvSpPr>
          <p:nvPr>
            <p:ph idx="1"/>
          </p:nvPr>
        </p:nvSpPr>
        <p:spPr>
          <a:xfrm>
            <a:off x="4447308" y="591344"/>
            <a:ext cx="6906491" cy="5585619"/>
          </a:xfrm>
        </p:spPr>
        <p:txBody>
          <a:bodyPr anchor="ctr">
            <a:normAutofit/>
          </a:bodyPr>
          <a:lstStyle/>
          <a:p>
            <a:pPr marL="342900" indent="-342900" eaLnBrk="0" hangingPunct="0">
              <a:spcAft>
                <a:spcPct val="35000"/>
              </a:spcAft>
              <a:buClr>
                <a:srgbClr val="003399"/>
              </a:buClr>
              <a:buFontTx/>
              <a:buChar char="•"/>
            </a:pPr>
            <a:r>
              <a:rPr lang="en-US" altLang="en-US" sz="1500" dirty="0">
                <a:ea typeface="Arial Unicode MS" pitchFamily="34" charset="-128"/>
                <a:cs typeface="Arial Unicode MS" pitchFamily="34" charset="-128"/>
              </a:rPr>
              <a:t>“</a:t>
            </a:r>
            <a:r>
              <a:rPr lang="en-US" sz="1800" dirty="0">
                <a:ea typeface="Arial Unicode MS" pitchFamily="34" charset="-128"/>
                <a:cs typeface="Arial Unicode MS" pitchFamily="34" charset="-128"/>
              </a:rPr>
              <a:t>One in four people have almost nothing saved for retirement.</a:t>
            </a:r>
            <a:r>
              <a:rPr lang="en-US" altLang="en-US" sz="1800" baseline="30000" dirty="0">
                <a:ea typeface="Arial Unicode MS" pitchFamily="34" charset="-128"/>
                <a:cs typeface="Arial Unicode MS" pitchFamily="34" charset="-128"/>
              </a:rPr>
              <a:t>”</a:t>
            </a:r>
          </a:p>
          <a:p>
            <a:pPr marL="0" indent="0" eaLnBrk="0" hangingPunct="0">
              <a:spcAft>
                <a:spcPct val="35000"/>
              </a:spcAft>
              <a:buClr>
                <a:srgbClr val="003399"/>
              </a:buClr>
              <a:buNone/>
            </a:pPr>
            <a:r>
              <a:rPr lang="en-US" sz="1500" dirty="0">
                <a:ea typeface="Arial Unicode MS" pitchFamily="34" charset="-128"/>
                <a:cs typeface="Arial Unicode MS" pitchFamily="34" charset="-128"/>
              </a:rPr>
              <a:t>	– </a:t>
            </a:r>
            <a:r>
              <a:rPr lang="en-US" sz="1500" dirty="0" err="1">
                <a:ea typeface="Arial Unicode MS" pitchFamily="34" charset="-128"/>
                <a:cs typeface="Arial Unicode MS" pitchFamily="34" charset="-128"/>
              </a:rPr>
              <a:t>Money.CNN.com</a:t>
            </a:r>
            <a:r>
              <a:rPr lang="en-US" sz="1500" dirty="0">
                <a:ea typeface="Arial Unicode MS" pitchFamily="34" charset="-128"/>
                <a:cs typeface="Arial Unicode MS" pitchFamily="34" charset="-128"/>
              </a:rPr>
              <a:t>, March 22, 2019</a:t>
            </a:r>
          </a:p>
          <a:p>
            <a:pPr marL="342900" indent="-342900" eaLnBrk="0" hangingPunct="0">
              <a:spcAft>
                <a:spcPct val="35000"/>
              </a:spcAft>
              <a:buClr>
                <a:srgbClr val="003399"/>
              </a:buClr>
            </a:pPr>
            <a:endParaRPr lang="en-US" sz="1500" baseline="30000" dirty="0">
              <a:ea typeface="Arial Unicode MS" pitchFamily="34" charset="-128"/>
              <a:cs typeface="Arial Unicode MS" pitchFamily="34" charset="-128"/>
            </a:endParaRPr>
          </a:p>
          <a:p>
            <a:pPr marL="342900" indent="-342900" eaLnBrk="0" hangingPunct="0">
              <a:spcAft>
                <a:spcPct val="35000"/>
              </a:spcAft>
              <a:buClr>
                <a:srgbClr val="003399"/>
              </a:buClr>
              <a:buFontTx/>
              <a:buChar char="•"/>
            </a:pPr>
            <a:r>
              <a:rPr lang="en-US" altLang="en-US" sz="1500" dirty="0">
                <a:ea typeface="Arial Unicode MS" pitchFamily="34" charset="-128"/>
                <a:cs typeface="Arial Unicode MS" pitchFamily="34" charset="-128"/>
              </a:rPr>
              <a:t>“</a:t>
            </a:r>
            <a:r>
              <a:rPr lang="en-US" sz="1800" dirty="0">
                <a:ea typeface="Arial Unicode MS" pitchFamily="34" charset="-128"/>
                <a:cs typeface="Arial Unicode MS" pitchFamily="34" charset="-128"/>
              </a:rPr>
              <a:t>More than 80 percent of people making less than $50,000 a year say it is hard to keep up with bills and save for retirement at the same time, and half say it is very hard.</a:t>
            </a:r>
            <a:r>
              <a:rPr lang="en-US" altLang="en-US" sz="1800" dirty="0">
                <a:ea typeface="Arial Unicode MS" pitchFamily="34" charset="-128"/>
                <a:cs typeface="Arial Unicode MS" pitchFamily="34" charset="-128"/>
              </a:rPr>
              <a:t>”</a:t>
            </a:r>
            <a:endParaRPr lang="en-US" altLang="ja-JP" sz="1800" baseline="30000" dirty="0">
              <a:ea typeface="Arial Unicode MS" pitchFamily="34" charset="-128"/>
              <a:cs typeface="Arial Unicode MS" pitchFamily="34" charset="-128"/>
            </a:endParaRPr>
          </a:p>
          <a:p>
            <a:pPr marL="0" indent="0" eaLnBrk="0" hangingPunct="0">
              <a:spcAft>
                <a:spcPct val="35000"/>
              </a:spcAft>
              <a:buClr>
                <a:srgbClr val="003399"/>
              </a:buClr>
              <a:buNone/>
            </a:pPr>
            <a:r>
              <a:rPr lang="en-US" sz="1500" dirty="0">
                <a:ea typeface="Arial Unicode MS" pitchFamily="34" charset="-128"/>
                <a:cs typeface="Arial Unicode MS" pitchFamily="34" charset="-128"/>
              </a:rPr>
              <a:t> 	</a:t>
            </a:r>
            <a:r>
              <a:rPr lang="en-US" sz="1500" dirty="0" err="1">
                <a:ea typeface="Arial Unicode MS" pitchFamily="34" charset="-128"/>
                <a:cs typeface="Arial Unicode MS" pitchFamily="34" charset="-128"/>
              </a:rPr>
              <a:t>CBSNews.com</a:t>
            </a:r>
            <a:r>
              <a:rPr lang="en-US" sz="1500" dirty="0">
                <a:ea typeface="Arial Unicode MS" pitchFamily="34" charset="-128"/>
                <a:cs typeface="Arial Unicode MS" pitchFamily="34" charset="-128"/>
              </a:rPr>
              <a:t>, viewed May 25, 2018</a:t>
            </a:r>
          </a:p>
          <a:p>
            <a:pPr marL="342900" indent="-342900" eaLnBrk="0" hangingPunct="0">
              <a:spcAft>
                <a:spcPct val="35000"/>
              </a:spcAft>
              <a:buClr>
                <a:srgbClr val="003399"/>
              </a:buClr>
            </a:pPr>
            <a:endParaRPr lang="en-US" sz="1500" baseline="30000" dirty="0">
              <a:ea typeface="Arial Unicode MS" pitchFamily="34" charset="-128"/>
              <a:cs typeface="Arial Unicode MS" pitchFamily="34" charset="-128"/>
            </a:endParaRPr>
          </a:p>
          <a:p>
            <a:pPr marL="342900" indent="-342900" eaLnBrk="0" hangingPunct="0">
              <a:spcAft>
                <a:spcPct val="35000"/>
              </a:spcAft>
              <a:buClr>
                <a:srgbClr val="003399"/>
              </a:buClr>
              <a:buFontTx/>
              <a:buChar char="•"/>
            </a:pPr>
            <a:r>
              <a:rPr lang="en-US" altLang="en-US" sz="1800" dirty="0">
                <a:ea typeface="Arial Unicode MS" pitchFamily="34" charset="-128"/>
                <a:cs typeface="Arial Unicode MS" pitchFamily="34" charset="-128"/>
              </a:rPr>
              <a:t>“</a:t>
            </a:r>
            <a:r>
              <a:rPr lang="en-US" altLang="ja-JP" sz="1800" dirty="0">
                <a:ea typeface="Arial Unicode MS" pitchFamily="34" charset="-128"/>
                <a:cs typeface="Arial Unicode MS" pitchFamily="34" charset="-128"/>
              </a:rPr>
              <a:t>Nearly half of Americans would have trouble finding $400 to pay for an emergency.</a:t>
            </a:r>
            <a:r>
              <a:rPr lang="en-US" altLang="en-US" sz="1800" dirty="0">
                <a:ea typeface="Arial Unicode MS" pitchFamily="34" charset="-128"/>
                <a:cs typeface="Arial Unicode MS" pitchFamily="34" charset="-128"/>
              </a:rPr>
              <a:t>”</a:t>
            </a:r>
            <a:endParaRPr lang="en-US" altLang="en-US" sz="1800" baseline="30000" dirty="0">
              <a:ea typeface="Arial Unicode MS" pitchFamily="34" charset="-128"/>
              <a:cs typeface="Arial Unicode MS" pitchFamily="34" charset="-128"/>
            </a:endParaRPr>
          </a:p>
          <a:p>
            <a:pPr marL="0" indent="0" eaLnBrk="0" hangingPunct="0">
              <a:spcAft>
                <a:spcPct val="35000"/>
              </a:spcAft>
              <a:buClr>
                <a:srgbClr val="003399"/>
              </a:buClr>
              <a:buNone/>
            </a:pPr>
            <a:r>
              <a:rPr lang="en-US" sz="1500" dirty="0">
                <a:ea typeface="Arial Unicode MS" pitchFamily="34" charset="-128"/>
                <a:cs typeface="Arial Unicode MS" pitchFamily="34" charset="-128"/>
              </a:rPr>
              <a:t>–	 </a:t>
            </a:r>
            <a:r>
              <a:rPr lang="en-US" sz="1500" dirty="0" err="1">
                <a:ea typeface="Arial Unicode MS" pitchFamily="34" charset="-128"/>
                <a:cs typeface="Arial Unicode MS" pitchFamily="34" charset="-128"/>
              </a:rPr>
              <a:t>TheAtlantic.com</a:t>
            </a:r>
            <a:r>
              <a:rPr lang="en-US" sz="1500" dirty="0">
                <a:ea typeface="Arial Unicode MS" pitchFamily="34" charset="-128"/>
                <a:cs typeface="Arial Unicode MS" pitchFamily="34" charset="-128"/>
              </a:rPr>
              <a:t>, May 2019</a:t>
            </a:r>
          </a:p>
          <a:p>
            <a:pPr marL="342900" indent="-342900" eaLnBrk="0" hangingPunct="0">
              <a:spcAft>
                <a:spcPct val="35000"/>
              </a:spcAft>
              <a:buClr>
                <a:srgbClr val="003399"/>
              </a:buClr>
            </a:pPr>
            <a:endParaRPr lang="en-US" sz="1500" baseline="30000" dirty="0">
              <a:ea typeface="Arial Unicode MS" pitchFamily="34" charset="-128"/>
              <a:cs typeface="Arial Unicode MS" pitchFamily="34" charset="-128"/>
            </a:endParaRPr>
          </a:p>
          <a:p>
            <a:pPr marL="342900" indent="-342900" eaLnBrk="0" hangingPunct="0">
              <a:spcAft>
                <a:spcPct val="35000"/>
              </a:spcAft>
              <a:buClr>
                <a:srgbClr val="003399"/>
              </a:buClr>
              <a:buFontTx/>
              <a:buChar char="•"/>
            </a:pPr>
            <a:r>
              <a:rPr lang="en-US" altLang="en-US" sz="1800" dirty="0">
                <a:ea typeface="Arial Unicode MS" pitchFamily="34" charset="-128"/>
                <a:cs typeface="Arial Unicode MS" pitchFamily="34" charset="-128"/>
              </a:rPr>
              <a:t>“</a:t>
            </a:r>
            <a:r>
              <a:rPr lang="en-US" altLang="ja-JP" sz="1800" dirty="0">
                <a:ea typeface="Arial Unicode MS" pitchFamily="34" charset="-128"/>
                <a:cs typeface="Arial Unicode MS" pitchFamily="34" charset="-128"/>
              </a:rPr>
              <a:t>Millions of Americans have no savings set aside for a rainy day, leaving them in serious jeopardy if financial calamity strikes</a:t>
            </a:r>
            <a:r>
              <a:rPr lang="is-IS" altLang="ja-JP" sz="1800" dirty="0">
                <a:ea typeface="Arial Unicode MS" pitchFamily="34" charset="-128"/>
                <a:cs typeface="Arial Unicode MS" pitchFamily="34" charset="-128"/>
              </a:rPr>
              <a:t>…</a:t>
            </a:r>
            <a:r>
              <a:rPr lang="en-US" altLang="en-US" sz="1800" dirty="0">
                <a:ea typeface="Arial Unicode MS" pitchFamily="34" charset="-128"/>
                <a:cs typeface="Arial Unicode MS" pitchFamily="34" charset="-128"/>
              </a:rPr>
              <a:t>”</a:t>
            </a:r>
            <a:endParaRPr lang="en-US" altLang="ja-JP" sz="1800" baseline="30000" dirty="0">
              <a:ea typeface="Arial Unicode MS" pitchFamily="34" charset="-128"/>
              <a:cs typeface="Arial Unicode MS" pitchFamily="34" charset="-128"/>
            </a:endParaRPr>
          </a:p>
          <a:p>
            <a:pPr marL="0" indent="0" eaLnBrk="0" hangingPunct="0">
              <a:spcAft>
                <a:spcPct val="35000"/>
              </a:spcAft>
              <a:buClr>
                <a:srgbClr val="003399"/>
              </a:buClr>
              <a:buNone/>
            </a:pPr>
            <a:r>
              <a:rPr lang="en-US" sz="1500" dirty="0">
                <a:ea typeface="Arial Unicode MS" pitchFamily="34" charset="-128"/>
                <a:cs typeface="Arial Unicode MS" pitchFamily="34" charset="-128"/>
              </a:rPr>
              <a:t>	– </a:t>
            </a:r>
            <a:r>
              <a:rPr lang="en-US" sz="1500" dirty="0" err="1">
                <a:ea typeface="Arial Unicode MS" pitchFamily="34" charset="-128"/>
                <a:cs typeface="Arial Unicode MS" pitchFamily="34" charset="-128"/>
              </a:rPr>
              <a:t>USAToday.com</a:t>
            </a:r>
            <a:r>
              <a:rPr lang="en-US" sz="1500" dirty="0">
                <a:ea typeface="Arial Unicode MS" pitchFamily="34" charset="-128"/>
                <a:cs typeface="Arial Unicode MS" pitchFamily="34" charset="-128"/>
              </a:rPr>
              <a:t>, March 31, 2019</a:t>
            </a:r>
          </a:p>
          <a:p>
            <a:endParaRPr lang="en-US" sz="1500" dirty="0"/>
          </a:p>
        </p:txBody>
      </p:sp>
    </p:spTree>
    <p:extLst>
      <p:ext uri="{BB962C8B-B14F-4D97-AF65-F5344CB8AC3E}">
        <p14:creationId xmlns:p14="http://schemas.microsoft.com/office/powerpoint/2010/main" val="390192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8C3B2C-CAE0-8D40-BA3B-4E942F55A7AE}"/>
              </a:ext>
            </a:extLst>
          </p:cNvPr>
          <p:cNvSpPr>
            <a:spLocks noGrp="1"/>
          </p:cNvSpPr>
          <p:nvPr>
            <p:ph type="title"/>
          </p:nvPr>
        </p:nvSpPr>
        <p:spPr>
          <a:xfrm>
            <a:off x="640079" y="2053641"/>
            <a:ext cx="3669161" cy="2760098"/>
          </a:xfrm>
        </p:spPr>
        <p:txBody>
          <a:bodyPr>
            <a:normAutofit/>
          </a:bodyPr>
          <a:lstStyle/>
          <a:p>
            <a:br>
              <a:rPr lang="en-US">
                <a:solidFill>
                  <a:srgbClr val="FFFFFF"/>
                </a:solidFill>
              </a:rPr>
            </a:br>
            <a:r>
              <a:rPr lang="en-US">
                <a:solidFill>
                  <a:srgbClr val="FFFFFF"/>
                </a:solidFill>
              </a:rPr>
              <a:t>Getting Started</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64B2454-D956-AD4F-9AEF-7404F97C53A4}"/>
              </a:ext>
            </a:extLst>
          </p:cNvPr>
          <p:cNvSpPr>
            <a:spLocks noGrp="1"/>
          </p:cNvSpPr>
          <p:nvPr>
            <p:ph idx="1"/>
          </p:nvPr>
        </p:nvSpPr>
        <p:spPr>
          <a:xfrm>
            <a:off x="6090574" y="801866"/>
            <a:ext cx="5306084" cy="5230634"/>
          </a:xfrm>
        </p:spPr>
        <p:txBody>
          <a:bodyPr anchor="ctr">
            <a:normAutofit/>
          </a:bodyPr>
          <a:lstStyle/>
          <a:p>
            <a:r>
              <a:rPr lang="en-US" sz="2400" b="1" dirty="0">
                <a:solidFill>
                  <a:srgbClr val="000000"/>
                </a:solidFill>
              </a:rPr>
              <a:t>Principle # 1 Where will I get the money to get started?</a:t>
            </a:r>
          </a:p>
          <a:p>
            <a:pPr marL="0" indent="0">
              <a:buNone/>
            </a:pPr>
            <a:endParaRPr lang="en-US" sz="2400" b="1" dirty="0">
              <a:solidFill>
                <a:srgbClr val="000000"/>
              </a:solidFill>
            </a:endParaRPr>
          </a:p>
          <a:p>
            <a:r>
              <a:rPr lang="en-US" sz="2400" dirty="0">
                <a:solidFill>
                  <a:srgbClr val="000000"/>
                </a:solidFill>
              </a:rPr>
              <a:t>Problem: Most people have too much month left at the end of the money.</a:t>
            </a:r>
          </a:p>
          <a:p>
            <a:pPr marL="0" indent="0">
              <a:buNone/>
            </a:pPr>
            <a:endParaRPr lang="en-US" sz="2400" dirty="0">
              <a:solidFill>
                <a:srgbClr val="000000"/>
              </a:solidFill>
            </a:endParaRPr>
          </a:p>
          <a:p>
            <a:r>
              <a:rPr lang="en-US" sz="2400" dirty="0">
                <a:solidFill>
                  <a:srgbClr val="000000"/>
                </a:solidFill>
              </a:rPr>
              <a:t>Solution: No matter what your income you can find money to save.</a:t>
            </a:r>
          </a:p>
          <a:p>
            <a:endParaRPr lang="en-US" sz="2400" dirty="0">
              <a:solidFill>
                <a:srgbClr val="000000"/>
              </a:solidFill>
            </a:endParaRPr>
          </a:p>
        </p:txBody>
      </p:sp>
    </p:spTree>
    <p:extLst>
      <p:ext uri="{BB962C8B-B14F-4D97-AF65-F5344CB8AC3E}">
        <p14:creationId xmlns:p14="http://schemas.microsoft.com/office/powerpoint/2010/main" val="16530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39D92F-FAAB-014B-A80E-2DCAB68470AF}"/>
              </a:ext>
            </a:extLst>
          </p:cNvPr>
          <p:cNvSpPr>
            <a:spLocks noGrp="1"/>
          </p:cNvSpPr>
          <p:nvPr>
            <p:ph type="title"/>
          </p:nvPr>
        </p:nvSpPr>
        <p:spPr>
          <a:xfrm>
            <a:off x="6094105" y="802955"/>
            <a:ext cx="4977976" cy="1454051"/>
          </a:xfrm>
        </p:spPr>
        <p:txBody>
          <a:bodyPr>
            <a:normAutofit/>
          </a:bodyPr>
          <a:lstStyle/>
          <a:p>
            <a:r>
              <a:rPr lang="en-US">
                <a:solidFill>
                  <a:srgbClr val="000000"/>
                </a:solidFill>
              </a:rPr>
              <a:t>7 Areas to Free Up Money to Save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CFEE1FDF-FCFC-4CD3-AF7F-07F9D6D777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E9ACC35D-7A39-3D4E-890A-C7A993A271FE}"/>
              </a:ext>
            </a:extLst>
          </p:cNvPr>
          <p:cNvSpPr>
            <a:spLocks noGrp="1"/>
          </p:cNvSpPr>
          <p:nvPr>
            <p:ph idx="1"/>
          </p:nvPr>
        </p:nvSpPr>
        <p:spPr>
          <a:xfrm>
            <a:off x="6090574" y="2421682"/>
            <a:ext cx="4977578" cy="3639289"/>
          </a:xfrm>
        </p:spPr>
        <p:txBody>
          <a:bodyPr anchor="ctr">
            <a:normAutofit/>
          </a:bodyPr>
          <a:lstStyle/>
          <a:p>
            <a:pPr marL="514350" indent="-514350">
              <a:buFont typeface="+mj-lt"/>
              <a:buAutoNum type="arabicPeriod"/>
            </a:pPr>
            <a:r>
              <a:rPr lang="en-US" sz="2000" dirty="0">
                <a:solidFill>
                  <a:srgbClr val="000000"/>
                </a:solidFill>
              </a:rPr>
              <a:t>Pay yourself first</a:t>
            </a:r>
          </a:p>
          <a:p>
            <a:pPr marL="514350" indent="-514350">
              <a:buFont typeface="+mj-lt"/>
              <a:buAutoNum type="arabicPeriod"/>
            </a:pPr>
            <a:r>
              <a:rPr lang="en-US" sz="2000" dirty="0">
                <a:solidFill>
                  <a:srgbClr val="000000"/>
                </a:solidFill>
              </a:rPr>
              <a:t>Adjust your lifestyle</a:t>
            </a:r>
          </a:p>
          <a:p>
            <a:pPr marL="514350" indent="-514350">
              <a:buFont typeface="+mj-lt"/>
              <a:buAutoNum type="arabicPeriod"/>
            </a:pPr>
            <a:r>
              <a:rPr lang="en-US" sz="2000" dirty="0">
                <a:solidFill>
                  <a:srgbClr val="000000"/>
                </a:solidFill>
              </a:rPr>
              <a:t>Establish a cash flow plan</a:t>
            </a:r>
          </a:p>
          <a:p>
            <a:pPr marL="514350" indent="-514350">
              <a:buFont typeface="+mj-lt"/>
              <a:buAutoNum type="arabicPeriod"/>
            </a:pPr>
            <a:r>
              <a:rPr lang="en-US" sz="2000" dirty="0">
                <a:solidFill>
                  <a:srgbClr val="000000"/>
                </a:solidFill>
              </a:rPr>
              <a:t>Adjust your priorities</a:t>
            </a:r>
          </a:p>
          <a:p>
            <a:pPr marL="514350" indent="-514350">
              <a:buFont typeface="+mj-lt"/>
              <a:buAutoNum type="arabicPeriod"/>
            </a:pPr>
            <a:r>
              <a:rPr lang="en-US" sz="2000" dirty="0">
                <a:solidFill>
                  <a:srgbClr val="000000"/>
                </a:solidFill>
              </a:rPr>
              <a:t>Earn extra income</a:t>
            </a:r>
          </a:p>
          <a:p>
            <a:pPr marL="514350" indent="-514350">
              <a:buFont typeface="+mj-lt"/>
              <a:buAutoNum type="arabicPeriod"/>
            </a:pPr>
            <a:r>
              <a:rPr lang="en-US" sz="2000" dirty="0">
                <a:solidFill>
                  <a:srgbClr val="000000"/>
                </a:solidFill>
              </a:rPr>
              <a:t>Realign your assets-Sell something</a:t>
            </a:r>
          </a:p>
          <a:p>
            <a:pPr marL="514350" indent="-514350">
              <a:buFont typeface="+mj-lt"/>
              <a:buAutoNum type="arabicPeriod"/>
            </a:pPr>
            <a:r>
              <a:rPr lang="en-US" sz="2000" dirty="0">
                <a:solidFill>
                  <a:srgbClr val="000000"/>
                </a:solidFill>
              </a:rPr>
              <a:t>Avoid the credit trap</a:t>
            </a:r>
          </a:p>
        </p:txBody>
      </p:sp>
    </p:spTree>
    <p:extLst>
      <p:ext uri="{BB962C8B-B14F-4D97-AF65-F5344CB8AC3E}">
        <p14:creationId xmlns:p14="http://schemas.microsoft.com/office/powerpoint/2010/main" val="33642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2"/>
          <p:cNvSpPr>
            <a:spLocks noChangeArrowheads="1"/>
          </p:cNvSpPr>
          <p:nvPr/>
        </p:nvSpPr>
        <p:spPr bwMode="auto">
          <a:xfrm>
            <a:off x="2957514" y="1479550"/>
            <a:ext cx="7264400" cy="3581400"/>
          </a:xfrm>
          <a:prstGeom prst="roundRect">
            <a:avLst>
              <a:gd name="adj" fmla="val 16667"/>
            </a:avLst>
          </a:prstGeom>
          <a:solidFill>
            <a:srgbClr val="EAEA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Unicode MS" pitchFamily="34" charset="-128"/>
            </a:endParaRPr>
          </a:p>
        </p:txBody>
      </p:sp>
      <p:sp>
        <p:nvSpPr>
          <p:cNvPr id="19458" name="Title 1"/>
          <p:cNvSpPr>
            <a:spLocks noGrp="1"/>
          </p:cNvSpPr>
          <p:nvPr>
            <p:ph type="title" idx="4294967295"/>
          </p:nvPr>
        </p:nvSpPr>
        <p:spPr>
          <a:xfrm>
            <a:off x="774700" y="153987"/>
            <a:ext cx="10515600" cy="1325563"/>
          </a:xfrm>
        </p:spPr>
        <p:txBody>
          <a:bodyPr/>
          <a:lstStyle/>
          <a:p>
            <a:r>
              <a:rPr lang="en-US" dirty="0"/>
              <a:t>Find Out Where the Money Should Go</a:t>
            </a:r>
          </a:p>
        </p:txBody>
      </p:sp>
      <p:sp>
        <p:nvSpPr>
          <p:cNvPr id="19459" name="Slide Number Placeholder 2"/>
          <p:cNvSpPr txBox="1">
            <a:spLocks noGrp="1"/>
          </p:cNvSpPr>
          <p:nvPr/>
        </p:nvSpPr>
        <p:spPr bwMode="auto">
          <a:xfrm>
            <a:off x="1524000" y="6635751"/>
            <a:ext cx="9144000" cy="23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DFE7E83-8710-433A-B398-D1F433342248}" type="slidenum">
              <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endParaRPr>
          </a:p>
        </p:txBody>
      </p:sp>
      <p:graphicFrame>
        <p:nvGraphicFramePr>
          <p:cNvPr id="3" name="Object 2"/>
          <p:cNvGraphicFramePr>
            <a:graphicFrameLocks noChangeAspect="1"/>
          </p:cNvGraphicFramePr>
          <p:nvPr/>
        </p:nvGraphicFramePr>
        <p:xfrm>
          <a:off x="4821238" y="1306514"/>
          <a:ext cx="3503612" cy="3317875"/>
        </p:xfrm>
        <a:graphic>
          <a:graphicData uri="http://schemas.openxmlformats.org/presentationml/2006/ole">
            <mc:AlternateContent xmlns:mc="http://schemas.openxmlformats.org/markup-compatibility/2006">
              <mc:Choice xmlns:v="urn:schemas-microsoft-com:vml" Requires="v">
                <p:oleObj spid="_x0000_s2051" name="Chart" r:id="rId3" imgW="6108700" imgH="4076700" progId="MSGraph.Chart.8">
                  <p:embed followColorScheme="full"/>
                </p:oleObj>
              </mc:Choice>
              <mc:Fallback>
                <p:oleObj name="Chart" r:id="rId3" imgW="6108700" imgH="4076700" progId="MSGraph.Chart.8">
                  <p:embed followColorScheme="full"/>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l="18959" t="5933" r="18750" b="5621"/>
                      <a:stretch>
                        <a:fillRect/>
                      </a:stretch>
                    </p:blipFill>
                    <p:spPr bwMode="auto">
                      <a:xfrm>
                        <a:off x="4821238" y="1306514"/>
                        <a:ext cx="3503612" cy="3317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8439" name="Text Box 7"/>
          <p:cNvSpPr txBox="1">
            <a:spLocks noChangeArrowheads="1"/>
          </p:cNvSpPr>
          <p:nvPr/>
        </p:nvSpPr>
        <p:spPr bwMode="auto">
          <a:xfrm>
            <a:off x="3381376" y="1620838"/>
            <a:ext cx="3116263"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Housing and Debt</a:t>
            </a:r>
          </a:p>
          <a:p>
            <a:pPr marL="0" marR="0" lvl="0" indent="0" algn="r" defTabSz="914400" rtl="0" eaLnBrk="0" fontAlgn="auto" latinLnBrk="0" hangingPunct="0">
              <a:lnSpc>
                <a:spcPct val="75000"/>
              </a:lnSpc>
              <a:spcBef>
                <a:spcPts val="0"/>
              </a:spcBef>
              <a:spcAft>
                <a:spcPct val="35000"/>
              </a:spcAft>
              <a:buClr>
                <a:srgbClr val="003366"/>
              </a:buClr>
              <a:buSzTx/>
              <a:buFontTx/>
              <a:buNone/>
              <a:tabLst/>
              <a:defRPr/>
            </a:pPr>
            <a:r>
              <a:rPr kumimoji="0" lang="en-US" sz="3200" b="1"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30%</a:t>
            </a:r>
          </a:p>
        </p:txBody>
      </p:sp>
      <p:sp>
        <p:nvSpPr>
          <p:cNvPr id="18440" name="Text Box 8"/>
          <p:cNvSpPr txBox="1">
            <a:spLocks noChangeArrowheads="1"/>
          </p:cNvSpPr>
          <p:nvPr/>
        </p:nvSpPr>
        <p:spPr bwMode="auto">
          <a:xfrm>
            <a:off x="6977064" y="2403475"/>
            <a:ext cx="2530475" cy="509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itchFamily="34" charset="0"/>
                <a:ea typeface="Arial Unicode MS" pitchFamily="34" charset="-128"/>
                <a:cs typeface="Arial Unicode MS" pitchFamily="34" charset="-128"/>
              </a:rPr>
              <a:t>25%</a:t>
            </a:r>
            <a:r>
              <a:rPr kumimoji="0" lang="en-US" sz="3600" b="1" i="0" u="none" strike="noStrike" kern="1200" cap="none" spc="0" normalizeH="0" baseline="0" noProof="0" dirty="0">
                <a:ln>
                  <a:noFill/>
                </a:ln>
                <a:solidFill>
                  <a:prstClr val="white"/>
                </a:solidFill>
                <a:effectLst/>
                <a:uLnTx/>
                <a:uFillTx/>
                <a:latin typeface="Trebuchet MS" pitchFamily="34" charset="0"/>
                <a:ea typeface="Arial Unicode MS" pitchFamily="34" charset="-128"/>
                <a:cs typeface="Arial Unicode MS" pitchFamily="34" charset="-128"/>
              </a:rPr>
              <a:t>  </a:t>
            </a:r>
            <a:r>
              <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  Taxes*</a:t>
            </a:r>
          </a:p>
        </p:txBody>
      </p:sp>
      <p:sp>
        <p:nvSpPr>
          <p:cNvPr id="18441" name="Text Box 9"/>
          <p:cNvSpPr txBox="1">
            <a:spLocks noChangeArrowheads="1"/>
          </p:cNvSpPr>
          <p:nvPr/>
        </p:nvSpPr>
        <p:spPr bwMode="auto">
          <a:xfrm>
            <a:off x="7319963" y="3270250"/>
            <a:ext cx="2271712" cy="509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2800" b="1"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t>4%</a:t>
            </a:r>
            <a:r>
              <a:rPr kumimoji="0" lang="en-US" sz="36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t>  </a:t>
            </a:r>
            <a:r>
              <a:rPr kumimoji="0" lang="en-US" sz="1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t> Insurance</a:t>
            </a:r>
          </a:p>
        </p:txBody>
      </p:sp>
      <p:sp>
        <p:nvSpPr>
          <p:cNvPr id="18442" name="Text Box 10"/>
          <p:cNvSpPr txBox="1">
            <a:spLocks noChangeArrowheads="1"/>
          </p:cNvSpPr>
          <p:nvPr/>
        </p:nvSpPr>
        <p:spPr bwMode="auto">
          <a:xfrm>
            <a:off x="6538914" y="3708401"/>
            <a:ext cx="4021137" cy="84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3200" b="1"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15%</a:t>
            </a:r>
            <a:endPar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endParaRPr>
          </a:p>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	Savings and Investments</a:t>
            </a:r>
          </a:p>
        </p:txBody>
      </p:sp>
      <p:sp>
        <p:nvSpPr>
          <p:cNvPr id="18443" name="Text Box 11"/>
          <p:cNvSpPr txBox="1">
            <a:spLocks noChangeArrowheads="1"/>
          </p:cNvSpPr>
          <p:nvPr/>
        </p:nvSpPr>
        <p:spPr bwMode="auto">
          <a:xfrm>
            <a:off x="3149601" y="2976563"/>
            <a:ext cx="3262313" cy="509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75000"/>
              </a:lnSpc>
              <a:spcBef>
                <a:spcPts val="0"/>
              </a:spcBef>
              <a:spcAft>
                <a:spcPct val="35000"/>
              </a:spcAft>
              <a:buClr>
                <a:srgbClr val="003366"/>
              </a:buClr>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Living Expenses      </a:t>
            </a:r>
            <a:r>
              <a:rPr kumimoji="0" lang="en-US" sz="3200" b="1" i="0" u="none" strike="noStrike" kern="1200" cap="none" spc="0" normalizeH="0" baseline="0" noProof="0" dirty="0">
                <a:ln>
                  <a:noFill/>
                </a:ln>
                <a:solidFill>
                  <a:prstClr val="black"/>
                </a:solidFill>
                <a:effectLst/>
                <a:uLnTx/>
                <a:uFillTx/>
                <a:latin typeface="Trebuchet MS" pitchFamily="34" charset="0"/>
                <a:ea typeface="Arial Unicode MS" pitchFamily="34" charset="-128"/>
                <a:cs typeface="Arial Unicode MS" pitchFamily="34" charset="-128"/>
              </a:rPr>
              <a:t>26%</a:t>
            </a:r>
            <a:r>
              <a:rPr kumimoji="0" lang="en-US" sz="3600" b="1" i="0" u="none" strike="noStrike" kern="1200" cap="none" spc="0" normalizeH="0" baseline="0" noProof="0" dirty="0">
                <a:ln>
                  <a:noFill/>
                </a:ln>
                <a:solidFill>
                  <a:prstClr val="white"/>
                </a:solidFill>
                <a:effectLst/>
                <a:uLnTx/>
                <a:uFillTx/>
                <a:latin typeface="Trebuchet MS" pitchFamily="34" charset="0"/>
                <a:ea typeface="Arial Unicode MS" pitchFamily="34" charset="-128"/>
                <a:cs typeface="Arial Unicode MS" pitchFamily="34" charset="-128"/>
              </a:rPr>
              <a:t> </a:t>
            </a:r>
          </a:p>
        </p:txBody>
      </p:sp>
      <p:sp>
        <p:nvSpPr>
          <p:cNvPr id="18444" name="AutoShape 12"/>
          <p:cNvSpPr>
            <a:spLocks noChangeArrowheads="1"/>
          </p:cNvSpPr>
          <p:nvPr/>
        </p:nvSpPr>
        <p:spPr bwMode="auto">
          <a:xfrm>
            <a:off x="2019300" y="4660900"/>
            <a:ext cx="4013200" cy="1219200"/>
          </a:xfrm>
          <a:prstGeom prst="roundRect">
            <a:avLst>
              <a:gd name="adj" fmla="val 16667"/>
            </a:avLst>
          </a:prstGeom>
          <a:solidFill>
            <a:srgbClr val="33669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auto" latinLnBrk="0" hangingPunct="0">
              <a:lnSpc>
                <a:spcPct val="85000"/>
              </a:lnSpc>
              <a:spcBef>
                <a:spcPts val="0"/>
              </a:spcBef>
              <a:spcAft>
                <a:spcPts val="0"/>
              </a:spcAft>
              <a:buClr>
                <a:srgbClr val="003366"/>
              </a:buClr>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In an ideal budget,</a:t>
            </a:r>
            <a:br>
              <a:rPr kumimoji="0" lang="en-US"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br>
            <a:r>
              <a:rPr kumimoji="0" lang="en-US"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you</a:t>
            </a: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r monthly income</a:t>
            </a:r>
            <a:br>
              <a:rPr kumimoji="0" lang="en-US" altLang="ja-JP"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b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should be divided up between</a:t>
            </a:r>
            <a:br>
              <a:rPr kumimoji="0" lang="en-US" altLang="ja-JP" sz="1800" b="0"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br>
            <a:r>
              <a:rPr kumimoji="0" lang="en-US" altLang="ja-JP" sz="18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Arial Unicode MS" pitchFamily="34" charset="-128"/>
              </a:rPr>
              <a:t>five main categories of spending</a:t>
            </a:r>
            <a:r>
              <a:rPr kumimoji="0" lang="en-US" altLang="ja-JP" sz="1800" b="1" i="0" u="none" strike="noStrike" kern="1200" cap="none" spc="0" normalizeH="0" baseline="0" noProof="0" dirty="0">
                <a:ln>
                  <a:noFill/>
                </a:ln>
                <a:solidFill>
                  <a:srgbClr val="FF9900"/>
                </a:solidFill>
                <a:effectLst/>
                <a:uLnTx/>
                <a:uFillTx/>
                <a:latin typeface="Calibri" panose="020F0502020204030204"/>
                <a:ea typeface="Arial Unicode MS" pitchFamily="34" charset="-128"/>
                <a:cs typeface="Arial Unicode MS" pitchFamily="34" charset="-128"/>
              </a:rPr>
              <a:t>.</a:t>
            </a:r>
            <a:endParaRPr kumimoji="0" lang="en-US" sz="1800" b="0" i="0" u="none" strike="noStrike" kern="1200" cap="none" spc="0" normalizeH="0" baseline="0" noProof="0" dirty="0">
              <a:ln>
                <a:noFill/>
              </a:ln>
              <a:solidFill>
                <a:srgbClr val="FF9900"/>
              </a:solidFill>
              <a:effectLst/>
              <a:uLnTx/>
              <a:uFillTx/>
              <a:latin typeface="Calibri" panose="020F0502020204030204"/>
              <a:ea typeface="Arial Unicode MS" pitchFamily="34" charset="-128"/>
              <a:cs typeface="Arial Unicode MS" pitchFamily="34" charset="-128"/>
            </a:endParaRPr>
          </a:p>
        </p:txBody>
      </p:sp>
    </p:spTree>
    <p:extLst>
      <p:ext uri="{BB962C8B-B14F-4D97-AF65-F5344CB8AC3E}">
        <p14:creationId xmlns:p14="http://schemas.microsoft.com/office/powerpoint/2010/main" val="1416040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p:cTn id="13" dur="500" fill="hold"/>
                                        <p:tgtEl>
                                          <p:spTgt spid="18435"/>
                                        </p:tgtEl>
                                        <p:attrNameLst>
                                          <p:attrName>ppt_w</p:attrName>
                                        </p:attrNameLst>
                                      </p:cBhvr>
                                      <p:tavLst>
                                        <p:tav tm="0">
                                          <p:val>
                                            <p:fltVal val="0"/>
                                          </p:val>
                                        </p:tav>
                                        <p:tav tm="100000">
                                          <p:val>
                                            <p:strVal val="#ppt_w"/>
                                          </p:val>
                                        </p:tav>
                                      </p:tavLst>
                                    </p:anim>
                                    <p:anim calcmode="lin" valueType="num">
                                      <p:cBhvr>
                                        <p:cTn id="14" dur="500" fill="hold"/>
                                        <p:tgtEl>
                                          <p:spTgt spid="18435"/>
                                        </p:tgtEl>
                                        <p:attrNameLst>
                                          <p:attrName>ppt_h</p:attrName>
                                        </p:attrNameLst>
                                      </p:cBhvr>
                                      <p:tavLst>
                                        <p:tav tm="0">
                                          <p:val>
                                            <p:fltVal val="0"/>
                                          </p:val>
                                        </p:tav>
                                        <p:tav tm="100000">
                                          <p:val>
                                            <p:strVal val="#ppt_h"/>
                                          </p:val>
                                        </p:tav>
                                      </p:tavLst>
                                    </p:anim>
                                    <p:animEffect transition="in" filter="fade">
                                      <p:cBhvr>
                                        <p:cTn id="15" dur="500"/>
                                        <p:tgtEl>
                                          <p:spTgt spid="18435"/>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fade">
                                      <p:cBhvr>
                                        <p:cTn id="19" dur="500"/>
                                        <p:tgtEl>
                                          <p:spTgt spid="18439"/>
                                        </p:tgtEl>
                                      </p:cBhvr>
                                    </p:animEffect>
                                  </p:childTnLst>
                                </p:cTn>
                              </p:par>
                            </p:childTnLst>
                          </p:cTn>
                        </p:par>
                        <p:par>
                          <p:cTn id="20" fill="hold" nodeType="afterGroup">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8443"/>
                                        </p:tgtEl>
                                        <p:attrNameLst>
                                          <p:attrName>style.visibility</p:attrName>
                                        </p:attrNameLst>
                                      </p:cBhvr>
                                      <p:to>
                                        <p:strVal val="visible"/>
                                      </p:to>
                                    </p:set>
                                    <p:animEffect transition="in" filter="fade">
                                      <p:cBhvr>
                                        <p:cTn id="23" dur="500"/>
                                        <p:tgtEl>
                                          <p:spTgt spid="18443"/>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fade">
                                      <p:cBhvr>
                                        <p:cTn id="27" dur="500"/>
                                        <p:tgtEl>
                                          <p:spTgt spid="18440"/>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8442"/>
                                        </p:tgtEl>
                                        <p:attrNameLst>
                                          <p:attrName>style.visibility</p:attrName>
                                        </p:attrNameLst>
                                      </p:cBhvr>
                                      <p:to>
                                        <p:strVal val="visible"/>
                                      </p:to>
                                    </p:set>
                                    <p:animEffect transition="in" filter="fade">
                                      <p:cBhvr>
                                        <p:cTn id="31" dur="500"/>
                                        <p:tgtEl>
                                          <p:spTgt spid="18442"/>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8441"/>
                                        </p:tgtEl>
                                        <p:attrNameLst>
                                          <p:attrName>style.visibility</p:attrName>
                                        </p:attrNameLst>
                                      </p:cBhvr>
                                      <p:to>
                                        <p:strVal val="visible"/>
                                      </p:to>
                                    </p:set>
                                    <p:animEffect transition="in" filter="fade">
                                      <p:cBhvr>
                                        <p:cTn id="35" dur="500"/>
                                        <p:tgtEl>
                                          <p:spTgt spid="1844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8444"/>
                                        </p:tgtEl>
                                        <p:attrNameLst>
                                          <p:attrName>style.visibility</p:attrName>
                                        </p:attrNameLst>
                                      </p:cBhvr>
                                      <p:to>
                                        <p:strVal val="visible"/>
                                      </p:to>
                                    </p:set>
                                    <p:anim calcmode="lin" valueType="num">
                                      <p:cBhvr>
                                        <p:cTn id="40" dur="500" fill="hold"/>
                                        <p:tgtEl>
                                          <p:spTgt spid="18444"/>
                                        </p:tgtEl>
                                        <p:attrNameLst>
                                          <p:attrName>ppt_w</p:attrName>
                                        </p:attrNameLst>
                                      </p:cBhvr>
                                      <p:tavLst>
                                        <p:tav tm="0">
                                          <p:val>
                                            <p:fltVal val="0"/>
                                          </p:val>
                                        </p:tav>
                                        <p:tav tm="100000">
                                          <p:val>
                                            <p:strVal val="#ppt_w"/>
                                          </p:val>
                                        </p:tav>
                                      </p:tavLst>
                                    </p:anim>
                                    <p:anim calcmode="lin" valueType="num">
                                      <p:cBhvr>
                                        <p:cTn id="41" dur="500" fill="hold"/>
                                        <p:tgtEl>
                                          <p:spTgt spid="18444"/>
                                        </p:tgtEl>
                                        <p:attrNameLst>
                                          <p:attrName>ppt_h</p:attrName>
                                        </p:attrNameLst>
                                      </p:cBhvr>
                                      <p:tavLst>
                                        <p:tav tm="0">
                                          <p:val>
                                            <p:fltVal val="0"/>
                                          </p:val>
                                        </p:tav>
                                        <p:tav tm="100000">
                                          <p:val>
                                            <p:strVal val="#ppt_h"/>
                                          </p:val>
                                        </p:tav>
                                      </p:tavLst>
                                    </p:anim>
                                    <p:animEffect transition="in" filter="fade">
                                      <p:cBhvr>
                                        <p:cTn id="42"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OleChart spid="3" grpId="0"/>
      <p:bldP spid="18439" grpId="0"/>
      <p:bldP spid="18440" grpId="0"/>
      <p:bldP spid="18441" grpId="0"/>
      <p:bldP spid="18442" grpId="0"/>
      <p:bldP spid="18443" grpId="0"/>
      <p:bldP spid="184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DB81B2-C463-9141-A591-5842B18B79C8}"/>
              </a:ext>
            </a:extLst>
          </p:cNvPr>
          <p:cNvSpPr>
            <a:spLocks noGrp="1"/>
          </p:cNvSpPr>
          <p:nvPr>
            <p:ph type="title"/>
          </p:nvPr>
        </p:nvSpPr>
        <p:spPr>
          <a:xfrm>
            <a:off x="6094105" y="802955"/>
            <a:ext cx="4977976" cy="1454051"/>
          </a:xfrm>
        </p:spPr>
        <p:txBody>
          <a:bodyPr>
            <a:normAutofit/>
          </a:bodyPr>
          <a:lstStyle/>
          <a:p>
            <a:r>
              <a:rPr lang="en-US">
                <a:solidFill>
                  <a:srgbClr val="000000"/>
                </a:solidFill>
              </a:rPr>
              <a:t>Keys to Handing your Money</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oney">
            <a:extLst>
              <a:ext uri="{FF2B5EF4-FFF2-40B4-BE49-F238E27FC236}">
                <a16:creationId xmlns:a16="http://schemas.microsoft.com/office/drawing/2014/main" id="{B408146C-2BAE-4A47-87DE-CF7750E2E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5D5879FB-3C6C-CD4A-9AF9-5D6FB4E2509F}"/>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Never lose money</a:t>
            </a:r>
          </a:p>
          <a:p>
            <a:r>
              <a:rPr lang="en-US" sz="2000">
                <a:solidFill>
                  <a:srgbClr val="000000"/>
                </a:solidFill>
              </a:rPr>
              <a:t>Stop buying stupid things</a:t>
            </a:r>
          </a:p>
          <a:p>
            <a:r>
              <a:rPr lang="en-US" sz="2000">
                <a:solidFill>
                  <a:srgbClr val="000000"/>
                </a:solidFill>
              </a:rPr>
              <a:t>Only spend money that you have</a:t>
            </a:r>
          </a:p>
          <a:p>
            <a:r>
              <a:rPr lang="en-US" sz="2000">
                <a:solidFill>
                  <a:srgbClr val="000000"/>
                </a:solidFill>
              </a:rPr>
              <a:t>Have a Big Goal – Save 50% of your income</a:t>
            </a:r>
          </a:p>
          <a:p>
            <a:endParaRPr lang="en-US" sz="2000">
              <a:solidFill>
                <a:srgbClr val="000000"/>
              </a:solidFill>
            </a:endParaRPr>
          </a:p>
        </p:txBody>
      </p:sp>
    </p:spTree>
    <p:extLst>
      <p:ext uri="{BB962C8B-B14F-4D97-AF65-F5344CB8AC3E}">
        <p14:creationId xmlns:p14="http://schemas.microsoft.com/office/powerpoint/2010/main" val="54776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Budgeting</a:t>
            </a:r>
            <a:br>
              <a:rPr lang="en-US" dirty="0">
                <a:solidFill>
                  <a:srgbClr val="FFFFFF"/>
                </a:solidFill>
              </a:rPr>
            </a:br>
            <a:r>
              <a:rPr lang="en-US" dirty="0">
                <a:solidFill>
                  <a:srgbClr val="FFFFFF"/>
                </a:solidFill>
              </a:rPr>
              <a:t>Tips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a:t>Take an honest appraisal of what you spend (budget sheet)</a:t>
            </a:r>
          </a:p>
          <a:p>
            <a:r>
              <a:rPr lang="en-US" dirty="0"/>
              <a:t>Everything is electronically itemized</a:t>
            </a:r>
          </a:p>
          <a:p>
            <a:r>
              <a:rPr lang="en-US" dirty="0"/>
              <a:t>Decide what you are going to adjust (not sacrifice) its just an exchange</a:t>
            </a:r>
          </a:p>
          <a:p>
            <a:r>
              <a:rPr lang="en-US" dirty="0"/>
              <a:t>Keep as many expenses as you can variable</a:t>
            </a:r>
          </a:p>
          <a:p>
            <a:r>
              <a:rPr lang="en-US" dirty="0"/>
              <a:t>Automatic Millionaire</a:t>
            </a:r>
          </a:p>
          <a:p>
            <a:endParaRPr lang="en-US" dirty="0"/>
          </a:p>
        </p:txBody>
      </p:sp>
    </p:spTree>
    <p:extLst>
      <p:ext uri="{BB962C8B-B14F-4D97-AF65-F5344CB8AC3E}">
        <p14:creationId xmlns:p14="http://schemas.microsoft.com/office/powerpoint/2010/main" val="36345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838200" y="77787"/>
            <a:ext cx="10515600" cy="1325563"/>
          </a:xfrm>
        </p:spPr>
        <p:txBody>
          <a:bodyPr/>
          <a:lstStyle/>
          <a:p>
            <a:r>
              <a:rPr lang="en-US" sz="3200" dirty="0"/>
              <a:t>Gather the Information</a:t>
            </a:r>
            <a:br>
              <a:rPr lang="en-US" sz="3200" dirty="0"/>
            </a:br>
            <a:r>
              <a:rPr lang="en-US" sz="3200" dirty="0"/>
              <a:t>You Need to Get Started</a:t>
            </a:r>
          </a:p>
        </p:txBody>
      </p:sp>
      <p:sp>
        <p:nvSpPr>
          <p:cNvPr id="110597" name="Content Placeholder 2"/>
          <p:cNvSpPr>
            <a:spLocks noGrp="1"/>
          </p:cNvSpPr>
          <p:nvPr>
            <p:ph idx="4294967295"/>
          </p:nvPr>
        </p:nvSpPr>
        <p:spPr>
          <a:xfrm>
            <a:off x="1981200" y="1282701"/>
            <a:ext cx="8686800" cy="728663"/>
          </a:xfrm>
        </p:spPr>
        <p:txBody>
          <a:bodyPr/>
          <a:lstStyle/>
          <a:p>
            <a:pPr marL="0" indent="0">
              <a:buNone/>
            </a:pPr>
            <a:r>
              <a:rPr lang="en-US" sz="2200"/>
              <a:t>Now that you</a:t>
            </a:r>
            <a:r>
              <a:rPr lang="en-US" altLang="en-US" sz="2200"/>
              <a:t>’</a:t>
            </a:r>
            <a:r>
              <a:rPr lang="en-US" altLang="ja-JP" sz="2200"/>
              <a:t>ve gathered all of the necessary info, it’s time to </a:t>
            </a:r>
            <a:r>
              <a:rPr lang="en-US" altLang="ja-JP" sz="2200" b="1">
                <a:solidFill>
                  <a:srgbClr val="003399"/>
                </a:solidFill>
              </a:rPr>
              <a:t>build a budget!</a:t>
            </a:r>
            <a:r>
              <a:rPr lang="en-US" altLang="ja-JP" sz="2200"/>
              <a:t> Use this worksheet to help you get started.</a:t>
            </a:r>
            <a:endParaRPr lang="en-US" sz="2200"/>
          </a:p>
        </p:txBody>
      </p:sp>
      <p:sp>
        <p:nvSpPr>
          <p:cNvPr id="22531" name="Slide Number Placeholder 2"/>
          <p:cNvSpPr txBox="1">
            <a:spLocks noGrp="1"/>
          </p:cNvSpPr>
          <p:nvPr/>
        </p:nvSpPr>
        <p:spPr bwMode="auto">
          <a:xfrm>
            <a:off x="1524000" y="6635751"/>
            <a:ext cx="9144000" cy="23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B3DAAB3-705D-4972-AAEB-A43490317680}" type="slidenum">
              <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endParaRPr>
          </a:p>
        </p:txBody>
      </p:sp>
      <p:graphicFrame>
        <p:nvGraphicFramePr>
          <p:cNvPr id="110868" name="Group 276"/>
          <p:cNvGraphicFramePr>
            <a:graphicFrameLocks noGrp="1"/>
          </p:cNvGraphicFramePr>
          <p:nvPr/>
        </p:nvGraphicFramePr>
        <p:xfrm>
          <a:off x="6157914" y="2041525"/>
          <a:ext cx="3208337" cy="4099070"/>
        </p:xfrm>
        <a:graphic>
          <a:graphicData uri="http://schemas.openxmlformats.org/drawingml/2006/table">
            <a:tbl>
              <a:tblPr/>
              <a:tblGrid>
                <a:gridCol w="1989137">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tblGrid>
              <a:tr h="187444">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16" marB="45716"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16" marB="45716"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Date Due </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16" marB="45716"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SUBTOTAL (from page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Groceries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Dining Out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FAMILY PURCHASES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Care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Support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Alimony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School Tuition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PERSONAL CARE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Hair Cuts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Prescription Medication</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Toiletries/Makeup</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Clothing</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PETS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Care vet bills, grooming, etc.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 </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ENTERTAINMENT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Books &amp; Magazines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Movies &amp; Concerts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Music, Videos &amp; Apps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Hobbies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Cleaning Supplies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Tithes/Donations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29"/>
                  </a:ext>
                </a:extLst>
              </a:tr>
            </a:tbl>
          </a:graphicData>
        </a:graphic>
      </p:graphicFrame>
      <p:graphicFrame>
        <p:nvGraphicFramePr>
          <p:cNvPr id="21776" name="Group 272"/>
          <p:cNvGraphicFramePr>
            <a:graphicFrameLocks noGrp="1"/>
          </p:cNvGraphicFramePr>
          <p:nvPr/>
        </p:nvGraphicFramePr>
        <p:xfrm>
          <a:off x="2417763" y="2046289"/>
          <a:ext cx="3205162" cy="4734555"/>
        </p:xfrm>
        <a:graphic>
          <a:graphicData uri="http://schemas.openxmlformats.org/drawingml/2006/table">
            <a:tbl>
              <a:tblPr/>
              <a:tblGrid>
                <a:gridCol w="1985962">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tblGrid>
              <a:tr h="18745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45723" marB="4572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23" marB="4572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Date Due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23" marB="4572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HOME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Mortgage/Debt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Second Mortgage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Taxes &amp;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Homeowner Association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UTILITIES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Electric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 or Oil</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Water &amp; Sewer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(Landline)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(Cellular)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Cable/Satellite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Internet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TRANSPORTATION</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Repairs/Maintenance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228603">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Other </a:t>
                      </a:r>
                      <a:br>
                        <a:rPr kumimoji="0" lang="en-US" sz="900" b="0" i="0" u="none" strike="noStrike" cap="none" normalizeH="0" baseline="0" dirty="0">
                          <a:ln>
                            <a:noFill/>
                          </a:ln>
                          <a:solidFill>
                            <a:srgbClr val="000000"/>
                          </a:solidFill>
                          <a:effectLst/>
                          <a:latin typeface="Trebuchet MS" pitchFamily="-65" charset="0"/>
                          <a:cs typeface="Times New Roman" pitchFamily="-65" charset="0"/>
                        </a:rPr>
                      </a:br>
                      <a:r>
                        <a:rPr kumimoji="0" lang="en-US" sz="900" b="0" i="0" u="none" strike="noStrike" cap="none" normalizeH="0" baseline="0" dirty="0">
                          <a:ln>
                            <a:noFill/>
                          </a:ln>
                          <a:solidFill>
                            <a:srgbClr val="000000"/>
                          </a:solidFill>
                          <a:effectLst/>
                          <a:latin typeface="Trebuchet MS" pitchFamily="-65" charset="0"/>
                          <a:cs typeface="Times New Roman" pitchFamily="-65" charset="0"/>
                        </a:rPr>
                        <a:t>  (tolls, taxis, parking, subway, bus)</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INSURANCE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Life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Disability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Health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DEBT PAYMENTS</a:t>
                      </a:r>
                      <a:r>
                        <a:rPr kumimoji="0" lang="en-US" sz="900" b="0" i="0" u="none" strike="noStrike" cap="none" normalizeH="0" baseline="0">
                          <a:ln>
                            <a:noFill/>
                          </a:ln>
                          <a:solidFill>
                            <a:srgbClr val="000000"/>
                          </a:solidFill>
                          <a:effectLst/>
                          <a:latin typeface="Trebuchet MS" pitchFamily="-65" charset="0"/>
                          <a:cs typeface="Times New Roman" pitchFamily="-65" charset="0"/>
                        </a:rPr>
                        <a:t> (minimums only)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3</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4</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Student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SUBTOTAL: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33"/>
                  </a:ext>
                </a:extLst>
              </a:tr>
            </a:tbl>
          </a:graphicData>
        </a:graphic>
      </p:graphicFrame>
      <p:graphicFrame>
        <p:nvGraphicFramePr>
          <p:cNvPr id="7" name="Group 3"/>
          <p:cNvGraphicFramePr>
            <a:graphicFrameLocks noGrp="1"/>
          </p:cNvGraphicFramePr>
          <p:nvPr/>
        </p:nvGraphicFramePr>
        <p:xfrm>
          <a:off x="12484100" y="1403350"/>
          <a:ext cx="3627438" cy="5121268"/>
        </p:xfrm>
        <a:graphic>
          <a:graphicData uri="http://schemas.openxmlformats.org/drawingml/2006/table">
            <a:tbl>
              <a:tblPr/>
              <a:tblGrid>
                <a:gridCol w="2247662">
                  <a:extLst>
                    <a:ext uri="{9D8B030D-6E8A-4147-A177-3AD203B41FA5}">
                      <a16:colId xmlns:a16="http://schemas.microsoft.com/office/drawing/2014/main" val="20000"/>
                    </a:ext>
                  </a:extLst>
                </a:gridCol>
                <a:gridCol w="646923">
                  <a:extLst>
                    <a:ext uri="{9D8B030D-6E8A-4147-A177-3AD203B41FA5}">
                      <a16:colId xmlns:a16="http://schemas.microsoft.com/office/drawing/2014/main" val="20001"/>
                    </a:ext>
                  </a:extLst>
                </a:gridCol>
                <a:gridCol w="732853">
                  <a:extLst>
                    <a:ext uri="{9D8B030D-6E8A-4147-A177-3AD203B41FA5}">
                      <a16:colId xmlns:a16="http://schemas.microsoft.com/office/drawing/2014/main" val="20002"/>
                    </a:ext>
                  </a:extLst>
                </a:gridCol>
              </a:tblGrid>
              <a:tr h="1666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Date Due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HOME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Mortgage/Debt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Second Mortgage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Taxes &amp;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Homeowner Association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UTILITIES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Electric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 or Oil</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Water &amp; Sewer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(Landline)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(Cellular)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Cable/Satellite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Internet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TRANSPORTATION</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Repairs/Maintenance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52750">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Other </a:t>
                      </a:r>
                      <a:br>
                        <a:rPr kumimoji="0" lang="en-US" sz="900" b="0" i="0" u="none" strike="noStrike" cap="none" normalizeH="0" baseline="0" dirty="0">
                          <a:ln>
                            <a:noFill/>
                          </a:ln>
                          <a:solidFill>
                            <a:srgbClr val="000000"/>
                          </a:solidFill>
                          <a:effectLst/>
                          <a:latin typeface="Trebuchet MS" pitchFamily="-65" charset="0"/>
                          <a:cs typeface="Times New Roman" pitchFamily="-65" charset="0"/>
                        </a:rPr>
                      </a:br>
                      <a:r>
                        <a:rPr kumimoji="0" lang="en-US" sz="900" b="0" i="0" u="none" strike="noStrike" cap="none" normalizeH="0" baseline="0" dirty="0">
                          <a:ln>
                            <a:noFill/>
                          </a:ln>
                          <a:solidFill>
                            <a:srgbClr val="000000"/>
                          </a:solidFill>
                          <a:effectLst/>
                          <a:latin typeface="Trebuchet MS" pitchFamily="-65" charset="0"/>
                          <a:cs typeface="Times New Roman" pitchFamily="-65" charset="0"/>
                        </a:rPr>
                        <a:t>  (tolls, taxis, parking, subway, bus)</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INSURANCE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Life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Disability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Health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DEBT PAYMENTS</a:t>
                      </a:r>
                      <a:r>
                        <a:rPr kumimoji="0" lang="en-US" sz="900" b="0" i="0" u="none" strike="noStrike" cap="none" normalizeH="0" baseline="0">
                          <a:ln>
                            <a:noFill/>
                          </a:ln>
                          <a:solidFill>
                            <a:srgbClr val="000000"/>
                          </a:solidFill>
                          <a:effectLst/>
                          <a:latin typeface="Trebuchet MS" pitchFamily="-65" charset="0"/>
                          <a:cs typeface="Times New Roman" pitchFamily="-65" charset="0"/>
                        </a:rPr>
                        <a:t> (minimums only)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6"/>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3</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9"/>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4</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0"/>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Student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1"/>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2"/>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SUBTOTAL: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33"/>
                  </a:ext>
                </a:extLst>
              </a:tr>
            </a:tbl>
          </a:graphicData>
        </a:graphic>
      </p:graphicFrame>
      <p:graphicFrame>
        <p:nvGraphicFramePr>
          <p:cNvPr id="8" name="Group 3"/>
          <p:cNvGraphicFramePr>
            <a:graphicFrameLocks noGrp="1"/>
          </p:cNvGraphicFramePr>
          <p:nvPr/>
        </p:nvGraphicFramePr>
        <p:xfrm>
          <a:off x="16417925" y="1384300"/>
          <a:ext cx="3738563" cy="5119674"/>
        </p:xfrm>
        <a:graphic>
          <a:graphicData uri="http://schemas.openxmlformats.org/drawingml/2006/table">
            <a:tbl>
              <a:tblPr/>
              <a:tblGrid>
                <a:gridCol w="2317405">
                  <a:extLst>
                    <a:ext uri="{9D8B030D-6E8A-4147-A177-3AD203B41FA5}">
                      <a16:colId xmlns:a16="http://schemas.microsoft.com/office/drawing/2014/main" val="20000"/>
                    </a:ext>
                  </a:extLst>
                </a:gridCol>
                <a:gridCol w="665892">
                  <a:extLst>
                    <a:ext uri="{9D8B030D-6E8A-4147-A177-3AD203B41FA5}">
                      <a16:colId xmlns:a16="http://schemas.microsoft.com/office/drawing/2014/main" val="20001"/>
                    </a:ext>
                  </a:extLst>
                </a:gridCol>
                <a:gridCol w="755266">
                  <a:extLst>
                    <a:ext uri="{9D8B030D-6E8A-4147-A177-3AD203B41FA5}">
                      <a16:colId xmlns:a16="http://schemas.microsoft.com/office/drawing/2014/main" val="20002"/>
                    </a:ext>
                  </a:extLst>
                </a:gridCol>
              </a:tblGrid>
              <a:tr h="174710">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Date Due </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SUBTOTAL (from page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Groceries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Dining Out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FAMILY PURCHASES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Care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Support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Alimony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School Tuition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PERSONAL CARE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Hair Cuts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Prescription Medication</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Toiletries/Makeup</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Clothing</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PETS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Care vet bills, grooming, etc.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 </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ENTERTAINMENT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Books &amp; Magazines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Movies &amp; Concerts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Music, Videos &amp; Apps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Hobbies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Cleaning Supplies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Tithes/Donations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167572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wipe(left)">
                                      <p:cBhvr>
                                        <p:cTn id="7" dur="500"/>
                                        <p:tgtEl>
                                          <p:spTgt spid="110597"/>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21776"/>
                                        </p:tgtEl>
                                        <p:attrNameLst>
                                          <p:attrName>style.visibility</p:attrName>
                                        </p:attrNameLst>
                                      </p:cBhvr>
                                      <p:to>
                                        <p:strVal val="visible"/>
                                      </p:to>
                                    </p:set>
                                    <p:anim calcmode="lin" valueType="num">
                                      <p:cBhvr>
                                        <p:cTn id="10" dur="1000" fill="hold"/>
                                        <p:tgtEl>
                                          <p:spTgt spid="21776"/>
                                        </p:tgtEl>
                                        <p:attrNameLst>
                                          <p:attrName>ppt_w</p:attrName>
                                        </p:attrNameLst>
                                      </p:cBhvr>
                                      <p:tavLst>
                                        <p:tav tm="0">
                                          <p:val>
                                            <p:fltVal val="0"/>
                                          </p:val>
                                        </p:tav>
                                        <p:tav tm="100000">
                                          <p:val>
                                            <p:strVal val="#ppt_w"/>
                                          </p:val>
                                        </p:tav>
                                      </p:tavLst>
                                    </p:anim>
                                    <p:anim calcmode="lin" valueType="num">
                                      <p:cBhvr>
                                        <p:cTn id="11" dur="1000" fill="hold"/>
                                        <p:tgtEl>
                                          <p:spTgt spid="21776"/>
                                        </p:tgtEl>
                                        <p:attrNameLst>
                                          <p:attrName>ppt_h</p:attrName>
                                        </p:attrNameLst>
                                      </p:cBhvr>
                                      <p:tavLst>
                                        <p:tav tm="0">
                                          <p:val>
                                            <p:fltVal val="0"/>
                                          </p:val>
                                        </p:tav>
                                        <p:tav tm="100000">
                                          <p:val>
                                            <p:strVal val="#ppt_h"/>
                                          </p:val>
                                        </p:tav>
                                      </p:tavLst>
                                    </p:anim>
                                    <p:anim calcmode="lin" valueType="num">
                                      <p:cBhvr>
                                        <p:cTn id="12" dur="1000" fill="hold"/>
                                        <p:tgtEl>
                                          <p:spTgt spid="21776"/>
                                        </p:tgtEl>
                                        <p:attrNameLst>
                                          <p:attrName>style.rotation</p:attrName>
                                        </p:attrNameLst>
                                      </p:cBhvr>
                                      <p:tavLst>
                                        <p:tav tm="0">
                                          <p:val>
                                            <p:fltVal val="90"/>
                                          </p:val>
                                        </p:tav>
                                        <p:tav tm="100000">
                                          <p:val>
                                            <p:fltVal val="0"/>
                                          </p:val>
                                        </p:tav>
                                      </p:tavLst>
                                    </p:anim>
                                    <p:animEffect transition="in" filter="fade">
                                      <p:cBhvr>
                                        <p:cTn id="13" dur="1000"/>
                                        <p:tgtEl>
                                          <p:spTgt spid="21776"/>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110868"/>
                                        </p:tgtEl>
                                        <p:attrNameLst>
                                          <p:attrName>style.visibility</p:attrName>
                                        </p:attrNameLst>
                                      </p:cBhvr>
                                      <p:to>
                                        <p:strVal val="visible"/>
                                      </p:to>
                                    </p:set>
                                    <p:anim calcmode="lin" valueType="num">
                                      <p:cBhvr>
                                        <p:cTn id="16" dur="1000" fill="hold"/>
                                        <p:tgtEl>
                                          <p:spTgt spid="110868"/>
                                        </p:tgtEl>
                                        <p:attrNameLst>
                                          <p:attrName>ppt_w</p:attrName>
                                        </p:attrNameLst>
                                      </p:cBhvr>
                                      <p:tavLst>
                                        <p:tav tm="0">
                                          <p:val>
                                            <p:fltVal val="0"/>
                                          </p:val>
                                        </p:tav>
                                        <p:tav tm="100000">
                                          <p:val>
                                            <p:strVal val="#ppt_w"/>
                                          </p:val>
                                        </p:tav>
                                      </p:tavLst>
                                    </p:anim>
                                    <p:anim calcmode="lin" valueType="num">
                                      <p:cBhvr>
                                        <p:cTn id="17" dur="1000" fill="hold"/>
                                        <p:tgtEl>
                                          <p:spTgt spid="110868"/>
                                        </p:tgtEl>
                                        <p:attrNameLst>
                                          <p:attrName>ppt_h</p:attrName>
                                        </p:attrNameLst>
                                      </p:cBhvr>
                                      <p:tavLst>
                                        <p:tav tm="0">
                                          <p:val>
                                            <p:fltVal val="0"/>
                                          </p:val>
                                        </p:tav>
                                        <p:tav tm="100000">
                                          <p:val>
                                            <p:strVal val="#ppt_h"/>
                                          </p:val>
                                        </p:tav>
                                      </p:tavLst>
                                    </p:anim>
                                    <p:anim calcmode="lin" valueType="num">
                                      <p:cBhvr>
                                        <p:cTn id="18" dur="1000" fill="hold"/>
                                        <p:tgtEl>
                                          <p:spTgt spid="110868"/>
                                        </p:tgtEl>
                                        <p:attrNameLst>
                                          <p:attrName>style.rotation</p:attrName>
                                        </p:attrNameLst>
                                      </p:cBhvr>
                                      <p:tavLst>
                                        <p:tav tm="0">
                                          <p:val>
                                            <p:fltVal val="90"/>
                                          </p:val>
                                        </p:tav>
                                        <p:tav tm="100000">
                                          <p:val>
                                            <p:fltVal val="0"/>
                                          </p:val>
                                        </p:tav>
                                      </p:tavLst>
                                    </p:anim>
                                    <p:animEffect transition="in" filter="fade">
                                      <p:cBhvr>
                                        <p:cTn id="19" dur="1000"/>
                                        <p:tgtEl>
                                          <p:spTgt spid="110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 name="Rectangle 20"/>
          <p:cNvSpPr>
            <a:spLocks noGrp="1" noChangeArrowheads="1"/>
          </p:cNvSpPr>
          <p:nvPr>
            <p:ph type="body" idx="1"/>
          </p:nvPr>
        </p:nvSpPr>
        <p:spPr>
          <a:xfrm>
            <a:off x="584255" y="1338211"/>
            <a:ext cx="5439496" cy="1881716"/>
          </a:xfrm>
        </p:spPr>
        <p:txBody>
          <a:bodyPr/>
          <a:lstStyle/>
          <a:p>
            <a:pPr marL="0" indent="6351">
              <a:lnSpc>
                <a:spcPct val="95000"/>
              </a:lnSpc>
              <a:buNone/>
            </a:pPr>
            <a:r>
              <a:rPr lang="en-US" altLang="en-US" b="1" dirty="0">
                <a:solidFill>
                  <a:srgbClr val="E4021E"/>
                </a:solidFill>
              </a:rPr>
              <a:t>The Problem:</a:t>
            </a:r>
          </a:p>
          <a:p>
            <a:pPr marL="0" indent="6351">
              <a:lnSpc>
                <a:spcPct val="95000"/>
              </a:lnSpc>
              <a:buNone/>
            </a:pPr>
            <a:r>
              <a:rPr lang="en-US" altLang="en-US" sz="1900" dirty="0"/>
              <a:t>Traditional financial institutions sell you products. They don’</a:t>
            </a:r>
            <a:r>
              <a:rPr lang="en-US" altLang="ja-JP" sz="1900" dirty="0"/>
              <a:t>t provide you with a total solution.</a:t>
            </a:r>
            <a:endParaRPr lang="en-US" altLang="en-US" sz="1900" b="1" dirty="0"/>
          </a:p>
        </p:txBody>
      </p:sp>
      <p:sp>
        <p:nvSpPr>
          <p:cNvPr id="27685" name="Rectangle 37"/>
          <p:cNvSpPr>
            <a:spLocks noChangeArrowheads="1"/>
          </p:cNvSpPr>
          <p:nvPr/>
        </p:nvSpPr>
        <p:spPr bwMode="auto">
          <a:xfrm>
            <a:off x="6228783" y="1338211"/>
            <a:ext cx="5427944" cy="1881716"/>
          </a:xfrm>
          <a:prstGeom prst="rect">
            <a:avLst/>
          </a:prstGeom>
          <a:noFill/>
          <a:ln w="9525">
            <a:noFill/>
            <a:miter lim="800000"/>
            <a:headEnd/>
            <a:tailEnd/>
          </a:ln>
        </p:spPr>
        <p:txBody>
          <a:bodyPr lIns="121899" tIns="60951" rIns="121899" bIns="60951"/>
          <a:lstStyle/>
          <a:p>
            <a:pPr marL="0" marR="0" lvl="0" indent="6351" algn="l" defTabSz="914400" rtl="0" eaLnBrk="1" fontAlgn="auto" latinLnBrk="0" hangingPunct="1">
              <a:lnSpc>
                <a:spcPct val="85000"/>
              </a:lnSpc>
              <a:spcBef>
                <a:spcPts val="0"/>
              </a:spcBef>
              <a:spcAft>
                <a:spcPts val="800"/>
              </a:spcAft>
              <a:buClrTx/>
              <a:buSzTx/>
              <a:buFontTx/>
              <a:buNone/>
              <a:tabLst/>
              <a:defRPr/>
            </a:pPr>
            <a:r>
              <a:rPr kumimoji="0" lang="en-US" altLang="en-US" sz="3200" b="1" i="0" u="none" strike="noStrike" kern="1200" cap="none" spc="0" normalizeH="0" baseline="0" noProof="0" dirty="0">
                <a:ln>
                  <a:noFill/>
                </a:ln>
                <a:solidFill>
                  <a:srgbClr val="E4021E"/>
                </a:solidFill>
                <a:effectLst/>
                <a:uLnTx/>
                <a:uFillTx/>
                <a:latin typeface="Helvetica"/>
                <a:ea typeface="Arial Unicode MS" pitchFamily="34" charset="-128"/>
                <a:cs typeface="Helvetica"/>
              </a:rPr>
              <a:t>The Solution:</a:t>
            </a:r>
          </a:p>
          <a:p>
            <a:pPr marL="0" marR="0" lvl="0" indent="6351" algn="l" defTabSz="914400" rtl="0" eaLnBrk="1" fontAlgn="auto" latinLnBrk="0" hangingPunct="1">
              <a:lnSpc>
                <a:spcPct val="85000"/>
              </a:lnSpc>
              <a:spcBef>
                <a:spcPts val="0"/>
              </a:spcBef>
              <a:spcAft>
                <a:spcPts val="800"/>
              </a:spcAft>
              <a:buClrTx/>
              <a:buSzTx/>
              <a:buFontTx/>
              <a:buNone/>
              <a:tabLst/>
              <a:defRPr/>
            </a:pPr>
            <a:r>
              <a:rPr kumimoji="0" lang="en-US" altLang="en-US" sz="1900" b="1" i="0" u="none" strike="noStrike" kern="1200" cap="none" spc="0" normalizeH="0" baseline="0" noProof="0" dirty="0">
                <a:ln>
                  <a:noFill/>
                </a:ln>
                <a:solidFill>
                  <a:prstClr val="black"/>
                </a:solidFill>
                <a:effectLst/>
                <a:uLnTx/>
                <a:uFillTx/>
                <a:latin typeface="Helvetica"/>
                <a:ea typeface="Arial Unicode MS" pitchFamily="34" charset="-128"/>
                <a:cs typeface="Helvetica"/>
              </a:rPr>
              <a:t>A Financial Needs Analysis.</a:t>
            </a:r>
            <a:r>
              <a:rPr kumimoji="0" lang="en-US" altLang="en-US" sz="1900" b="0" i="0" u="none" strike="noStrike" kern="1200" cap="none" spc="0" normalizeH="0" baseline="0" noProof="0" dirty="0">
                <a:ln>
                  <a:noFill/>
                </a:ln>
                <a:solidFill>
                  <a:prstClr val="black"/>
                </a:solidFill>
                <a:effectLst/>
                <a:uLnTx/>
                <a:uFillTx/>
                <a:latin typeface="Helvetica"/>
                <a:ea typeface="Arial Unicode MS" pitchFamily="34" charset="-128"/>
                <a:cs typeface="Helvetica"/>
              </a:rPr>
              <a:t> A customized, confidential and complimentary program that helps you achieve your goals and dreams.</a:t>
            </a:r>
          </a:p>
        </p:txBody>
      </p:sp>
      <p:sp>
        <p:nvSpPr>
          <p:cNvPr id="8" name="Content Placeholder 2"/>
          <p:cNvSpPr txBox="1">
            <a:spLocks/>
          </p:cNvSpPr>
          <p:nvPr/>
        </p:nvSpPr>
        <p:spPr bwMode="auto">
          <a:xfrm>
            <a:off x="958844" y="442422"/>
            <a:ext cx="10274312" cy="678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17" tIns="60959" rIns="121917" bIns="60959"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600" b="0" i="0" u="none" strike="noStrike" kern="1200" cap="none" spc="0" normalizeH="0" baseline="0" noProof="0" dirty="0">
                <a:ln>
                  <a:noFill/>
                </a:ln>
                <a:solidFill>
                  <a:srgbClr val="4472C4"/>
                </a:solidFill>
                <a:effectLst/>
                <a:uLnTx/>
                <a:uFillTx/>
                <a:latin typeface="Helvetica"/>
                <a:ea typeface="Arial Unicode MS" panose="020B0604020202020204" pitchFamily="34" charset="-128"/>
                <a:cs typeface="Helvetica"/>
              </a:rPr>
              <a:t>People Don’t Plan to Fail, They Fail to Plan</a:t>
            </a:r>
          </a:p>
        </p:txBody>
      </p:sp>
      <p:cxnSp>
        <p:nvCxnSpPr>
          <p:cNvPr id="10" name="Straight Connector 9"/>
          <p:cNvCxnSpPr/>
          <p:nvPr/>
        </p:nvCxnSpPr>
        <p:spPr bwMode="auto">
          <a:xfrm>
            <a:off x="996435" y="1239892"/>
            <a:ext cx="10199132" cy="0"/>
          </a:xfrm>
          <a:prstGeom prst="line">
            <a:avLst/>
          </a:prstGeom>
          <a:noFill/>
          <a:ln w="9525" cap="flat" cmpd="sng" algn="ctr">
            <a:solidFill>
              <a:srgbClr val="34526F"/>
            </a:solidFill>
            <a:prstDash val="solid"/>
            <a:round/>
            <a:headEnd type="none" w="med" len="med"/>
            <a:tailEnd type="none" w="med" len="med"/>
          </a:ln>
          <a:effectLst/>
        </p:spPr>
      </p:cxnSp>
      <p:sp>
        <p:nvSpPr>
          <p:cNvPr id="2" name="Slide Number Placeholder 1"/>
          <p:cNvSpPr>
            <a:spLocks noGrp="1"/>
          </p:cNvSpPr>
          <p:nvPr>
            <p:ph type="sldNum" sz="quarter" idx="4294967295"/>
          </p:nvPr>
        </p:nvSpPr>
        <p:spPr>
          <a:xfrm>
            <a:off x="0" y="6487728"/>
            <a:ext cx="2844800" cy="365125"/>
          </a:xfrm>
          <a:prstGeom prst="rect">
            <a:avLst/>
          </a:prstGeom>
        </p:spPr>
        <p:txBody>
          <a:bodyPr vert="horz" lIns="121917" tIns="60959" rIns="121917" bIns="60959"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PlanToFail_Wheel.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9496" y="2535749"/>
            <a:ext cx="4212205" cy="4212203"/>
          </a:xfrm>
          <a:prstGeom prst="rect">
            <a:avLst/>
          </a:prstGeom>
        </p:spPr>
      </p:pic>
      <p:cxnSp>
        <p:nvCxnSpPr>
          <p:cNvPr id="9" name="Straight Connector 8"/>
          <p:cNvCxnSpPr/>
          <p:nvPr/>
        </p:nvCxnSpPr>
        <p:spPr>
          <a:xfrm>
            <a:off x="5982640" y="1461101"/>
            <a:ext cx="0" cy="4912779"/>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6105875" y="2895928"/>
            <a:ext cx="5345823" cy="2768397"/>
            <a:chOff x="4738285" y="2222179"/>
            <a:chExt cx="3626517" cy="1878037"/>
          </a:xfrm>
        </p:grpSpPr>
        <p:pic>
          <p:nvPicPr>
            <p:cNvPr id="11" name="Picture 10" descr="fna_Pap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8285" y="2222179"/>
              <a:ext cx="2727184" cy="1802714"/>
            </a:xfrm>
            <a:prstGeom prst="rect">
              <a:avLst/>
            </a:prstGeom>
            <a:effectLst>
              <a:outerShdw blurRad="63500" sx="102000" sy="102000" algn="ctr" rotWithShape="0">
                <a:prstClr val="black">
                  <a:alpha val="40000"/>
                </a:prstClr>
              </a:outerShdw>
            </a:effectLst>
          </p:spPr>
        </p:pic>
        <p:pic>
          <p:nvPicPr>
            <p:cNvPr id="12" name="Picture 11" descr="mobile fn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9144" y="2239818"/>
              <a:ext cx="1915658" cy="1860398"/>
            </a:xfrm>
            <a:prstGeom prst="rect">
              <a:avLst/>
            </a:prstGeom>
          </p:spPr>
        </p:pic>
      </p:grpSp>
      <p:grpSp>
        <p:nvGrpSpPr>
          <p:cNvPr id="5" name="Group 4"/>
          <p:cNvGrpSpPr/>
          <p:nvPr/>
        </p:nvGrpSpPr>
        <p:grpSpPr>
          <a:xfrm>
            <a:off x="6213347" y="5310155"/>
            <a:ext cx="5443383" cy="1020772"/>
            <a:chOff x="4619036" y="3982616"/>
            <a:chExt cx="4082537" cy="765579"/>
          </a:xfrm>
        </p:grpSpPr>
        <p:sp>
          <p:nvSpPr>
            <p:cNvPr id="16" name="Rounded Rectangle 15"/>
            <p:cNvSpPr/>
            <p:nvPr/>
          </p:nvSpPr>
          <p:spPr>
            <a:xfrm>
              <a:off x="4619036" y="3982616"/>
              <a:ext cx="4082537" cy="765579"/>
            </a:xfrm>
            <a:prstGeom prst="roundRect">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736447" y="4092654"/>
              <a:ext cx="3871056" cy="426031"/>
            </a:xfrm>
            <a:prstGeom prst="rect">
              <a:avLst/>
            </a:prstGeom>
          </p:spPr>
          <p:txBody>
            <a:bodyPr wrap="square">
              <a:spAutoFit/>
            </a:bodyPr>
            <a:lstStyle/>
            <a:p>
              <a:pPr marL="0" marR="0" lvl="0" indent="6351" algn="l" defTabSz="914400" rtl="0" eaLnBrk="1" fontAlgn="auto" latinLnBrk="0" hangingPunct="1">
                <a:lnSpc>
                  <a:spcPct val="85000"/>
                </a:lnSpc>
                <a:spcBef>
                  <a:spcPts val="0"/>
                </a:spcBef>
                <a:spcAft>
                  <a:spcPts val="80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a:ea typeface="Arial Unicode MS" pitchFamily="34" charset="-128"/>
                  <a:cs typeface="Helvetica"/>
                </a:rPr>
                <a:t>A Financial GPS: It helps you find answers to important questions.</a:t>
              </a:r>
            </a:p>
          </p:txBody>
        </p:sp>
      </p:grpSp>
    </p:spTree>
    <p:extLst>
      <p:ext uri="{BB962C8B-B14F-4D97-AF65-F5344CB8AC3E}">
        <p14:creationId xmlns:p14="http://schemas.microsoft.com/office/powerpoint/2010/main" val="18999036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700"/>
                                        <p:tgtEl>
                                          <p:spTgt spid="10"/>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27668">
                                            <p:txEl>
                                              <p:pRg st="0" end="0"/>
                                            </p:txEl>
                                          </p:spTgt>
                                        </p:tgtEl>
                                        <p:attrNameLst>
                                          <p:attrName>style.visibility</p:attrName>
                                        </p:attrNameLst>
                                      </p:cBhvr>
                                      <p:to>
                                        <p:strVal val="visible"/>
                                      </p:to>
                                    </p:set>
                                    <p:animEffect transition="in" filter="fade">
                                      <p:cBhvr>
                                        <p:cTn id="14" dur="300"/>
                                        <p:tgtEl>
                                          <p:spTgt spid="27668">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668">
                                            <p:txEl>
                                              <p:pRg st="1" end="1"/>
                                            </p:txEl>
                                          </p:spTgt>
                                        </p:tgtEl>
                                        <p:attrNameLst>
                                          <p:attrName>style.visibility</p:attrName>
                                        </p:attrNameLst>
                                      </p:cBhvr>
                                      <p:to>
                                        <p:strVal val="visible"/>
                                      </p:to>
                                    </p:set>
                                    <p:animEffect transition="in" filter="fade">
                                      <p:cBhvr>
                                        <p:cTn id="17" dur="300"/>
                                        <p:tgtEl>
                                          <p:spTgt spid="276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3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685"/>
                                        </p:tgtEl>
                                        <p:attrNameLst>
                                          <p:attrName>style.visibility</p:attrName>
                                        </p:attrNameLst>
                                      </p:cBhvr>
                                      <p:to>
                                        <p:strVal val="visible"/>
                                      </p:to>
                                    </p:set>
                                    <p:animEffect transition="in" filter="fade">
                                      <p:cBhvr>
                                        <p:cTn id="30" dur="300"/>
                                        <p:tgtEl>
                                          <p:spTgt spid="2768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3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build="p"/>
      <p:bldP spid="2768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FD463C-FD81-694D-8B6C-C8C9F6B3881B}"/>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Accounts that Need to be Opened</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3832BE-DA8A-8F49-8E8A-32633085A7D0}"/>
              </a:ext>
            </a:extLst>
          </p:cNvPr>
          <p:cNvSpPr>
            <a:spLocks noGrp="1"/>
          </p:cNvSpPr>
          <p:nvPr>
            <p:ph idx="1"/>
          </p:nvPr>
        </p:nvSpPr>
        <p:spPr>
          <a:xfrm>
            <a:off x="6096000" y="820880"/>
            <a:ext cx="5257799" cy="4889350"/>
          </a:xfrm>
        </p:spPr>
        <p:txBody>
          <a:bodyPr anchor="t">
            <a:normAutofit/>
          </a:bodyPr>
          <a:lstStyle/>
          <a:p>
            <a:r>
              <a:rPr lang="en-US" dirty="0"/>
              <a:t>Emergency Fund- Savings or Money Market</a:t>
            </a:r>
          </a:p>
          <a:p>
            <a:pPr marL="0" indent="0">
              <a:buNone/>
            </a:pPr>
            <a:endParaRPr lang="en-US" dirty="0"/>
          </a:p>
          <a:p>
            <a:r>
              <a:rPr lang="en-US" dirty="0"/>
              <a:t>Draft Account- Checking</a:t>
            </a:r>
          </a:p>
          <a:p>
            <a:pPr marL="0" indent="0">
              <a:buNone/>
            </a:pPr>
            <a:endParaRPr lang="en-US" dirty="0"/>
          </a:p>
          <a:p>
            <a:r>
              <a:rPr lang="en-US" dirty="0"/>
              <a:t>Personal Weekly Spending Account- Checking</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5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3C2922-B865-654E-B8D3-2750C2EB01ED}"/>
              </a:ext>
            </a:extLst>
          </p:cNvPr>
          <p:cNvSpPr>
            <a:spLocks noGrp="1"/>
          </p:cNvSpPr>
          <p:nvPr>
            <p:ph type="title"/>
          </p:nvPr>
        </p:nvSpPr>
        <p:spPr>
          <a:xfrm>
            <a:off x="499647" y="431212"/>
            <a:ext cx="3420305" cy="1906317"/>
          </a:xfrm>
        </p:spPr>
        <p:txBody>
          <a:bodyPr>
            <a:normAutofit/>
          </a:bodyPr>
          <a:lstStyle/>
          <a:p>
            <a:pPr algn="ctr"/>
            <a:r>
              <a:rPr lang="en-US" sz="2800"/>
              <a:t> Account Descriptions</a:t>
            </a:r>
          </a:p>
        </p:txBody>
      </p:sp>
      <p:sp>
        <p:nvSpPr>
          <p:cNvPr id="12" name="Rectangle 11">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ank">
            <a:extLst>
              <a:ext uri="{FF2B5EF4-FFF2-40B4-BE49-F238E27FC236}">
                <a16:creationId xmlns:a16="http://schemas.microsoft.com/office/drawing/2014/main" id="{76B551E6-2354-44E3-AFB1-BE8871185D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244" y="3090471"/>
            <a:ext cx="3445801" cy="3445801"/>
          </a:xfrm>
          <a:prstGeom prst="rect">
            <a:avLst/>
          </a:prstGeom>
        </p:spPr>
      </p:pic>
      <p:sp>
        <p:nvSpPr>
          <p:cNvPr id="3" name="Content Placeholder 2">
            <a:extLst>
              <a:ext uri="{FF2B5EF4-FFF2-40B4-BE49-F238E27FC236}">
                <a16:creationId xmlns:a16="http://schemas.microsoft.com/office/drawing/2014/main" id="{D69D7B27-DB63-E943-A2BF-6187DFC08C40}"/>
              </a:ext>
            </a:extLst>
          </p:cNvPr>
          <p:cNvSpPr>
            <a:spLocks noGrp="1"/>
          </p:cNvSpPr>
          <p:nvPr>
            <p:ph idx="1"/>
          </p:nvPr>
        </p:nvSpPr>
        <p:spPr>
          <a:xfrm>
            <a:off x="5360176" y="678955"/>
            <a:ext cx="5586448" cy="5409743"/>
          </a:xfrm>
        </p:spPr>
        <p:txBody>
          <a:bodyPr anchor="ctr">
            <a:normAutofit/>
          </a:bodyPr>
          <a:lstStyle/>
          <a:p>
            <a:r>
              <a:rPr lang="en-US" sz="2000"/>
              <a:t>Draft Account- This is a checking account where your total household income comes in. If you are married, we recommend both incomes go into this account. If your company provides a retirement plan and group health insurance, then this would be the income after those costs. All recurring bills including long term investments are set on automation as well as money is set aside for future purchases</a:t>
            </a:r>
          </a:p>
          <a:p>
            <a:r>
              <a:rPr lang="en-US" sz="2000"/>
              <a:t>Emergency Fund- This account should have an automatic transfer from the draft account each month until it is fully funded 3-6 months of expenses. If you have Bad Debt you can transfer from this account periodically to finish off any debts while maintaining a comfortable amount of emergency cash.</a:t>
            </a:r>
          </a:p>
          <a:p>
            <a:endParaRPr lang="en-US" sz="2000"/>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55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3C2922-B865-654E-B8D3-2750C2EB01ED}"/>
              </a:ext>
            </a:extLst>
          </p:cNvPr>
          <p:cNvSpPr>
            <a:spLocks noGrp="1"/>
          </p:cNvSpPr>
          <p:nvPr>
            <p:ph type="title"/>
          </p:nvPr>
        </p:nvSpPr>
        <p:spPr>
          <a:xfrm>
            <a:off x="499647" y="431212"/>
            <a:ext cx="3420305" cy="1906317"/>
          </a:xfrm>
        </p:spPr>
        <p:txBody>
          <a:bodyPr>
            <a:normAutofit/>
          </a:bodyPr>
          <a:lstStyle/>
          <a:p>
            <a:pPr algn="ctr"/>
            <a:r>
              <a:rPr lang="en-US" sz="2800"/>
              <a:t> Account Descriptions</a:t>
            </a:r>
          </a:p>
        </p:txBody>
      </p:sp>
      <p:sp>
        <p:nvSpPr>
          <p:cNvPr id="12" name="Rectangle 11">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9CF64DF7-4369-4581-817D-7C59CE958B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244" y="3090471"/>
            <a:ext cx="3445801" cy="3445801"/>
          </a:xfrm>
          <a:prstGeom prst="rect">
            <a:avLst/>
          </a:prstGeom>
        </p:spPr>
      </p:pic>
      <p:sp>
        <p:nvSpPr>
          <p:cNvPr id="3" name="Content Placeholder 2">
            <a:extLst>
              <a:ext uri="{FF2B5EF4-FFF2-40B4-BE49-F238E27FC236}">
                <a16:creationId xmlns:a16="http://schemas.microsoft.com/office/drawing/2014/main" id="{D69D7B27-DB63-E943-A2BF-6187DFC08C40}"/>
              </a:ext>
            </a:extLst>
          </p:cNvPr>
          <p:cNvSpPr>
            <a:spLocks noGrp="1"/>
          </p:cNvSpPr>
          <p:nvPr>
            <p:ph idx="1"/>
          </p:nvPr>
        </p:nvSpPr>
        <p:spPr>
          <a:xfrm>
            <a:off x="5360176" y="678955"/>
            <a:ext cx="5586448" cy="5409743"/>
          </a:xfrm>
        </p:spPr>
        <p:txBody>
          <a:bodyPr anchor="ctr">
            <a:normAutofit/>
          </a:bodyPr>
          <a:lstStyle/>
          <a:p>
            <a:r>
              <a:rPr lang="en-US" sz="2000"/>
              <a:t>Weekly Spending Account- This is a checking account that is used to cover any weekly miscellaneous expenses. Each spouse should have an individual account based on typical weekly expenses. You should have a debit card. If you need cash, then you can get the cash from the ATM. </a:t>
            </a:r>
          </a:p>
          <a:p>
            <a:r>
              <a:rPr lang="en-US" sz="2000"/>
              <a:t>Each day have the bank text or email you the balance in the account. Sunday night transfer from the draft account to the weekly spending account</a:t>
            </a:r>
          </a:p>
          <a:p>
            <a:endParaRPr lang="en-US" sz="2000"/>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4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B0CA6A-F133-1C45-9577-A7C9F8C18E61}"/>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Steps to Setting Up the Cash Flow Plan</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6" descr="Bitcoin">
            <a:extLst>
              <a:ext uri="{FF2B5EF4-FFF2-40B4-BE49-F238E27FC236}">
                <a16:creationId xmlns:a16="http://schemas.microsoft.com/office/drawing/2014/main" id="{F41E404A-6CF9-4023-9AAC-E585C06ED3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94E7EA60-0549-4448-A83B-5637D3E204DB}"/>
              </a:ext>
            </a:extLst>
          </p:cNvPr>
          <p:cNvSpPr>
            <a:spLocks noGrp="1"/>
          </p:cNvSpPr>
          <p:nvPr>
            <p:ph idx="1"/>
          </p:nvPr>
        </p:nvSpPr>
        <p:spPr>
          <a:xfrm>
            <a:off x="6090574" y="2421682"/>
            <a:ext cx="4977578" cy="3639289"/>
          </a:xfrm>
        </p:spPr>
        <p:txBody>
          <a:bodyPr anchor="ctr">
            <a:normAutofit/>
          </a:bodyPr>
          <a:lstStyle/>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Use the Budget worksheet to account for all previous income and expenses</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All Income deposited in your Draft Account</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Drafts to Investments </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Money is set aside for </a:t>
            </a:r>
            <a:r>
              <a:rPr lang="en-US" altLang="x-none" sz="1700" dirty="0" err="1">
                <a:solidFill>
                  <a:srgbClr val="000000"/>
                </a:solidFill>
                <a:latin typeface="Trebuchet MS" charset="0"/>
                <a:ea typeface="ＭＳ Ｐゴシック" charset="-128"/>
                <a:cs typeface="Arial Unicode MS" charset="0"/>
              </a:rPr>
              <a:t>cars,vacations,maintanance</a:t>
            </a:r>
            <a:r>
              <a:rPr lang="en-US" altLang="x-none" sz="1700" dirty="0">
                <a:solidFill>
                  <a:srgbClr val="000000"/>
                </a:solidFill>
                <a:latin typeface="Trebuchet MS" charset="0"/>
                <a:ea typeface="ＭＳ Ｐゴシック" charset="-128"/>
                <a:cs typeface="Arial Unicode MS" charset="0"/>
              </a:rPr>
              <a:t>, </a:t>
            </a:r>
            <a:r>
              <a:rPr lang="en-US" altLang="x-none" sz="1700" dirty="0" err="1">
                <a:solidFill>
                  <a:srgbClr val="000000"/>
                </a:solidFill>
                <a:latin typeface="Trebuchet MS" charset="0"/>
                <a:ea typeface="ＭＳ Ｐゴシック" charset="-128"/>
                <a:cs typeface="Arial Unicode MS" charset="0"/>
              </a:rPr>
              <a:t>Christmas,etc</a:t>
            </a:r>
            <a:r>
              <a:rPr lang="en-US" altLang="x-none" sz="1700" dirty="0">
                <a:solidFill>
                  <a:srgbClr val="000000"/>
                </a:solidFill>
                <a:latin typeface="Trebuchet MS" charset="0"/>
                <a:ea typeface="ＭＳ Ｐゴシック" charset="-128"/>
                <a:cs typeface="Arial Unicode MS" charset="0"/>
              </a:rPr>
              <a:t>. This money will be allocated and withdrawn as needed.</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Drafts and bill pay to pay recurring expenses</a:t>
            </a:r>
          </a:p>
          <a:p>
            <a:pPr marL="457200" lvl="0" indent="-457200">
              <a:buFont typeface="+mj-lt"/>
              <a:buAutoNum type="arabicPeriod"/>
            </a:pPr>
            <a:r>
              <a:rPr lang="en-US" altLang="x-none" sz="1700" dirty="0">
                <a:solidFill>
                  <a:srgbClr val="000000"/>
                </a:solidFill>
                <a:latin typeface="Trebuchet MS" charset="0"/>
                <a:ea typeface="ＭＳ Ｐゴシック" charset="-128"/>
                <a:cs typeface="Arial Unicode MS" charset="0"/>
              </a:rPr>
              <a:t>Make any cuts that will allow for a positive real outcome.</a:t>
            </a:r>
          </a:p>
          <a:p>
            <a:pPr marL="457200" lvl="0" indent="-457200">
              <a:buFont typeface="+mj-lt"/>
              <a:buAutoNum type="arabicPeriod"/>
            </a:pPr>
            <a:endParaRPr lang="en-US" altLang="x-none" sz="1700" dirty="0">
              <a:solidFill>
                <a:srgbClr val="000000"/>
              </a:solidFill>
              <a:latin typeface="Trebuchet MS" charset="0"/>
              <a:ea typeface="ＭＳ Ｐゴシック" charset="-128"/>
              <a:cs typeface="Arial Unicode MS" charset="0"/>
            </a:endParaRPr>
          </a:p>
          <a:p>
            <a:endParaRPr lang="en-US" sz="1700" dirty="0">
              <a:solidFill>
                <a:srgbClr val="000000"/>
              </a:solidFill>
            </a:endParaRPr>
          </a:p>
        </p:txBody>
      </p:sp>
    </p:spTree>
    <p:extLst>
      <p:ext uri="{BB962C8B-B14F-4D97-AF65-F5344CB8AC3E}">
        <p14:creationId xmlns:p14="http://schemas.microsoft.com/office/powerpoint/2010/main" val="14444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1F08F1-A781-F043-A605-17B8F2A85B76}"/>
              </a:ext>
            </a:extLst>
          </p:cNvPr>
          <p:cNvSpPr>
            <a:spLocks noGrp="1"/>
          </p:cNvSpPr>
          <p:nvPr>
            <p:ph type="ctrTitle"/>
          </p:nvPr>
        </p:nvSpPr>
        <p:spPr>
          <a:xfrm>
            <a:off x="3045368" y="2043663"/>
            <a:ext cx="6105194" cy="2031055"/>
          </a:xfrm>
        </p:spPr>
        <p:txBody>
          <a:bodyPr>
            <a:normAutofit/>
          </a:bodyPr>
          <a:lstStyle/>
          <a:p>
            <a:r>
              <a:rPr lang="en-US" sz="5100" dirty="0">
                <a:solidFill>
                  <a:srgbClr val="FFFFFF"/>
                </a:solidFill>
              </a:rPr>
              <a:t>Defense #2 The Emergency Fund</a:t>
            </a:r>
          </a:p>
        </p:txBody>
      </p:sp>
      <p:sp>
        <p:nvSpPr>
          <p:cNvPr id="3" name="Subtitle 2">
            <a:extLst>
              <a:ext uri="{FF2B5EF4-FFF2-40B4-BE49-F238E27FC236}">
                <a16:creationId xmlns:a16="http://schemas.microsoft.com/office/drawing/2014/main" id="{58448098-F10A-2441-B198-FA86DCA8E28B}"/>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68236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 Box 7"/>
          <p:cNvSpPr txBox="1">
            <a:spLocks noChangeArrowheads="1"/>
          </p:cNvSpPr>
          <p:nvPr/>
        </p:nvSpPr>
        <p:spPr bwMode="auto">
          <a:xfrm>
            <a:off x="1714249" y="1439576"/>
            <a:ext cx="8763507" cy="82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9" tIns="60955" rIns="121909" bIns="60955">
            <a:spAutoFit/>
          </a:bodyPr>
          <a:lstStyle>
            <a:lvl1pPr>
              <a:defRPr sz="3200">
                <a:solidFill>
                  <a:schemeClr val="tx1"/>
                </a:solidFill>
                <a:latin typeface="Trebuchet MS" charset="0"/>
                <a:ea typeface="ＭＳ Ｐゴシック" charset="0"/>
                <a:cs typeface="Arial Unicode MS" charset="0"/>
              </a:defRPr>
            </a:lvl1pPr>
            <a:lvl2pPr>
              <a:defRPr sz="2800">
                <a:solidFill>
                  <a:schemeClr val="tx1"/>
                </a:solidFill>
                <a:latin typeface="Trebuchet MS" charset="0"/>
                <a:ea typeface="Arial Unicode MS" charset="0"/>
                <a:cs typeface="Arial Unicode MS" charset="0"/>
              </a:defRPr>
            </a:lvl2pPr>
            <a:lvl3pPr>
              <a:defRPr sz="2400">
                <a:solidFill>
                  <a:schemeClr val="tx1"/>
                </a:solidFill>
                <a:latin typeface="Trebuchet MS" charset="0"/>
                <a:ea typeface="Arial Unicode MS" charset="0"/>
                <a:cs typeface="Arial Unicode MS" charset="0"/>
              </a:defRPr>
            </a:lvl3pPr>
            <a:lvl4pPr>
              <a:defRPr sz="2000">
                <a:solidFill>
                  <a:schemeClr val="tx1"/>
                </a:solidFill>
                <a:latin typeface="Trebuchet MS" charset="0"/>
                <a:ea typeface="Arial Unicode MS" charset="0"/>
                <a:cs typeface="Arial Unicode MS" charset="0"/>
              </a:defRPr>
            </a:lvl4pPr>
            <a:lvl5pPr>
              <a:defRPr sz="2000">
                <a:solidFill>
                  <a:schemeClr val="tx1"/>
                </a:solidFill>
                <a:latin typeface="Trebuchet MS" charset="0"/>
                <a:ea typeface="Arial Unicode MS" charset="0"/>
                <a:cs typeface="Arial Unicode MS" charset="0"/>
              </a:defRPr>
            </a:lvl5pPr>
            <a:lvl6pPr eaLnBrk="0" hangingPunct="0">
              <a:defRPr sz="2000">
                <a:solidFill>
                  <a:schemeClr val="tx1"/>
                </a:solidFill>
                <a:latin typeface="Trebuchet MS" charset="0"/>
                <a:ea typeface="Arial Unicode MS" charset="0"/>
                <a:cs typeface="Arial Unicode MS" charset="0"/>
              </a:defRPr>
            </a:lvl6pPr>
            <a:lvl7pPr eaLnBrk="0" hangingPunct="0">
              <a:defRPr sz="2000">
                <a:solidFill>
                  <a:schemeClr val="tx1"/>
                </a:solidFill>
                <a:latin typeface="Trebuchet MS" charset="0"/>
                <a:ea typeface="Arial Unicode MS" charset="0"/>
                <a:cs typeface="Arial Unicode MS" charset="0"/>
              </a:defRPr>
            </a:lvl7pPr>
            <a:lvl8pPr eaLnBrk="0" hangingPunct="0">
              <a:defRPr sz="2000">
                <a:solidFill>
                  <a:schemeClr val="tx1"/>
                </a:solidFill>
                <a:latin typeface="Trebuchet MS" charset="0"/>
                <a:ea typeface="Arial Unicode MS" charset="0"/>
                <a:cs typeface="Arial Unicode MS" charset="0"/>
              </a:defRPr>
            </a:lvl8pPr>
            <a:lvl9pPr eaLnBrk="0" hangingPunct="0">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Helvetica"/>
                <a:ea typeface="ＭＳ Ｐゴシック" charset="0"/>
                <a:cs typeface="Helvetica"/>
              </a:rPr>
              <a:t>To have a complete savings program,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Helvetica"/>
                <a:ea typeface="ＭＳ Ｐゴシック" charset="0"/>
                <a:cs typeface="Helvetica"/>
              </a:rPr>
              <a:t>most people need three types of basic accounts.</a:t>
            </a:r>
            <a:r>
              <a:rPr kumimoji="0" lang="en-US" sz="2667" b="0" i="0" u="none" strike="noStrike" kern="1200" cap="none" spc="0" normalizeH="0" baseline="0" noProof="0" dirty="0">
                <a:ln>
                  <a:noFill/>
                </a:ln>
                <a:solidFill>
                  <a:prstClr val="black"/>
                </a:solidFill>
                <a:effectLst/>
                <a:uLnTx/>
                <a:uFillTx/>
                <a:latin typeface="Helvetica"/>
                <a:ea typeface="ＭＳ Ｐゴシック" charset="0"/>
                <a:cs typeface="Helvetica"/>
              </a:rPr>
              <a:t> </a:t>
            </a:r>
          </a:p>
        </p:txBody>
      </p:sp>
      <p:sp>
        <p:nvSpPr>
          <p:cNvPr id="7" name="Text Box 9"/>
          <p:cNvSpPr txBox="1">
            <a:spLocks noChangeArrowheads="1"/>
          </p:cNvSpPr>
          <p:nvPr/>
        </p:nvSpPr>
        <p:spPr bwMode="auto">
          <a:xfrm>
            <a:off x="550336" y="6543045"/>
            <a:ext cx="11091333" cy="31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09" tIns="60955" rIns="121909" bIns="60955">
            <a:spAutoFit/>
          </a:bodyPr>
          <a:lstStyle>
            <a:lvl1pPr>
              <a:defRPr sz="3200">
                <a:solidFill>
                  <a:schemeClr val="tx1"/>
                </a:solidFill>
                <a:latin typeface="Trebuchet MS" charset="0"/>
                <a:ea typeface="ＭＳ Ｐゴシック" charset="0"/>
                <a:cs typeface="Arial Unicode MS" charset="0"/>
              </a:defRPr>
            </a:lvl1pPr>
            <a:lvl2pPr>
              <a:defRPr sz="2800">
                <a:solidFill>
                  <a:schemeClr val="tx1"/>
                </a:solidFill>
                <a:latin typeface="Trebuchet MS" charset="0"/>
                <a:ea typeface="Arial Unicode MS" charset="0"/>
                <a:cs typeface="Arial Unicode MS" charset="0"/>
              </a:defRPr>
            </a:lvl2pPr>
            <a:lvl3pPr>
              <a:defRPr sz="2400">
                <a:solidFill>
                  <a:schemeClr val="tx1"/>
                </a:solidFill>
                <a:latin typeface="Trebuchet MS" charset="0"/>
                <a:ea typeface="Arial Unicode MS" charset="0"/>
                <a:cs typeface="Arial Unicode MS" charset="0"/>
              </a:defRPr>
            </a:lvl3pPr>
            <a:lvl4pPr>
              <a:defRPr sz="2000">
                <a:solidFill>
                  <a:schemeClr val="tx1"/>
                </a:solidFill>
                <a:latin typeface="Trebuchet MS" charset="0"/>
                <a:ea typeface="Arial Unicode MS" charset="0"/>
                <a:cs typeface="Arial Unicode MS" charset="0"/>
              </a:defRPr>
            </a:lvl4pPr>
            <a:lvl5pPr>
              <a:defRPr sz="2000">
                <a:solidFill>
                  <a:schemeClr val="tx1"/>
                </a:solidFill>
                <a:latin typeface="Trebuchet MS" charset="0"/>
                <a:ea typeface="Arial Unicode MS" charset="0"/>
                <a:cs typeface="Arial Unicode MS" charset="0"/>
              </a:defRPr>
            </a:lvl5pPr>
            <a:lvl6pPr eaLnBrk="0" hangingPunct="0">
              <a:defRPr sz="2000">
                <a:solidFill>
                  <a:schemeClr val="tx1"/>
                </a:solidFill>
                <a:latin typeface="Trebuchet MS" charset="0"/>
                <a:ea typeface="Arial Unicode MS" charset="0"/>
                <a:cs typeface="Arial Unicode MS" charset="0"/>
              </a:defRPr>
            </a:lvl6pPr>
            <a:lvl7pPr eaLnBrk="0" hangingPunct="0">
              <a:defRPr sz="2000">
                <a:solidFill>
                  <a:schemeClr val="tx1"/>
                </a:solidFill>
                <a:latin typeface="Trebuchet MS" charset="0"/>
                <a:ea typeface="Arial Unicode MS" charset="0"/>
                <a:cs typeface="Arial Unicode MS" charset="0"/>
              </a:defRPr>
            </a:lvl7pPr>
            <a:lvl8pPr eaLnBrk="0" hangingPunct="0">
              <a:defRPr sz="2000">
                <a:solidFill>
                  <a:schemeClr val="tx1"/>
                </a:solidFill>
                <a:latin typeface="Trebuchet MS" charset="0"/>
                <a:ea typeface="Arial Unicode MS" charset="0"/>
                <a:cs typeface="Arial Unicode MS" charset="0"/>
              </a:defRPr>
            </a:lvl8pPr>
            <a:lvl9pPr eaLnBrk="0" hangingPunct="0">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85000"/>
              </a:lnSpc>
              <a:spcBef>
                <a:spcPts val="0"/>
              </a:spcBef>
              <a:spcAft>
                <a:spcPct val="35000"/>
              </a:spcAft>
              <a:buClrTx/>
              <a:buSzTx/>
              <a:buFontTx/>
              <a:buNone/>
              <a:tabLst/>
              <a:defRPr/>
            </a:pPr>
            <a:r>
              <a:rPr kumimoji="0" lang="en-US" sz="1467" b="0" i="0" u="none" strike="noStrike" kern="1200" cap="none" spc="-13" normalizeH="0" baseline="0" noProof="0" dirty="0">
                <a:ln>
                  <a:noFill/>
                </a:ln>
                <a:solidFill>
                  <a:srgbClr val="595959"/>
                </a:solidFill>
                <a:effectLst/>
                <a:uLnTx/>
                <a:uFillTx/>
                <a:latin typeface="Arial Narrow"/>
                <a:ea typeface="ＭＳ Ｐゴシック" charset="0"/>
                <a:cs typeface="Arial Narrow"/>
              </a:rPr>
              <a:t>Investing entails risk including loss of principal. Shares, when redeemed, may be worth more or less than original value.</a:t>
            </a:r>
          </a:p>
        </p:txBody>
      </p:sp>
      <p:sp>
        <p:nvSpPr>
          <p:cNvPr id="8" name="Content Placeholder 2"/>
          <p:cNvSpPr txBox="1">
            <a:spLocks/>
          </p:cNvSpPr>
          <p:nvPr/>
        </p:nvSpPr>
        <p:spPr bwMode="auto">
          <a:xfrm>
            <a:off x="958844" y="442427"/>
            <a:ext cx="10274312" cy="678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09" tIns="60955" rIns="121909" bIns="60955"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The Three Accounts You Need to Budget </a:t>
            </a:r>
          </a:p>
        </p:txBody>
      </p:sp>
      <p:cxnSp>
        <p:nvCxnSpPr>
          <p:cNvPr id="9" name="Straight Connector 8"/>
          <p:cNvCxnSpPr/>
          <p:nvPr/>
        </p:nvCxnSpPr>
        <p:spPr bwMode="auto">
          <a:xfrm>
            <a:off x="996441" y="1239892"/>
            <a:ext cx="10199132" cy="0"/>
          </a:xfrm>
          <a:prstGeom prst="line">
            <a:avLst/>
          </a:prstGeom>
          <a:noFill/>
          <a:ln w="9525" cap="flat" cmpd="sng" algn="ctr">
            <a:solidFill>
              <a:srgbClr val="34526F"/>
            </a:solidFill>
            <a:prstDash val="solid"/>
            <a:round/>
            <a:headEnd type="none" w="med" len="med"/>
            <a:tailEnd type="none" w="med" len="med"/>
          </a:ln>
          <a:effectLst/>
        </p:spPr>
      </p:cxnSp>
      <p:sp>
        <p:nvSpPr>
          <p:cNvPr id="11" name="Rectangle 6"/>
          <p:cNvSpPr txBox="1">
            <a:spLocks noChangeArrowheads="1"/>
          </p:cNvSpPr>
          <p:nvPr/>
        </p:nvSpPr>
        <p:spPr>
          <a:xfrm>
            <a:off x="4631745" y="5110946"/>
            <a:ext cx="2608768" cy="1084671"/>
          </a:xfrm>
          <a:prstGeom prst="rect">
            <a:avLst/>
          </a:prstGeom>
        </p:spPr>
        <p:txBody>
          <a:bodyPr vert="horz" lIns="121909" tIns="60955" rIns="121909" bIns="6095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Helvetica"/>
                <a:ea typeface="+mn-ea"/>
              </a:rPr>
              <a:t>Short-Term Savings</a:t>
            </a:r>
          </a:p>
        </p:txBody>
      </p:sp>
      <p:sp>
        <p:nvSpPr>
          <p:cNvPr id="12" name="Rectangle 6"/>
          <p:cNvSpPr txBox="1">
            <a:spLocks noChangeArrowheads="1"/>
          </p:cNvSpPr>
          <p:nvPr/>
        </p:nvSpPr>
        <p:spPr>
          <a:xfrm>
            <a:off x="7751364" y="5110946"/>
            <a:ext cx="3215093" cy="1084671"/>
          </a:xfrm>
          <a:prstGeom prst="rect">
            <a:avLst/>
          </a:prstGeom>
        </p:spPr>
        <p:txBody>
          <a:bodyPr vert="horz" lIns="121909" tIns="60955" rIns="121909" bIns="6095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Helvetica"/>
                <a:ea typeface="+mn-ea"/>
              </a:rPr>
              <a:t>Long-Term Savings or Investments</a:t>
            </a:r>
          </a:p>
        </p:txBody>
      </p:sp>
      <p:grpSp>
        <p:nvGrpSpPr>
          <p:cNvPr id="18" name="Group 17"/>
          <p:cNvGrpSpPr/>
          <p:nvPr/>
        </p:nvGrpSpPr>
        <p:grpSpPr>
          <a:xfrm>
            <a:off x="1714257" y="2603069"/>
            <a:ext cx="1928047" cy="3592539"/>
            <a:chOff x="1285684" y="1952302"/>
            <a:chExt cx="1446035" cy="2694404"/>
          </a:xfrm>
        </p:grpSpPr>
        <p:sp>
          <p:nvSpPr>
            <p:cNvPr id="5" name="Rectangle 6"/>
            <p:cNvSpPr txBox="1">
              <a:spLocks noChangeArrowheads="1"/>
            </p:cNvSpPr>
            <p:nvPr/>
          </p:nvSpPr>
          <p:spPr>
            <a:xfrm>
              <a:off x="1285684" y="3833203"/>
              <a:ext cx="1446035" cy="81350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Helvetica"/>
                  <a:ea typeface="+mn-ea"/>
                </a:rPr>
                <a:t>Emergency Fund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5047" y="1952302"/>
              <a:ext cx="1306563" cy="1645184"/>
            </a:xfrm>
            <a:prstGeom prst="rect">
              <a:avLst/>
            </a:prstGeom>
          </p:spPr>
        </p:pic>
      </p:grpSp>
      <p:pic>
        <p:nvPicPr>
          <p:cNvPr id="13" name="Picture 12" descr="longTermSaving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9968" y="2988409"/>
            <a:ext cx="2247789" cy="180824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1629" y="3004203"/>
            <a:ext cx="2608768" cy="1791767"/>
          </a:xfrm>
          <a:prstGeom prst="rect">
            <a:avLst/>
          </a:prstGeom>
        </p:spPr>
      </p:pic>
    </p:spTree>
    <p:extLst>
      <p:ext uri="{BB962C8B-B14F-4D97-AF65-F5344CB8AC3E}">
        <p14:creationId xmlns:p14="http://schemas.microsoft.com/office/powerpoint/2010/main" val="76807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700"/>
                                        <p:tgtEl>
                                          <p:spTgt spid="9"/>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3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3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C908D6-CC3A-5D45-8992-BABC842B9AEA}"/>
              </a:ext>
            </a:extLst>
          </p:cNvPr>
          <p:cNvSpPr>
            <a:spLocks noGrp="1"/>
          </p:cNvSpPr>
          <p:nvPr>
            <p:ph type="title"/>
          </p:nvPr>
        </p:nvSpPr>
        <p:spPr>
          <a:xfrm>
            <a:off x="640079" y="2053641"/>
            <a:ext cx="3669161" cy="2760098"/>
          </a:xfrm>
        </p:spPr>
        <p:txBody>
          <a:bodyPr>
            <a:normAutofit/>
          </a:bodyPr>
          <a:lstStyle/>
          <a:p>
            <a:r>
              <a:rPr lang="en-US">
                <a:solidFill>
                  <a:srgbClr val="FFFFFF"/>
                </a:solidFill>
              </a:rPr>
              <a:t>Benefits of an Emergency Fund</a:t>
            </a:r>
          </a:p>
        </p:txBody>
      </p:sp>
      <p:sp>
        <p:nvSpPr>
          <p:cNvPr id="3" name="Content Placeholder 2">
            <a:extLst>
              <a:ext uri="{FF2B5EF4-FFF2-40B4-BE49-F238E27FC236}">
                <a16:creationId xmlns:a16="http://schemas.microsoft.com/office/drawing/2014/main" id="{74EC1061-E1AB-0D4C-B67B-E79442C5266E}"/>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Keeps you from Borrowing and going deeper in debt</a:t>
            </a:r>
          </a:p>
          <a:p>
            <a:r>
              <a:rPr lang="en-US" sz="2400" dirty="0">
                <a:solidFill>
                  <a:srgbClr val="000000"/>
                </a:solidFill>
              </a:rPr>
              <a:t>Provides security and reduces stress and worry</a:t>
            </a:r>
          </a:p>
          <a:p>
            <a:r>
              <a:rPr lang="en-US" sz="2400" dirty="0">
                <a:solidFill>
                  <a:srgbClr val="000000"/>
                </a:solidFill>
              </a:rPr>
              <a:t>Allows you to cut insurance cost by raising deductibles </a:t>
            </a:r>
          </a:p>
          <a:p>
            <a:r>
              <a:rPr lang="en-US" sz="2400" dirty="0">
                <a:solidFill>
                  <a:srgbClr val="000000"/>
                </a:solidFill>
              </a:rPr>
              <a:t>It is part of the foundation of your financial house </a:t>
            </a:r>
          </a:p>
        </p:txBody>
      </p:sp>
    </p:spTree>
    <p:extLst>
      <p:ext uri="{BB962C8B-B14F-4D97-AF65-F5344CB8AC3E}">
        <p14:creationId xmlns:p14="http://schemas.microsoft.com/office/powerpoint/2010/main" val="128865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A307CB-5AC6-B548-9A1A-49258EE06345}"/>
              </a:ext>
            </a:extLst>
          </p:cNvPr>
          <p:cNvSpPr>
            <a:spLocks noGrp="1"/>
          </p:cNvSpPr>
          <p:nvPr>
            <p:ph type="title"/>
          </p:nvPr>
        </p:nvSpPr>
        <p:spPr>
          <a:xfrm>
            <a:off x="6094105" y="802955"/>
            <a:ext cx="4977976" cy="1454051"/>
          </a:xfrm>
        </p:spPr>
        <p:txBody>
          <a:bodyPr>
            <a:normAutofit/>
          </a:bodyPr>
          <a:lstStyle/>
          <a:p>
            <a:r>
              <a:rPr lang="en-US" sz="3400">
                <a:solidFill>
                  <a:srgbClr val="000000"/>
                </a:solidFill>
              </a:rPr>
              <a:t>How Much should you have in an Emergency Fund?</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16F05F2A-B8D5-4972-9103-F2182EA917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A473A6E3-585D-6E46-8AF5-EB9830884EF0}"/>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Short Term Goal of $1,000 or 1 month of expenses</a:t>
            </a:r>
          </a:p>
          <a:p>
            <a:r>
              <a:rPr lang="en-US" sz="2000">
                <a:solidFill>
                  <a:srgbClr val="000000"/>
                </a:solidFill>
              </a:rPr>
              <a:t>Long Term Goal 3-6 months of expenses</a:t>
            </a:r>
          </a:p>
          <a:p>
            <a:r>
              <a:rPr lang="en-US" sz="2000">
                <a:solidFill>
                  <a:srgbClr val="000000"/>
                </a:solidFill>
              </a:rPr>
              <a:t>Use a money market account or savings account</a:t>
            </a:r>
          </a:p>
          <a:p>
            <a:endParaRPr lang="en-US" sz="2000">
              <a:solidFill>
                <a:srgbClr val="000000"/>
              </a:solidFill>
            </a:endParaRPr>
          </a:p>
        </p:txBody>
      </p:sp>
    </p:spTree>
    <p:extLst>
      <p:ext uri="{BB962C8B-B14F-4D97-AF65-F5344CB8AC3E}">
        <p14:creationId xmlns:p14="http://schemas.microsoft.com/office/powerpoint/2010/main" val="40994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1">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23">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D9F06993-6736-B048-8D2B-B93DA84F18E3}"/>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kern="1200" dirty="0">
                <a:solidFill>
                  <a:srgbClr val="FFFFFF"/>
                </a:solidFill>
                <a:latin typeface="+mj-lt"/>
                <a:ea typeface="+mj-ea"/>
                <a:cs typeface="+mj-cs"/>
              </a:rPr>
              <a:t>Building Your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Defense</a:t>
            </a:r>
          </a:p>
        </p:txBody>
      </p:sp>
      <p:pic>
        <p:nvPicPr>
          <p:cNvPr id="10" name="Graphic 9" descr="Coffee">
            <a:extLst>
              <a:ext uri="{FF2B5EF4-FFF2-40B4-BE49-F238E27FC236}">
                <a16:creationId xmlns:a16="http://schemas.microsoft.com/office/drawing/2014/main" id="{2ED84303-B318-48AC-B97C-DFA44C642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9341" y="910518"/>
            <a:ext cx="5029200" cy="5029200"/>
          </a:xfrm>
          <a:prstGeom prst="rect">
            <a:avLst/>
          </a:prstGeom>
          <a:ln w="9525">
            <a:noFill/>
          </a:ln>
        </p:spPr>
      </p:pic>
    </p:spTree>
    <p:extLst>
      <p:ext uri="{BB962C8B-B14F-4D97-AF65-F5344CB8AC3E}">
        <p14:creationId xmlns:p14="http://schemas.microsoft.com/office/powerpoint/2010/main" val="2628681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A24CB4-917B-6A4E-8738-FE5615279285}"/>
              </a:ext>
            </a:extLst>
          </p:cNvPr>
          <p:cNvSpPr>
            <a:spLocks noGrp="1"/>
          </p:cNvSpPr>
          <p:nvPr>
            <p:ph type="title"/>
          </p:nvPr>
        </p:nvSpPr>
        <p:spPr>
          <a:xfrm>
            <a:off x="640079" y="2053641"/>
            <a:ext cx="3669161" cy="2760098"/>
          </a:xfrm>
        </p:spPr>
        <p:txBody>
          <a:bodyPr>
            <a:normAutofit/>
          </a:bodyPr>
          <a:lstStyle/>
          <a:p>
            <a:r>
              <a:rPr lang="en-US">
                <a:solidFill>
                  <a:srgbClr val="FFFFFF"/>
                </a:solidFill>
              </a:rPr>
              <a:t>Next Weeks Homework</a:t>
            </a:r>
          </a:p>
        </p:txBody>
      </p:sp>
      <p:sp>
        <p:nvSpPr>
          <p:cNvPr id="3" name="Content Placeholder 2">
            <a:extLst>
              <a:ext uri="{FF2B5EF4-FFF2-40B4-BE49-F238E27FC236}">
                <a16:creationId xmlns:a16="http://schemas.microsoft.com/office/drawing/2014/main" id="{F6A70F16-60FD-754B-BDF6-1D9692E0841E}"/>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Utilize the 7 ways to free up money to save and free up some cash</a:t>
            </a:r>
          </a:p>
          <a:p>
            <a:r>
              <a:rPr lang="en-US" sz="2400" dirty="0">
                <a:solidFill>
                  <a:srgbClr val="000000"/>
                </a:solidFill>
              </a:rPr>
              <a:t>Take the time and work on your budget and set up your bank accounts</a:t>
            </a:r>
          </a:p>
          <a:p>
            <a:r>
              <a:rPr lang="en-US" sz="2400" dirty="0">
                <a:solidFill>
                  <a:srgbClr val="000000"/>
                </a:solidFill>
              </a:rPr>
              <a:t>Set up all bill pays and drafts</a:t>
            </a:r>
          </a:p>
          <a:p>
            <a:r>
              <a:rPr lang="en-US" sz="2400" dirty="0">
                <a:solidFill>
                  <a:srgbClr val="000000"/>
                </a:solidFill>
              </a:rPr>
              <a:t>Check your email</a:t>
            </a:r>
          </a:p>
        </p:txBody>
      </p:sp>
    </p:spTree>
    <p:extLst>
      <p:ext uri="{BB962C8B-B14F-4D97-AF65-F5344CB8AC3E}">
        <p14:creationId xmlns:p14="http://schemas.microsoft.com/office/powerpoint/2010/main" val="20760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bwMode="auto">
          <a:xfrm>
            <a:off x="996435" y="1239892"/>
            <a:ext cx="10199132" cy="0"/>
          </a:xfrm>
          <a:prstGeom prst="line">
            <a:avLst/>
          </a:prstGeom>
          <a:noFill/>
          <a:ln w="9525" cap="flat" cmpd="sng" algn="ctr">
            <a:solidFill>
              <a:srgbClr val="34526F"/>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txBox="1">
            <a:spLocks noChangeArrowheads="1"/>
          </p:cNvSpPr>
          <p:nvPr/>
        </p:nvSpPr>
        <p:spPr bwMode="auto">
          <a:xfrm>
            <a:off x="948268" y="1549614"/>
            <a:ext cx="7323845" cy="9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85000"/>
              </a:lnSpc>
              <a:spcBef>
                <a:spcPts val="0"/>
              </a:spcBef>
              <a:spcAft>
                <a:spcPts val="1600"/>
              </a:spcAft>
              <a:buClr>
                <a:srgbClr val="003399"/>
              </a:buClr>
              <a:buSzTx/>
              <a:buFontTx/>
              <a:buNone/>
              <a:tabLst/>
              <a:defRPr/>
            </a:pP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Your </a:t>
            </a:r>
            <a:r>
              <a:rPr kumimoji="0" lang="en-US" altLang="en-US" sz="2133"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FIN</a:t>
            </a:r>
            <a:r>
              <a:rPr kumimoji="0" lang="en-US" altLang="en-US" sz="2133" b="0"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 </a:t>
            </a: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is the amount of money you’ll need to accumulate, so that someday you can live off that money for the rest of your life and never have to go back to work.</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rot="517338">
            <a:off x="8428853" y="1564859"/>
            <a:ext cx="2571960" cy="3328117"/>
          </a:xfrm>
          <a:prstGeom prst="rect">
            <a:avLst/>
          </a:prstGeom>
          <a:noFill/>
          <a:ln w="9525">
            <a:solidFill>
              <a:schemeClr val="bg1">
                <a:lumMod val="75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22"/>
          <p:cNvSpPr txBox="1">
            <a:spLocks noChangeArrowheads="1"/>
          </p:cNvSpPr>
          <p:nvPr/>
        </p:nvSpPr>
        <p:spPr bwMode="auto">
          <a:xfrm>
            <a:off x="959821" y="6209749"/>
            <a:ext cx="10249112"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
                <a:srgbClr val="003399"/>
              </a:buClr>
              <a:buSzTx/>
              <a:buFontTx/>
              <a:buNone/>
              <a:tabLst/>
              <a:defRPr/>
            </a:pPr>
            <a:r>
              <a:rPr kumimoji="0" lang="en-US" altLang="en-US" sz="1333" b="0" i="0" u="none" strike="noStrike" kern="1200" cap="none" spc="0" normalizeH="0" baseline="0" noProof="0" dirty="0">
                <a:ln>
                  <a:noFill/>
                </a:ln>
                <a:solidFill>
                  <a:srgbClr val="595959"/>
                </a:solidFill>
                <a:effectLst/>
                <a:uLnTx/>
                <a:uFillTx/>
                <a:latin typeface="Arial Narrow"/>
                <a:ea typeface="Arial Unicode MS" panose="020B0604020202020204" pitchFamily="34" charset="-128"/>
                <a:cs typeface="Arial Narrow"/>
              </a:rPr>
              <a:t>This hypothetical example assumes 20 years of retirement income needed, at a 6% post-retirement rate of return and 3% inflation. Hypothetical investment rates assume a nominal 9% rate of return, compounded monthly, and are not indicative of any specific investment. Any actual investment may be subject to taxes and fees, which would lower performance. This example shows a constant rate of return, unlike actual investments which may fluctuate in value. </a:t>
            </a:r>
          </a:p>
        </p:txBody>
      </p:sp>
      <p:sp>
        <p:nvSpPr>
          <p:cNvPr id="7" name="Right Arrow 10"/>
          <p:cNvSpPr>
            <a:spLocks noChangeArrowheads="1"/>
          </p:cNvSpPr>
          <p:nvPr/>
        </p:nvSpPr>
        <p:spPr bwMode="auto">
          <a:xfrm rot="16200000">
            <a:off x="9627484" y="3989928"/>
            <a:ext cx="463541" cy="359833"/>
          </a:xfrm>
          <a:prstGeom prst="rightArrow">
            <a:avLst>
              <a:gd name="adj1" fmla="val 50000"/>
              <a:gd name="adj2" fmla="val 50000"/>
            </a:avLst>
          </a:prstGeom>
          <a:solidFill>
            <a:srgbClr val="E4021D"/>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1" name="TextBox 8"/>
          <p:cNvSpPr txBox="1">
            <a:spLocks noChangeArrowheads="1"/>
          </p:cNvSpPr>
          <p:nvPr/>
        </p:nvSpPr>
        <p:spPr bwMode="auto">
          <a:xfrm>
            <a:off x="-192217" y="5252510"/>
            <a:ext cx="12192000"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To get there, invest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$1,421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per month for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30 years at 9%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 $2,624,400</a:t>
            </a:r>
          </a:p>
        </p:txBody>
      </p:sp>
      <p:sp>
        <p:nvSpPr>
          <p:cNvPr id="12" name="Right Arrow 5"/>
          <p:cNvSpPr>
            <a:spLocks noChangeArrowheads="1"/>
          </p:cNvSpPr>
          <p:nvPr/>
        </p:nvSpPr>
        <p:spPr bwMode="auto">
          <a:xfrm>
            <a:off x="6979921" y="3022384"/>
            <a:ext cx="1230465" cy="479777"/>
          </a:xfrm>
          <a:prstGeom prst="rightArrow">
            <a:avLst>
              <a:gd name="adj1" fmla="val 50000"/>
              <a:gd name="adj2" fmla="val 50000"/>
            </a:avLst>
          </a:prstGeom>
          <a:solidFill>
            <a:srgbClr val="34526F"/>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7" name="Rounded Rectangle 16"/>
          <p:cNvSpPr/>
          <p:nvPr/>
        </p:nvSpPr>
        <p:spPr>
          <a:xfrm>
            <a:off x="5211714" y="4392462"/>
            <a:ext cx="6217561" cy="621361"/>
          </a:xfrm>
          <a:prstGeom prst="roundRect">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5" name="Content Placeholder 2"/>
          <p:cNvSpPr txBox="1">
            <a:spLocks/>
          </p:cNvSpPr>
          <p:nvPr/>
        </p:nvSpPr>
        <p:spPr bwMode="auto">
          <a:xfrm>
            <a:off x="0" y="557407"/>
            <a:ext cx="11485844"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2800"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Step 1- Would you like to know your Financial Independence Number?</a:t>
            </a:r>
          </a:p>
        </p:txBody>
      </p:sp>
      <p:sp>
        <p:nvSpPr>
          <p:cNvPr id="3" name="Rounded Rectangle 2"/>
          <p:cNvSpPr/>
          <p:nvPr/>
        </p:nvSpPr>
        <p:spPr>
          <a:xfrm>
            <a:off x="1077504" y="2755099"/>
            <a:ext cx="6217561" cy="2258724"/>
          </a:xfrm>
          <a:prstGeom prst="roundRect">
            <a:avLst>
              <a:gd name="adj" fmla="val 8157"/>
            </a:avLst>
          </a:prstGeom>
          <a:solidFill>
            <a:srgbClr val="3452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2"/>
          <p:cNvSpPr>
            <a:spLocks noChangeArrowheads="1"/>
          </p:cNvSpPr>
          <p:nvPr/>
        </p:nvSpPr>
        <p:spPr bwMode="auto">
          <a:xfrm>
            <a:off x="1288027" y="2819171"/>
            <a:ext cx="5884111" cy="111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Example: You want to retire in 30 years, with $100,000 a year in todays dollars</a:t>
            </a:r>
          </a:p>
        </p:txBody>
      </p:sp>
      <p:sp>
        <p:nvSpPr>
          <p:cNvPr id="13" name="TextBox 7"/>
          <p:cNvSpPr txBox="1">
            <a:spLocks noChangeArrowheads="1"/>
          </p:cNvSpPr>
          <p:nvPr/>
        </p:nvSpPr>
        <p:spPr bwMode="auto">
          <a:xfrm>
            <a:off x="6681803" y="4392461"/>
            <a:ext cx="4527132" cy="621363"/>
          </a:xfrm>
          <a:prstGeom prst="rect">
            <a:avLst/>
          </a:prstGeom>
          <a:noFill/>
          <a:ln>
            <a:noFill/>
          </a:ln>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altLang="en-US" sz="2667"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Your FIN is $2,624,000</a:t>
            </a:r>
          </a:p>
        </p:txBody>
      </p:sp>
      <p:sp>
        <p:nvSpPr>
          <p:cNvPr id="18" name="Rectangle 2"/>
          <p:cNvSpPr>
            <a:spLocks noChangeArrowheads="1"/>
          </p:cNvSpPr>
          <p:nvPr/>
        </p:nvSpPr>
        <p:spPr bwMode="auto">
          <a:xfrm>
            <a:off x="1288027" y="3938071"/>
            <a:ext cx="5884111" cy="8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30 years from now, after 3% inflation… $243,000 spends like $100,000 does today.</a:t>
            </a:r>
          </a:p>
        </p:txBody>
      </p:sp>
      <p:sp>
        <p:nvSpPr>
          <p:cNvPr id="8" name="Rectangle 7"/>
          <p:cNvSpPr/>
          <p:nvPr/>
        </p:nvSpPr>
        <p:spPr>
          <a:xfrm>
            <a:off x="959822" y="5698786"/>
            <a:ext cx="10526023" cy="412677"/>
          </a:xfrm>
          <a:prstGeom prst="rect">
            <a:avLst/>
          </a:prstGeom>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Lets Find Out What Your FIN Number Is…..</a:t>
            </a:r>
          </a:p>
        </p:txBody>
      </p:sp>
    </p:spTree>
    <p:extLst>
      <p:ext uri="{BB962C8B-B14F-4D97-AF65-F5344CB8AC3E}">
        <p14:creationId xmlns:p14="http://schemas.microsoft.com/office/powerpoint/2010/main" val="744383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7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3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3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3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3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3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3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3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3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300"/>
                                        <p:tgtEl>
                                          <p:spTgt spid="8"/>
                                        </p:tgtEl>
                                      </p:cBhvr>
                                    </p:animEffect>
                                  </p:childTnLst>
                                </p:cTn>
                              </p:par>
                            </p:childTnLst>
                          </p:cTn>
                        </p:par>
                        <p:par>
                          <p:cTn id="56" fill="hold">
                            <p:stCondLst>
                              <p:cond delay="300"/>
                            </p:stCondLst>
                            <p:childTnLst>
                              <p:par>
                                <p:cTn id="57" presetID="1"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1" grpId="0"/>
      <p:bldP spid="12" grpId="0" animBg="1"/>
      <p:bldP spid="17" grpId="0" animBg="1"/>
      <p:bldP spid="15" grpId="0"/>
      <p:bldP spid="3" grpId="0" animBg="1"/>
      <p:bldP spid="9" grpId="0"/>
      <p:bldP spid="13" grpId="0"/>
      <p:bldP spid="18"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32B45D-E09C-704E-871E-9483529B4E30}"/>
              </a:ext>
            </a:extLst>
          </p:cNvPr>
          <p:cNvSpPr>
            <a:spLocks noGrp="1"/>
          </p:cNvSpPr>
          <p:nvPr>
            <p:ph type="title"/>
          </p:nvPr>
        </p:nvSpPr>
        <p:spPr>
          <a:xfrm>
            <a:off x="686834" y="1153572"/>
            <a:ext cx="3200400" cy="4461163"/>
          </a:xfrm>
        </p:spPr>
        <p:txBody>
          <a:bodyPr>
            <a:normAutofit/>
          </a:bodyPr>
          <a:lstStyle/>
          <a:p>
            <a:r>
              <a:rPr lang="en-US">
                <a:solidFill>
                  <a:srgbClr val="FFFFFF"/>
                </a:solidFill>
              </a:rPr>
              <a:t>Thank You for Attending- We can Help You.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A23E060-685A-1E42-B1CF-197C67929CCE}"/>
              </a:ext>
            </a:extLst>
          </p:cNvPr>
          <p:cNvSpPr>
            <a:spLocks noGrp="1"/>
          </p:cNvSpPr>
          <p:nvPr>
            <p:ph idx="1"/>
          </p:nvPr>
        </p:nvSpPr>
        <p:spPr>
          <a:xfrm>
            <a:off x="4447308" y="591344"/>
            <a:ext cx="6906491" cy="5585619"/>
          </a:xfrm>
        </p:spPr>
        <p:txBody>
          <a:bodyPr anchor="ctr">
            <a:normAutofit/>
          </a:bodyPr>
          <a:lstStyle/>
          <a:p>
            <a:r>
              <a:rPr lang="en-US" sz="2600"/>
              <a:t>If you need help with anything that we covered tonight or if you have questions be sure and reach out to the person that invited you through the private link. Text or email and they will follow up with you.</a:t>
            </a:r>
          </a:p>
          <a:p>
            <a:r>
              <a:rPr lang="en-US" sz="2600"/>
              <a:t>Do you have a friend or family member that would benefit from this information? Forward your private link that you received and encourage them to register for next week.</a:t>
            </a:r>
          </a:p>
          <a:p>
            <a:r>
              <a:rPr lang="en-US" sz="2600"/>
              <a:t>Lastly Do you need a work from home “Side Hustle” to earn extra Income? Ask the person who invited you to send you a link to  “Join Our Team Webinar”</a:t>
            </a:r>
          </a:p>
        </p:txBody>
      </p:sp>
    </p:spTree>
    <p:extLst>
      <p:ext uri="{BB962C8B-B14F-4D97-AF65-F5344CB8AC3E}">
        <p14:creationId xmlns:p14="http://schemas.microsoft.com/office/powerpoint/2010/main" val="130922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50A13B-F15A-554C-BEC4-E2AB1B1306C1}"/>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dirty="0">
                <a:solidFill>
                  <a:srgbClr val="FFFFFF"/>
                </a:solidFill>
              </a:rPr>
              <a:t>Determine Your FIN- Do Nothing Money</a:t>
            </a:r>
          </a:p>
        </p:txBody>
      </p:sp>
      <p:pic>
        <p:nvPicPr>
          <p:cNvPr id="5" name="Content Placeholder 4" descr="A screenshot of a cell phone&#10;&#10;Description automatically generated">
            <a:extLst>
              <a:ext uri="{FF2B5EF4-FFF2-40B4-BE49-F238E27FC236}">
                <a16:creationId xmlns:a16="http://schemas.microsoft.com/office/drawing/2014/main" id="{38863E38-40EC-FA41-B425-2B55033BE665}"/>
              </a:ext>
            </a:extLst>
          </p:cNvPr>
          <p:cNvPicPr>
            <a:picLocks noChangeAspect="1"/>
          </p:cNvPicPr>
          <p:nvPr/>
        </p:nvPicPr>
        <p:blipFill rotWithShape="1">
          <a:blip r:embed="rId2"/>
          <a:srcRect t="3046" r="3" b="3049"/>
          <a:stretch/>
        </p:blipFill>
        <p:spPr>
          <a:xfrm>
            <a:off x="841247" y="2286000"/>
            <a:ext cx="6902577" cy="4343399"/>
          </a:xfrm>
          <a:prstGeom prst="rect">
            <a:avLst/>
          </a:prstGeom>
        </p:spPr>
      </p:pic>
      <p:sp>
        <p:nvSpPr>
          <p:cNvPr id="22" name="Content Placeholder 13">
            <a:extLst>
              <a:ext uri="{FF2B5EF4-FFF2-40B4-BE49-F238E27FC236}">
                <a16:creationId xmlns:a16="http://schemas.microsoft.com/office/drawing/2014/main" id="{78D709B2-CA9F-4F90-A882-2045A8DDF1D8}"/>
              </a:ext>
            </a:extLst>
          </p:cNvPr>
          <p:cNvSpPr>
            <a:spLocks noGrp="1"/>
          </p:cNvSpPr>
          <p:nvPr>
            <p:ph idx="1"/>
          </p:nvPr>
        </p:nvSpPr>
        <p:spPr>
          <a:xfrm>
            <a:off x="7546848" y="2516777"/>
            <a:ext cx="3803904" cy="3660185"/>
          </a:xfrm>
        </p:spPr>
        <p:txBody>
          <a:bodyPr anchor="ctr">
            <a:normAutofit/>
          </a:bodyPr>
          <a:lstStyle/>
          <a:p>
            <a:endParaRPr lang="en-US" sz="2200" dirty="0"/>
          </a:p>
        </p:txBody>
      </p:sp>
    </p:spTree>
    <p:extLst>
      <p:ext uri="{BB962C8B-B14F-4D97-AF65-F5344CB8AC3E}">
        <p14:creationId xmlns:p14="http://schemas.microsoft.com/office/powerpoint/2010/main" val="87999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37182D7-2EA5-3C48-AB4F-86FCA53B5594}"/>
              </a:ext>
            </a:extLst>
          </p:cNvPr>
          <p:cNvPicPr>
            <a:picLocks noGrp="1" noChangeAspect="1"/>
          </p:cNvPicPr>
          <p:nvPr>
            <p:ph idx="1"/>
          </p:nvPr>
        </p:nvPicPr>
        <p:blipFill rotWithShape="1">
          <a:blip r:embed="rId2"/>
          <a:srcRect b="1000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C23362-F6F6-BC4A-A40B-228D67581C5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Here are the Numbers</a:t>
            </a:r>
          </a:p>
        </p:txBody>
      </p:sp>
      <p:cxnSp>
        <p:nvCxnSpPr>
          <p:cNvPr id="31" name="Straight Connector 3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00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bwMode="auto">
          <a:xfrm>
            <a:off x="906955" y="395417"/>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Build Your Financial House</a:t>
            </a:r>
            <a:endParaRPr kumimoji="0" lang="en-US" altLang="en-US" sz="3733" b="0" i="0" u="none" strike="noStrike" kern="1200" cap="none" spc="0" normalizeH="0" baseline="30000" noProof="0" dirty="0">
              <a:ln>
                <a:noFill/>
              </a:ln>
              <a:solidFill>
                <a:srgbClr val="34526F"/>
              </a:solidFill>
              <a:effectLst/>
              <a:uLnTx/>
              <a:uFillTx/>
              <a:latin typeface="Helvetica"/>
              <a:ea typeface="Arial Unicode MS" panose="020B0604020202020204" pitchFamily="34" charset="-128"/>
              <a:cs typeface="Helvetica"/>
            </a:endParaRPr>
          </a:p>
        </p:txBody>
      </p:sp>
      <p:cxnSp>
        <p:nvCxnSpPr>
          <p:cNvPr id="21" name="Straight Connector 20"/>
          <p:cNvCxnSpPr/>
          <p:nvPr/>
        </p:nvCxnSpPr>
        <p:spPr bwMode="auto">
          <a:xfrm>
            <a:off x="1202645" y="1077860"/>
            <a:ext cx="9786715" cy="0"/>
          </a:xfrm>
          <a:prstGeom prst="line">
            <a:avLst/>
          </a:prstGeom>
          <a:noFill/>
          <a:ln w="9525" cap="flat" cmpd="sng" algn="ctr">
            <a:solidFill>
              <a:srgbClr val="34526F"/>
            </a:solidFill>
            <a:prstDash val="solid"/>
            <a:round/>
            <a:headEnd type="none" w="med" len="med"/>
            <a:tailEnd type="none" w="med" len="med"/>
          </a:ln>
          <a:effectLst/>
        </p:spPr>
      </p:cxnSp>
      <p:pic>
        <p:nvPicPr>
          <p:cNvPr id="22" name="Picture 21" descr="FinancialHous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793" y="1575008"/>
            <a:ext cx="5410168" cy="4140407"/>
          </a:xfrm>
          <a:prstGeom prst="rect">
            <a:avLst/>
          </a:prstGeom>
        </p:spPr>
      </p:pic>
      <p:sp>
        <p:nvSpPr>
          <p:cNvPr id="23" name="Text Box 29"/>
          <p:cNvSpPr txBox="1">
            <a:spLocks noChangeArrowheads="1"/>
          </p:cNvSpPr>
          <p:nvPr/>
        </p:nvSpPr>
        <p:spPr bwMode="auto">
          <a:xfrm>
            <a:off x="861507" y="5162646"/>
            <a:ext cx="5058824" cy="552769"/>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Budget - Emergency Fund</a:t>
            </a:r>
            <a:endParaRPr kumimoji="0" lang="en-US" altLang="en-US" sz="2133" b="0" i="0" u="none" strike="noStrike" kern="1200" cap="none" spc="0" normalizeH="0" baseline="30000" noProof="0" dirty="0">
              <a:ln>
                <a:noFill/>
              </a:ln>
              <a:solidFill>
                <a:prstClr val="white"/>
              </a:solidFill>
              <a:effectLst/>
              <a:uLnTx/>
              <a:uFillTx/>
              <a:latin typeface="Helvetica"/>
              <a:ea typeface="Arial Unicode MS" pitchFamily="34" charset="-128"/>
              <a:cs typeface="Helvetica"/>
            </a:endParaRPr>
          </a:p>
        </p:txBody>
      </p:sp>
      <p:sp>
        <p:nvSpPr>
          <p:cNvPr id="24" name="Text Box 29"/>
          <p:cNvSpPr txBox="1">
            <a:spLocks noChangeArrowheads="1"/>
          </p:cNvSpPr>
          <p:nvPr/>
        </p:nvSpPr>
        <p:spPr bwMode="auto">
          <a:xfrm>
            <a:off x="1104220" y="4481322"/>
            <a:ext cx="4573397" cy="651404"/>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0" fontAlgn="auto" latinLnBrk="0" hangingPunct="0">
              <a:lnSpc>
                <a:spcPct val="85000"/>
              </a:lnSpc>
              <a:spcBef>
                <a:spcPts val="0"/>
              </a:spcBef>
              <a:spcAft>
                <a:spcPct val="8500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Protect Your Income and Liabilities</a:t>
            </a:r>
          </a:p>
        </p:txBody>
      </p:sp>
      <p:sp>
        <p:nvSpPr>
          <p:cNvPr id="25" name="Text Box 29"/>
          <p:cNvSpPr txBox="1">
            <a:spLocks noChangeArrowheads="1"/>
          </p:cNvSpPr>
          <p:nvPr/>
        </p:nvSpPr>
        <p:spPr bwMode="auto">
          <a:xfrm>
            <a:off x="906957" y="3917088"/>
            <a:ext cx="4967923" cy="54701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Pay Off Bad Debt- Home Ownership</a:t>
            </a:r>
          </a:p>
        </p:txBody>
      </p:sp>
      <p:sp>
        <p:nvSpPr>
          <p:cNvPr id="26" name="Text Box 29"/>
          <p:cNvSpPr txBox="1">
            <a:spLocks noChangeArrowheads="1"/>
          </p:cNvSpPr>
          <p:nvPr/>
        </p:nvSpPr>
        <p:spPr bwMode="auto">
          <a:xfrm>
            <a:off x="906957" y="3276432"/>
            <a:ext cx="4967923" cy="5438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Understanding Investments</a:t>
            </a:r>
          </a:p>
        </p:txBody>
      </p:sp>
      <p:sp>
        <p:nvSpPr>
          <p:cNvPr id="27" name="Text Box 29"/>
          <p:cNvSpPr txBox="1">
            <a:spLocks noChangeArrowheads="1"/>
          </p:cNvSpPr>
          <p:nvPr/>
        </p:nvSpPr>
        <p:spPr bwMode="auto">
          <a:xfrm>
            <a:off x="906957" y="2660119"/>
            <a:ext cx="4967923" cy="53922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Retirement-College Savings</a:t>
            </a:r>
          </a:p>
        </p:txBody>
      </p:sp>
      <p:sp>
        <p:nvSpPr>
          <p:cNvPr id="28" name="Text Box 29"/>
          <p:cNvSpPr txBox="1">
            <a:spLocks noChangeArrowheads="1"/>
          </p:cNvSpPr>
          <p:nvPr/>
        </p:nvSpPr>
        <p:spPr bwMode="auto">
          <a:xfrm>
            <a:off x="1368267" y="2081800"/>
            <a:ext cx="4045308" cy="3942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Other Goals and Dreams</a:t>
            </a:r>
          </a:p>
        </p:txBody>
      </p:sp>
      <p:sp>
        <p:nvSpPr>
          <p:cNvPr id="30" name="TextBox 7"/>
          <p:cNvSpPr txBox="1">
            <a:spLocks noChangeArrowheads="1"/>
          </p:cNvSpPr>
          <p:nvPr/>
        </p:nvSpPr>
        <p:spPr bwMode="auto">
          <a:xfrm>
            <a:off x="7086600" y="3891279"/>
            <a:ext cx="4743000" cy="198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80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On a scale of 1-10, </a:t>
            </a:r>
            <a:b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sng" strike="noStrike" kern="1200" cap="none" spc="0" normalizeH="0" baseline="0" noProof="0" dirty="0">
                <a:ln>
                  <a:noFill/>
                </a:ln>
                <a:solidFill>
                  <a:srgbClr val="CC0000"/>
                </a:solidFill>
                <a:effectLst/>
                <a:uLnTx/>
                <a:uFillTx/>
                <a:latin typeface="Helvetica" charset="0"/>
                <a:ea typeface="Helvetica" charset="0"/>
                <a:cs typeface="Helvetica" charset="0"/>
              </a:rPr>
              <a:t>10 being the highest, </a:t>
            </a:r>
            <a:br>
              <a:rPr kumimoji="0" lang="en-US" altLang="en-US" sz="2400" b="0" i="0" u="sng"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how would you rate your </a:t>
            </a:r>
            <a:b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confidence level that you will become debt free and financially independent?</a:t>
            </a:r>
          </a:p>
        </p:txBody>
      </p:sp>
      <p:grpSp>
        <p:nvGrpSpPr>
          <p:cNvPr id="31" name="Group 30"/>
          <p:cNvGrpSpPr/>
          <p:nvPr/>
        </p:nvGrpSpPr>
        <p:grpSpPr>
          <a:xfrm>
            <a:off x="7162802" y="1348894"/>
            <a:ext cx="4312641" cy="2199895"/>
            <a:chOff x="4738285" y="2222179"/>
            <a:chExt cx="3626517" cy="1878037"/>
          </a:xfrm>
        </p:grpSpPr>
        <p:pic>
          <p:nvPicPr>
            <p:cNvPr id="32" name="Picture 31" descr="fna_Pap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8285" y="2222179"/>
              <a:ext cx="2727184" cy="1802714"/>
            </a:xfrm>
            <a:prstGeom prst="rect">
              <a:avLst/>
            </a:prstGeom>
            <a:effectLst>
              <a:outerShdw blurRad="63500" sx="102000" sy="102000" algn="ctr" rotWithShape="0">
                <a:prstClr val="black">
                  <a:alpha val="40000"/>
                </a:prstClr>
              </a:outerShdw>
            </a:effectLst>
          </p:spPr>
        </p:pic>
        <p:pic>
          <p:nvPicPr>
            <p:cNvPr id="33" name="Picture 32" descr="mobile fn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9144" y="2239818"/>
              <a:ext cx="1915658" cy="1860398"/>
            </a:xfrm>
            <a:prstGeom prst="rect">
              <a:avLst/>
            </a:prstGeom>
          </p:spPr>
        </p:pic>
      </p:grpSp>
      <p:sp>
        <p:nvSpPr>
          <p:cNvPr id="35" name="Slide Number Placeholder 1"/>
          <p:cNvSpPr>
            <a:spLocks noGrp="1"/>
          </p:cNvSpPr>
          <p:nvPr>
            <p:ph type="sldNum" sz="quarter" idx="12"/>
          </p:nvPr>
        </p:nvSpPr>
        <p:spPr>
          <a:xfrm>
            <a:off x="0" y="6487728"/>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Tree>
    <p:extLst>
      <p:ext uri="{BB962C8B-B14F-4D97-AF65-F5344CB8AC3E}">
        <p14:creationId xmlns:p14="http://schemas.microsoft.com/office/powerpoint/2010/main" val="23536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7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25" grpId="0"/>
      <p:bldP spid="26" grpId="0"/>
      <p:bldP spid="27" grpId="0"/>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379D090-F20E-2045-8A99-FA4D30F04EDD}"/>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100" kern="1200" dirty="0">
                <a:solidFill>
                  <a:srgbClr val="000000"/>
                </a:solidFill>
                <a:latin typeface="+mj-lt"/>
                <a:ea typeface="+mj-ea"/>
                <a:cs typeface="+mj-cs"/>
              </a:rPr>
              <a:t>Last Weeks Homework</a:t>
            </a:r>
          </a:p>
        </p:txBody>
      </p:sp>
      <p:sp>
        <p:nvSpPr>
          <p:cNvPr id="5" name="Text Placeholder 4">
            <a:extLst>
              <a:ext uri="{FF2B5EF4-FFF2-40B4-BE49-F238E27FC236}">
                <a16:creationId xmlns:a16="http://schemas.microsoft.com/office/drawing/2014/main" id="{2D2457D3-EA17-3840-8FD7-EFC56FF09DB6}"/>
              </a:ext>
            </a:extLst>
          </p:cNvPr>
          <p:cNvSpPr>
            <a:spLocks noGrp="1"/>
          </p:cNvSpPr>
          <p:nvPr>
            <p:ph type="body" idx="1"/>
          </p:nvPr>
        </p:nvSpPr>
        <p:spPr>
          <a:xfrm>
            <a:off x="6590966" y="3428999"/>
            <a:ext cx="4805691" cy="838831"/>
          </a:xfrm>
        </p:spPr>
        <p:txBody>
          <a:bodyPr vert="horz" lIns="91440" tIns="45720" rIns="91440" bIns="45720" rtlCol="0" anchor="b">
            <a:normAutofit/>
          </a:bodyPr>
          <a:lstStyle/>
          <a:p>
            <a:endParaRPr lang="en-US" sz="1800" kern="1200">
              <a:solidFill>
                <a:srgbClr val="000000"/>
              </a:solidFill>
              <a:latin typeface="+mn-lt"/>
              <a:ea typeface="+mn-ea"/>
              <a:cs typeface="+mn-cs"/>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heckmark">
            <a:extLst>
              <a:ext uri="{FF2B5EF4-FFF2-40B4-BE49-F238E27FC236}">
                <a16:creationId xmlns:a16="http://schemas.microsoft.com/office/drawing/2014/main" id="{6B9A1388-8366-4C4B-9BE2-5E339D4EA9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11668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bwMode="auto">
          <a:xfrm>
            <a:off x="906955" y="395417"/>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GPS: Build Your Financial House</a:t>
            </a:r>
            <a:endParaRPr kumimoji="0" lang="en-US" altLang="en-US" sz="3733" b="0" i="0" u="none" strike="noStrike" kern="1200" cap="none" spc="0" normalizeH="0" baseline="30000" noProof="0" dirty="0">
              <a:ln>
                <a:noFill/>
              </a:ln>
              <a:solidFill>
                <a:srgbClr val="34526F"/>
              </a:solidFill>
              <a:effectLst/>
              <a:uLnTx/>
              <a:uFillTx/>
              <a:latin typeface="Helvetica"/>
              <a:ea typeface="Arial Unicode MS" panose="020B0604020202020204" pitchFamily="34" charset="-128"/>
              <a:cs typeface="Helvetica"/>
            </a:endParaRPr>
          </a:p>
        </p:txBody>
      </p:sp>
      <p:cxnSp>
        <p:nvCxnSpPr>
          <p:cNvPr id="21" name="Straight Connector 20"/>
          <p:cNvCxnSpPr/>
          <p:nvPr/>
        </p:nvCxnSpPr>
        <p:spPr bwMode="auto">
          <a:xfrm>
            <a:off x="1202645" y="1077860"/>
            <a:ext cx="9786715" cy="0"/>
          </a:xfrm>
          <a:prstGeom prst="line">
            <a:avLst/>
          </a:prstGeom>
          <a:noFill/>
          <a:ln w="9525" cap="flat" cmpd="sng" algn="ctr">
            <a:solidFill>
              <a:srgbClr val="34526F"/>
            </a:solidFill>
            <a:prstDash val="solid"/>
            <a:round/>
            <a:headEnd type="none" w="med" len="med"/>
            <a:tailEnd type="none" w="med" len="med"/>
          </a:ln>
          <a:effectLst/>
        </p:spPr>
      </p:cxnSp>
      <p:pic>
        <p:nvPicPr>
          <p:cNvPr id="22" name="Picture 21" descr="FinancialHous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34" y="1575008"/>
            <a:ext cx="5410168" cy="4140407"/>
          </a:xfrm>
          <a:prstGeom prst="rect">
            <a:avLst/>
          </a:prstGeom>
        </p:spPr>
      </p:pic>
      <p:sp>
        <p:nvSpPr>
          <p:cNvPr id="23" name="Text Box 29"/>
          <p:cNvSpPr txBox="1">
            <a:spLocks noChangeArrowheads="1"/>
          </p:cNvSpPr>
          <p:nvPr/>
        </p:nvSpPr>
        <p:spPr bwMode="auto">
          <a:xfrm>
            <a:off x="861507" y="5162646"/>
            <a:ext cx="5058824" cy="552769"/>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Budget - Emergency Fund</a:t>
            </a:r>
            <a:endParaRPr kumimoji="0" lang="en-US" altLang="en-US" sz="2133" b="0" i="0" u="none" strike="noStrike" kern="1200" cap="none" spc="0" normalizeH="0" baseline="30000" noProof="0" dirty="0">
              <a:ln>
                <a:noFill/>
              </a:ln>
              <a:solidFill>
                <a:prstClr val="white"/>
              </a:solidFill>
              <a:effectLst/>
              <a:uLnTx/>
              <a:uFillTx/>
              <a:latin typeface="Helvetica"/>
              <a:ea typeface="Arial Unicode MS" pitchFamily="34" charset="-128"/>
              <a:cs typeface="Helvetica"/>
            </a:endParaRPr>
          </a:p>
        </p:txBody>
      </p:sp>
      <p:sp>
        <p:nvSpPr>
          <p:cNvPr id="25" name="Text Box 29"/>
          <p:cNvSpPr txBox="1">
            <a:spLocks noChangeArrowheads="1"/>
          </p:cNvSpPr>
          <p:nvPr/>
        </p:nvSpPr>
        <p:spPr bwMode="auto">
          <a:xfrm>
            <a:off x="906957" y="3917088"/>
            <a:ext cx="4967923" cy="54701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Pay Off Bad Debt- Home Ownership</a:t>
            </a:r>
          </a:p>
        </p:txBody>
      </p:sp>
      <p:sp>
        <p:nvSpPr>
          <p:cNvPr id="26" name="Text Box 29"/>
          <p:cNvSpPr txBox="1">
            <a:spLocks noChangeArrowheads="1"/>
          </p:cNvSpPr>
          <p:nvPr/>
        </p:nvSpPr>
        <p:spPr bwMode="auto">
          <a:xfrm>
            <a:off x="906957" y="3276432"/>
            <a:ext cx="4967923" cy="5438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Understanding Investments</a:t>
            </a:r>
          </a:p>
        </p:txBody>
      </p:sp>
      <p:sp>
        <p:nvSpPr>
          <p:cNvPr id="27" name="Text Box 29"/>
          <p:cNvSpPr txBox="1">
            <a:spLocks noChangeArrowheads="1"/>
          </p:cNvSpPr>
          <p:nvPr/>
        </p:nvSpPr>
        <p:spPr bwMode="auto">
          <a:xfrm>
            <a:off x="906957" y="2660119"/>
            <a:ext cx="4967923" cy="53922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Retirement-College Savings</a:t>
            </a:r>
          </a:p>
        </p:txBody>
      </p:sp>
      <p:sp>
        <p:nvSpPr>
          <p:cNvPr id="28" name="Text Box 29"/>
          <p:cNvSpPr txBox="1">
            <a:spLocks noChangeArrowheads="1"/>
          </p:cNvSpPr>
          <p:nvPr/>
        </p:nvSpPr>
        <p:spPr bwMode="auto">
          <a:xfrm>
            <a:off x="1368267" y="2081800"/>
            <a:ext cx="4045308" cy="3942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Other Goals and Dreams</a:t>
            </a:r>
          </a:p>
        </p:txBody>
      </p:sp>
      <p:sp>
        <p:nvSpPr>
          <p:cNvPr id="35" name="Slide Number Placeholder 1"/>
          <p:cNvSpPr>
            <a:spLocks noGrp="1"/>
          </p:cNvSpPr>
          <p:nvPr>
            <p:ph type="sldNum" sz="quarter" idx="12"/>
          </p:nvPr>
        </p:nvSpPr>
        <p:spPr>
          <a:xfrm>
            <a:off x="0" y="6487728"/>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TextBox 2"/>
          <p:cNvSpPr txBox="1"/>
          <p:nvPr/>
        </p:nvSpPr>
        <p:spPr>
          <a:xfrm>
            <a:off x="6141454" y="1281083"/>
            <a:ext cx="5927122"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Plan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Schedule/Completion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1CDC6FB-531E-B84C-A532-53CB836DCD96}"/>
              </a:ext>
            </a:extLst>
          </p:cNvPr>
          <p:cNvSpPr/>
          <p:nvPr/>
        </p:nvSpPr>
        <p:spPr>
          <a:xfrm>
            <a:off x="1216495" y="4595771"/>
            <a:ext cx="444608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ct val="8500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Helvetica"/>
                <a:ea typeface="+mn-ea"/>
                <a:cs typeface="Helvetica"/>
              </a:rPr>
              <a:t>Protect Your Income and Liabilities</a:t>
            </a:r>
          </a:p>
        </p:txBody>
      </p:sp>
    </p:spTree>
    <p:extLst>
      <p:ext uri="{BB962C8B-B14F-4D97-AF65-F5344CB8AC3E}">
        <p14:creationId xmlns:p14="http://schemas.microsoft.com/office/powerpoint/2010/main" val="2552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7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5" grpId="0"/>
      <p:bldP spid="26" grpId="0"/>
      <p:bldP spid="27" grpId="0"/>
      <p:bldP spid="2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4E281AC2-A203-8C4F-AB6F-A80076782988}"/>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Budget Worksheet</a:t>
            </a:r>
          </a:p>
        </p:txBody>
      </p:sp>
      <p:pic>
        <p:nvPicPr>
          <p:cNvPr id="11" name="Content Placeholder 10" descr="A screenshot of a cell phone&#10;&#10;Description automatically generated">
            <a:extLst>
              <a:ext uri="{FF2B5EF4-FFF2-40B4-BE49-F238E27FC236}">
                <a16:creationId xmlns:a16="http://schemas.microsoft.com/office/drawing/2014/main" id="{D53CB8AD-B72D-2E46-8CB4-0D68003D9741}"/>
              </a:ext>
            </a:extLst>
          </p:cNvPr>
          <p:cNvPicPr>
            <a:picLocks noGrp="1" noChangeAspect="1"/>
          </p:cNvPicPr>
          <p:nvPr>
            <p:ph idx="1"/>
          </p:nvPr>
        </p:nvPicPr>
        <p:blipFill rotWithShape="1">
          <a:blip r:embed="rId2"/>
          <a:srcRect t="10061" b="14424"/>
          <a:stretch/>
        </p:blipFill>
        <p:spPr>
          <a:xfrm>
            <a:off x="4654297" y="0"/>
            <a:ext cx="7537704" cy="6858000"/>
          </a:xfrm>
          <a:prstGeom prst="rect">
            <a:avLst/>
          </a:prstGeom>
        </p:spPr>
      </p:pic>
    </p:spTree>
    <p:extLst>
      <p:ext uri="{BB962C8B-B14F-4D97-AF65-F5344CB8AC3E}">
        <p14:creationId xmlns:p14="http://schemas.microsoft.com/office/powerpoint/2010/main" val="82767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1900</Words>
  <Application>Microsoft Macintosh PowerPoint</Application>
  <PresentationFormat>Widescreen</PresentationFormat>
  <Paragraphs>406</Paragraphs>
  <Slides>30</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Arial Narrow</vt:lpstr>
      <vt:lpstr>Calibri</vt:lpstr>
      <vt:lpstr>Calibri Light</vt:lpstr>
      <vt:lpstr>Helvetica</vt:lpstr>
      <vt:lpstr>Trebuchet MS</vt:lpstr>
      <vt:lpstr>Office Theme</vt:lpstr>
      <vt:lpstr>Chart</vt:lpstr>
      <vt:lpstr>Fix your Finances 2020 Quick Review</vt:lpstr>
      <vt:lpstr>PowerPoint Presentation</vt:lpstr>
      <vt:lpstr>PowerPoint Presentation</vt:lpstr>
      <vt:lpstr>Determine Your FIN- Do Nothing Money</vt:lpstr>
      <vt:lpstr>Here are the Numbers</vt:lpstr>
      <vt:lpstr>PowerPoint Presentation</vt:lpstr>
      <vt:lpstr>Last Weeks Homework</vt:lpstr>
      <vt:lpstr>PowerPoint Presentation</vt:lpstr>
      <vt:lpstr>Budget Worksheet</vt:lpstr>
      <vt:lpstr>Fix Your Finances 2020</vt:lpstr>
      <vt:lpstr>PowerPoint Presentation</vt:lpstr>
      <vt:lpstr>Defense #1 The Cash Flow Plan or Budget</vt:lpstr>
      <vt:lpstr>Did You Know?</vt:lpstr>
      <vt:lpstr> Getting Started </vt:lpstr>
      <vt:lpstr>7 Areas to Free Up Money to Save</vt:lpstr>
      <vt:lpstr>Find Out Where the Money Should Go</vt:lpstr>
      <vt:lpstr>Keys to Handing your Money</vt:lpstr>
      <vt:lpstr>Budgeting Tips</vt:lpstr>
      <vt:lpstr>Gather the Information You Need to Get Started</vt:lpstr>
      <vt:lpstr>Accounts that Need to be Opened</vt:lpstr>
      <vt:lpstr> Account Descriptions</vt:lpstr>
      <vt:lpstr> Account Descriptions</vt:lpstr>
      <vt:lpstr>Steps to Setting Up the Cash Flow Plan</vt:lpstr>
      <vt:lpstr>Defense #2 The Emergency Fund</vt:lpstr>
      <vt:lpstr>PowerPoint Presentation</vt:lpstr>
      <vt:lpstr>Benefits of an Emergency Fund</vt:lpstr>
      <vt:lpstr>How Much should you have in an Emergency Fund?</vt:lpstr>
      <vt:lpstr>Building Your  Defense</vt:lpstr>
      <vt:lpstr>Next Weeks Homework</vt:lpstr>
      <vt:lpstr>Thank You for Attending- We can Help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matlock</dc:creator>
  <cp:lastModifiedBy>roy matlock</cp:lastModifiedBy>
  <cp:revision>3</cp:revision>
  <dcterms:created xsi:type="dcterms:W3CDTF">2020-04-19T16:07:33Z</dcterms:created>
  <dcterms:modified xsi:type="dcterms:W3CDTF">2020-04-20T18:06:34Z</dcterms:modified>
</cp:coreProperties>
</file>