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882" r:id="rId3"/>
    <p:sldId id="269" r:id="rId4"/>
    <p:sldId id="727" r:id="rId5"/>
    <p:sldId id="697" r:id="rId6"/>
    <p:sldId id="698" r:id="rId7"/>
    <p:sldId id="888" r:id="rId8"/>
    <p:sldId id="889" r:id="rId9"/>
    <p:sldId id="687" r:id="rId10"/>
    <p:sldId id="8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97"/>
  </p:normalViewPr>
  <p:slideViewPr>
    <p:cSldViewPr snapToGrid="0" snapToObjects="1">
      <p:cViewPr varScale="1">
        <p:scale>
          <a:sx n="114" d="100"/>
          <a:sy n="114"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D7492-852B-2A47-AD39-EE1BCB30B9A0}" type="datetimeFigureOut">
              <a:rPr lang="en-US" smtClean="0"/>
              <a:t>4/19/20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A3DE8-8CF0-BD43-B414-E4FFC1D981AF}" type="slidenum">
              <a:rPr lang="en-US" smtClean="0"/>
              <a:t>‹#›</a:t>
            </a:fld>
            <a:endParaRPr lang="en-US"/>
          </a:p>
        </p:txBody>
      </p:sp>
    </p:spTree>
    <p:extLst>
      <p:ext uri="{BB962C8B-B14F-4D97-AF65-F5344CB8AC3E}">
        <p14:creationId xmlns:p14="http://schemas.microsoft.com/office/powerpoint/2010/main" val="61562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381000" y="687388"/>
            <a:ext cx="6096000" cy="3429000"/>
          </a:xfrm>
          <a:ln/>
        </p:spPr>
      </p:sp>
      <p:sp>
        <p:nvSpPr>
          <p:cNvPr id="63491" name="Notes Placeholder 2"/>
          <p:cNvSpPr>
            <a:spLocks noGrp="1"/>
          </p:cNvSpPr>
          <p:nvPr>
            <p:ph type="body" idx="1"/>
          </p:nvPr>
        </p:nvSpPr>
        <p:spPr>
          <a:xfrm>
            <a:off x="513176" y="5723176"/>
            <a:ext cx="4100755" cy="5994727"/>
          </a:xfrm>
          <a:noFill/>
          <a:ln/>
        </p:spPr>
        <p:txBody>
          <a:bodyPr/>
          <a:lstStyle/>
          <a:p>
            <a:endParaRPr lang="en-US" altLang="en-US" sz="1100" dirty="0"/>
          </a:p>
        </p:txBody>
      </p:sp>
      <p:sp>
        <p:nvSpPr>
          <p:cNvPr id="6349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252BAF-096C-4AB2-A80A-859211CAF08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35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0C73B-B1DF-1A41-805E-0554CA7F7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743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0C73B-B1DF-1A41-805E-0554CA7F7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023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B0542-4DDC-394F-8434-474D03EC67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973E4C-C740-0A43-B043-5AE3157ABA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4A0863-9B04-FA45-9B40-9587B3EC9692}"/>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5" name="Footer Placeholder 4">
            <a:extLst>
              <a:ext uri="{FF2B5EF4-FFF2-40B4-BE49-F238E27FC236}">
                <a16:creationId xmlns:a16="http://schemas.microsoft.com/office/drawing/2014/main" id="{8C7292BC-1325-9044-B1BD-F8E5D96FD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5E425-B676-5B43-A453-D122C467BCAD}"/>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215804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9E721-0CFD-A24A-9F50-699296107B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AD94AC-3AC5-8E41-9FA7-8CFC01AFA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A1C6B-EE29-F74C-AB79-1301EC0A31F9}"/>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5" name="Footer Placeholder 4">
            <a:extLst>
              <a:ext uri="{FF2B5EF4-FFF2-40B4-BE49-F238E27FC236}">
                <a16:creationId xmlns:a16="http://schemas.microsoft.com/office/drawing/2014/main" id="{55169044-A881-734E-AB4F-37DF9D65CC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026F7-928F-F544-BFF7-4F7808020E3C}"/>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43381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110932-F894-8D43-AC62-AA8B3473AE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1F8866-AADD-C646-957E-177C002E65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DCEDFF-9BC2-BC40-B8D6-D57F481C288F}"/>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5" name="Footer Placeholder 4">
            <a:extLst>
              <a:ext uri="{FF2B5EF4-FFF2-40B4-BE49-F238E27FC236}">
                <a16:creationId xmlns:a16="http://schemas.microsoft.com/office/drawing/2014/main" id="{50928CFA-C73B-394F-BE20-806EEB044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00DA5-17B9-0442-888E-8F290117F313}"/>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2811231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3B69-2EF0-EF43-8370-47AFAB428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59331-B15B-1D4A-B252-F461E393ED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A5FC2-F231-EB40-8DD6-54762A2B40C2}"/>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5" name="Footer Placeholder 4">
            <a:extLst>
              <a:ext uri="{FF2B5EF4-FFF2-40B4-BE49-F238E27FC236}">
                <a16:creationId xmlns:a16="http://schemas.microsoft.com/office/drawing/2014/main" id="{4CE8A4B4-0760-834F-A118-64A45B358E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76C07-C5B6-DF43-BC83-FE76D805E97D}"/>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3314469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4B046-22FA-C04C-A5E0-13168A878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D81073B-5CCD-0143-8783-4EF3DA9C1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E2C80-3D8A-5349-B088-87B4DE284440}"/>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5" name="Footer Placeholder 4">
            <a:extLst>
              <a:ext uri="{FF2B5EF4-FFF2-40B4-BE49-F238E27FC236}">
                <a16:creationId xmlns:a16="http://schemas.microsoft.com/office/drawing/2014/main" id="{2C3679A2-C608-3C4B-93B6-73E655D4F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12E3E-FBB1-A84C-951E-D96263A7933E}"/>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2894383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DBB4-5710-534E-B0DD-8D6ABEF947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D7171-FDD1-E34F-9260-0E0587AC51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E0D70D-F39B-F74C-8207-C3F69C8931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5EBA6D-0928-ED43-BCE5-3CB2EF87C6EF}"/>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6" name="Footer Placeholder 5">
            <a:extLst>
              <a:ext uri="{FF2B5EF4-FFF2-40B4-BE49-F238E27FC236}">
                <a16:creationId xmlns:a16="http://schemas.microsoft.com/office/drawing/2014/main" id="{C3EA268D-4AF6-994D-8CC9-E763D1ECA8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F4F0EB-A2C2-7E42-A235-F193ACDDCA27}"/>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237027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2FC4-715E-D942-8235-F954C6B4C9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E8A5A4-A2A1-0142-9B6A-02B28883C9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4AC287-C760-614D-A035-E7CB83EFCD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448571-B605-C243-A6E8-D57F20131D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57CFBE-DA3D-AB4E-A54E-B15BC73769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0B84CB-F477-924D-9DF4-5ED06C24AD97}"/>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8" name="Footer Placeholder 7">
            <a:extLst>
              <a:ext uri="{FF2B5EF4-FFF2-40B4-BE49-F238E27FC236}">
                <a16:creationId xmlns:a16="http://schemas.microsoft.com/office/drawing/2014/main" id="{4435C5FE-D8B8-B04C-A8E0-EF1964A1ED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F5EFF1-72DA-6849-BC83-62AE38FC2C56}"/>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3344534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CA09A-DABA-4541-A290-A3B1D6AD23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7D8B5-C83C-7B45-8C36-A284516A483D}"/>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4" name="Footer Placeholder 3">
            <a:extLst>
              <a:ext uri="{FF2B5EF4-FFF2-40B4-BE49-F238E27FC236}">
                <a16:creationId xmlns:a16="http://schemas.microsoft.com/office/drawing/2014/main" id="{863B980A-08B3-7B4F-8E18-2703EE0CD2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95691-CF0D-8145-8854-7E80E17634F8}"/>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358921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34AA0-1C05-E147-8881-88555C12AE7E}"/>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3" name="Footer Placeholder 2">
            <a:extLst>
              <a:ext uri="{FF2B5EF4-FFF2-40B4-BE49-F238E27FC236}">
                <a16:creationId xmlns:a16="http://schemas.microsoft.com/office/drawing/2014/main" id="{8C737616-2129-3141-A036-A91BE1630E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1906F3-D903-4C42-B072-59C643FB8816}"/>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2115516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0D071-D6BE-824B-86FC-2745ED9D4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477420-FEE4-C142-ADE6-B2E150CBF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BDF17-75CE-7246-B4AB-1C0269C91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02EB8E-726A-0848-A19B-DCA1A33403C3}"/>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6" name="Footer Placeholder 5">
            <a:extLst>
              <a:ext uri="{FF2B5EF4-FFF2-40B4-BE49-F238E27FC236}">
                <a16:creationId xmlns:a16="http://schemas.microsoft.com/office/drawing/2014/main" id="{BE6CE00B-0E70-694A-8F0D-CB43413C56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6E82E0-2048-5E43-A94E-AEC1707AB5F5}"/>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376734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E0BAE-70C8-2541-82E7-45C9EA9E41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48966-67A3-F741-9905-9871DF97C5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19A30-7F51-F845-B99B-ED299D96DE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60A23-7EAD-1841-A094-AB72819B5228}"/>
              </a:ext>
            </a:extLst>
          </p:cNvPr>
          <p:cNvSpPr>
            <a:spLocks noGrp="1"/>
          </p:cNvSpPr>
          <p:nvPr>
            <p:ph type="dt" sz="half" idx="10"/>
          </p:nvPr>
        </p:nvSpPr>
        <p:spPr/>
        <p:txBody>
          <a:bodyPr/>
          <a:lstStyle/>
          <a:p>
            <a:fld id="{15F0E16F-0C46-574B-91FC-16FEE3538348}" type="datetimeFigureOut">
              <a:rPr lang="en-US" smtClean="0"/>
              <a:t>4/19/20</a:t>
            </a:fld>
            <a:endParaRPr lang="en-US"/>
          </a:p>
        </p:txBody>
      </p:sp>
      <p:sp>
        <p:nvSpPr>
          <p:cNvPr id="6" name="Footer Placeholder 5">
            <a:extLst>
              <a:ext uri="{FF2B5EF4-FFF2-40B4-BE49-F238E27FC236}">
                <a16:creationId xmlns:a16="http://schemas.microsoft.com/office/drawing/2014/main" id="{AF70D171-4C13-944E-973B-B0B4D9CD80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1AC268-10E3-8E4B-A7DD-839E63E2C0D5}"/>
              </a:ext>
            </a:extLst>
          </p:cNvPr>
          <p:cNvSpPr>
            <a:spLocks noGrp="1"/>
          </p:cNvSpPr>
          <p:nvPr>
            <p:ph type="sldNum" sz="quarter" idx="12"/>
          </p:nvPr>
        </p:nvSpPr>
        <p:spPr/>
        <p:txBody>
          <a:bodyPr/>
          <a:lstStyle/>
          <a:p>
            <a:fld id="{CBD4FACE-8054-E745-8FF3-287A0B7F5CBA}" type="slidenum">
              <a:rPr lang="en-US" smtClean="0"/>
              <a:t>‹#›</a:t>
            </a:fld>
            <a:endParaRPr lang="en-US"/>
          </a:p>
        </p:txBody>
      </p:sp>
    </p:spTree>
    <p:extLst>
      <p:ext uri="{BB962C8B-B14F-4D97-AF65-F5344CB8AC3E}">
        <p14:creationId xmlns:p14="http://schemas.microsoft.com/office/powerpoint/2010/main" val="227958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DF3918-FCA8-B247-AF51-E8B7C76A9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70B18-B962-5841-9164-46C13BFB16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532D1-9094-DB44-8E7B-A22F72A2ED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0E16F-0C46-574B-91FC-16FEE3538348}" type="datetimeFigureOut">
              <a:rPr lang="en-US" smtClean="0"/>
              <a:t>4/19/20</a:t>
            </a:fld>
            <a:endParaRPr lang="en-US"/>
          </a:p>
        </p:txBody>
      </p:sp>
      <p:sp>
        <p:nvSpPr>
          <p:cNvPr id="5" name="Footer Placeholder 4">
            <a:extLst>
              <a:ext uri="{FF2B5EF4-FFF2-40B4-BE49-F238E27FC236}">
                <a16:creationId xmlns:a16="http://schemas.microsoft.com/office/drawing/2014/main" id="{88940B95-0BC1-744A-92E2-5137119C72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E9E16E-5328-4A40-AAE6-08147B260C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4FACE-8054-E745-8FF3-287A0B7F5CBA}" type="slidenum">
              <a:rPr lang="en-US" smtClean="0"/>
              <a:t>‹#›</a:t>
            </a:fld>
            <a:endParaRPr lang="en-US"/>
          </a:p>
        </p:txBody>
      </p:sp>
    </p:spTree>
    <p:extLst>
      <p:ext uri="{BB962C8B-B14F-4D97-AF65-F5344CB8AC3E}">
        <p14:creationId xmlns:p14="http://schemas.microsoft.com/office/powerpoint/2010/main" val="377636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B7A14-CBDC-D148-BE81-7EB65CC219C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6D99683-6E8F-A346-9228-56EEA026073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03499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4E281AC2-A203-8C4F-AB6F-A80076782988}"/>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rPr>
              <a:t>Budget Worksheet</a:t>
            </a:r>
          </a:p>
        </p:txBody>
      </p:sp>
      <p:pic>
        <p:nvPicPr>
          <p:cNvPr id="11" name="Content Placeholder 10" descr="A screenshot of a cell phone&#10;&#10;Description automatically generated">
            <a:extLst>
              <a:ext uri="{FF2B5EF4-FFF2-40B4-BE49-F238E27FC236}">
                <a16:creationId xmlns:a16="http://schemas.microsoft.com/office/drawing/2014/main" id="{D53CB8AD-B72D-2E46-8CB4-0D68003D9741}"/>
              </a:ext>
            </a:extLst>
          </p:cNvPr>
          <p:cNvPicPr>
            <a:picLocks noGrp="1" noChangeAspect="1"/>
          </p:cNvPicPr>
          <p:nvPr>
            <p:ph idx="1"/>
          </p:nvPr>
        </p:nvPicPr>
        <p:blipFill rotWithShape="1">
          <a:blip r:embed="rId2"/>
          <a:srcRect t="10061" b="14424"/>
          <a:stretch/>
        </p:blipFill>
        <p:spPr>
          <a:xfrm>
            <a:off x="4654297" y="0"/>
            <a:ext cx="7537704" cy="6858000"/>
          </a:xfrm>
          <a:prstGeom prst="rect">
            <a:avLst/>
          </a:prstGeom>
        </p:spPr>
      </p:pic>
    </p:spTree>
    <p:extLst>
      <p:ext uri="{BB962C8B-B14F-4D97-AF65-F5344CB8AC3E}">
        <p14:creationId xmlns:p14="http://schemas.microsoft.com/office/powerpoint/2010/main" val="178330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9AC601D-8343-CD42-9515-416487576510}"/>
              </a:ext>
            </a:extLst>
          </p:cNvPr>
          <p:cNvSpPr>
            <a:spLocks noGrp="1"/>
          </p:cNvSpPr>
          <p:nvPr>
            <p:ph type="ctrTitle"/>
          </p:nvPr>
        </p:nvSpPr>
        <p:spPr>
          <a:xfrm>
            <a:off x="2726432" y="1741337"/>
            <a:ext cx="6739136" cy="2387918"/>
          </a:xfrm>
        </p:spPr>
        <p:txBody>
          <a:bodyPr anchor="b">
            <a:normAutofit fontScale="90000"/>
          </a:bodyPr>
          <a:lstStyle/>
          <a:p>
            <a:r>
              <a:rPr lang="en-US" sz="6600" dirty="0">
                <a:solidFill>
                  <a:srgbClr val="FFFFFF"/>
                </a:solidFill>
              </a:rPr>
              <a:t>Fix your Finances 2020</a:t>
            </a:r>
            <a:br>
              <a:rPr lang="en-US" sz="6600">
                <a:solidFill>
                  <a:srgbClr val="FFFFFF"/>
                </a:solidFill>
              </a:rPr>
            </a:br>
            <a:endParaRPr lang="en-US" sz="6600" dirty="0">
              <a:solidFill>
                <a:srgbClr val="FFFFFF"/>
              </a:solidFill>
            </a:endParaRPr>
          </a:p>
        </p:txBody>
      </p:sp>
      <p:sp>
        <p:nvSpPr>
          <p:cNvPr id="3" name="Subtitle 2">
            <a:extLst>
              <a:ext uri="{FF2B5EF4-FFF2-40B4-BE49-F238E27FC236}">
                <a16:creationId xmlns:a16="http://schemas.microsoft.com/office/drawing/2014/main" id="{D403CD60-629D-2143-B624-19B1F572F026}"/>
              </a:ext>
            </a:extLst>
          </p:cNvPr>
          <p:cNvSpPr>
            <a:spLocks noGrp="1"/>
          </p:cNvSpPr>
          <p:nvPr>
            <p:ph type="subTitle" idx="1"/>
          </p:nvPr>
        </p:nvSpPr>
        <p:spPr>
          <a:xfrm>
            <a:off x="2729559" y="4200522"/>
            <a:ext cx="6740685" cy="682079"/>
          </a:xfrm>
        </p:spPr>
        <p:txBody>
          <a:bodyPr>
            <a:noAutofit/>
          </a:bodyPr>
          <a:lstStyle/>
          <a:p>
            <a:r>
              <a:rPr lang="en-US" sz="3600" dirty="0">
                <a:solidFill>
                  <a:srgbClr val="FFFFFF"/>
                </a:solidFill>
              </a:rPr>
              <a:t>Class 1- Fundamentals of the Financial House</a:t>
            </a:r>
          </a:p>
        </p:txBody>
      </p:sp>
    </p:spTree>
    <p:extLst>
      <p:ext uri="{BB962C8B-B14F-4D97-AF65-F5344CB8AC3E}">
        <p14:creationId xmlns:p14="http://schemas.microsoft.com/office/powerpoint/2010/main" val="303374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8" name="Rectangle 20"/>
          <p:cNvSpPr>
            <a:spLocks noGrp="1" noChangeArrowheads="1"/>
          </p:cNvSpPr>
          <p:nvPr>
            <p:ph type="body" idx="1"/>
          </p:nvPr>
        </p:nvSpPr>
        <p:spPr>
          <a:xfrm>
            <a:off x="584255" y="1338211"/>
            <a:ext cx="5439496" cy="1881716"/>
          </a:xfrm>
        </p:spPr>
        <p:txBody>
          <a:bodyPr/>
          <a:lstStyle/>
          <a:p>
            <a:pPr marL="0" indent="6351">
              <a:lnSpc>
                <a:spcPct val="95000"/>
              </a:lnSpc>
              <a:buNone/>
            </a:pPr>
            <a:r>
              <a:rPr lang="en-US" altLang="en-US" b="1" dirty="0">
                <a:solidFill>
                  <a:srgbClr val="E4021E"/>
                </a:solidFill>
              </a:rPr>
              <a:t>The Problem:</a:t>
            </a:r>
          </a:p>
          <a:p>
            <a:pPr marL="0" indent="6351">
              <a:lnSpc>
                <a:spcPct val="95000"/>
              </a:lnSpc>
              <a:buNone/>
            </a:pPr>
            <a:r>
              <a:rPr lang="en-US" altLang="en-US" sz="1900" dirty="0"/>
              <a:t>Traditional financial institutions sell you products. They don’</a:t>
            </a:r>
            <a:r>
              <a:rPr lang="en-US" altLang="ja-JP" sz="1900" dirty="0"/>
              <a:t>t provide you with a total solution.</a:t>
            </a:r>
            <a:endParaRPr lang="en-US" altLang="en-US" sz="1900" b="1" dirty="0"/>
          </a:p>
        </p:txBody>
      </p:sp>
      <p:sp>
        <p:nvSpPr>
          <p:cNvPr id="27685" name="Rectangle 37"/>
          <p:cNvSpPr>
            <a:spLocks noChangeArrowheads="1"/>
          </p:cNvSpPr>
          <p:nvPr/>
        </p:nvSpPr>
        <p:spPr bwMode="auto">
          <a:xfrm>
            <a:off x="6228783" y="1338211"/>
            <a:ext cx="5427944" cy="1881716"/>
          </a:xfrm>
          <a:prstGeom prst="rect">
            <a:avLst/>
          </a:prstGeom>
          <a:noFill/>
          <a:ln w="9525">
            <a:noFill/>
            <a:miter lim="800000"/>
            <a:headEnd/>
            <a:tailEnd/>
          </a:ln>
        </p:spPr>
        <p:txBody>
          <a:bodyPr lIns="121899" tIns="60951" rIns="121899" bIns="60951"/>
          <a:lstStyle/>
          <a:p>
            <a:pPr marL="0" marR="0" lvl="0" indent="6351" algn="l" defTabSz="914400" rtl="0" eaLnBrk="1" fontAlgn="auto" latinLnBrk="0" hangingPunct="1">
              <a:lnSpc>
                <a:spcPct val="85000"/>
              </a:lnSpc>
              <a:spcBef>
                <a:spcPts val="0"/>
              </a:spcBef>
              <a:spcAft>
                <a:spcPts val="800"/>
              </a:spcAft>
              <a:buClrTx/>
              <a:buSzTx/>
              <a:buFontTx/>
              <a:buNone/>
              <a:tabLst/>
              <a:defRPr/>
            </a:pPr>
            <a:r>
              <a:rPr kumimoji="0" lang="en-US" altLang="en-US" sz="3200" b="1" i="0" u="none" strike="noStrike" kern="1200" cap="none" spc="0" normalizeH="0" baseline="0" noProof="0" dirty="0">
                <a:ln>
                  <a:noFill/>
                </a:ln>
                <a:solidFill>
                  <a:srgbClr val="E4021E"/>
                </a:solidFill>
                <a:effectLst/>
                <a:uLnTx/>
                <a:uFillTx/>
                <a:latin typeface="Helvetica"/>
                <a:ea typeface="Arial Unicode MS" pitchFamily="34" charset="-128"/>
                <a:cs typeface="Helvetica"/>
              </a:rPr>
              <a:t>The Solution:</a:t>
            </a:r>
          </a:p>
          <a:p>
            <a:pPr marL="0" marR="0" lvl="0" indent="6351" algn="l" defTabSz="914400" rtl="0" eaLnBrk="1" fontAlgn="auto" latinLnBrk="0" hangingPunct="1">
              <a:lnSpc>
                <a:spcPct val="85000"/>
              </a:lnSpc>
              <a:spcBef>
                <a:spcPts val="0"/>
              </a:spcBef>
              <a:spcAft>
                <a:spcPts val="800"/>
              </a:spcAft>
              <a:buClrTx/>
              <a:buSzTx/>
              <a:buFontTx/>
              <a:buNone/>
              <a:tabLst/>
              <a:defRPr/>
            </a:pPr>
            <a:r>
              <a:rPr kumimoji="0" lang="en-US" altLang="en-US" sz="1900" b="1" i="0" u="none" strike="noStrike" kern="1200" cap="none" spc="0" normalizeH="0" baseline="0" noProof="0" dirty="0">
                <a:ln>
                  <a:noFill/>
                </a:ln>
                <a:solidFill>
                  <a:prstClr val="black"/>
                </a:solidFill>
                <a:effectLst/>
                <a:uLnTx/>
                <a:uFillTx/>
                <a:latin typeface="Helvetica"/>
                <a:ea typeface="Arial Unicode MS" pitchFamily="34" charset="-128"/>
                <a:cs typeface="Helvetica"/>
              </a:rPr>
              <a:t>A Financial Needs Analysis.</a:t>
            </a:r>
            <a:r>
              <a:rPr kumimoji="0" lang="en-US" altLang="en-US" sz="1900" b="0" i="0" u="none" strike="noStrike" kern="1200" cap="none" spc="0" normalizeH="0" baseline="0" noProof="0" dirty="0">
                <a:ln>
                  <a:noFill/>
                </a:ln>
                <a:solidFill>
                  <a:prstClr val="black"/>
                </a:solidFill>
                <a:effectLst/>
                <a:uLnTx/>
                <a:uFillTx/>
                <a:latin typeface="Helvetica"/>
                <a:ea typeface="Arial Unicode MS" pitchFamily="34" charset="-128"/>
                <a:cs typeface="Helvetica"/>
              </a:rPr>
              <a:t> A customized, confidential and complimentary program that helps you achieve your goals and dreams.</a:t>
            </a:r>
          </a:p>
        </p:txBody>
      </p:sp>
      <p:sp>
        <p:nvSpPr>
          <p:cNvPr id="8" name="Content Placeholder 2"/>
          <p:cNvSpPr txBox="1">
            <a:spLocks/>
          </p:cNvSpPr>
          <p:nvPr/>
        </p:nvSpPr>
        <p:spPr bwMode="auto">
          <a:xfrm>
            <a:off x="958844" y="442422"/>
            <a:ext cx="10274312" cy="678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17" tIns="60959" rIns="121917" bIns="60959"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600" b="0" i="0" u="none" strike="noStrike" kern="1200" cap="none" spc="0" normalizeH="0" baseline="0" noProof="0" dirty="0">
                <a:ln>
                  <a:noFill/>
                </a:ln>
                <a:solidFill>
                  <a:srgbClr val="4472C4"/>
                </a:solidFill>
                <a:effectLst/>
                <a:uLnTx/>
                <a:uFillTx/>
                <a:latin typeface="Helvetica"/>
                <a:ea typeface="Arial Unicode MS" panose="020B0604020202020204" pitchFamily="34" charset="-128"/>
                <a:cs typeface="Helvetica"/>
              </a:rPr>
              <a:t>People Don’t Plan to Fail, They Fail to Plan</a:t>
            </a:r>
          </a:p>
        </p:txBody>
      </p:sp>
      <p:cxnSp>
        <p:nvCxnSpPr>
          <p:cNvPr id="10" name="Straight Connector 9"/>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2" name="Slide Number Placeholder 1"/>
          <p:cNvSpPr>
            <a:spLocks noGrp="1"/>
          </p:cNvSpPr>
          <p:nvPr>
            <p:ph type="sldNum" sz="quarter" idx="4294967295"/>
          </p:nvPr>
        </p:nvSpPr>
        <p:spPr>
          <a:xfrm>
            <a:off x="0" y="6487728"/>
            <a:ext cx="2844800" cy="365125"/>
          </a:xfrm>
          <a:prstGeom prst="rect">
            <a:avLst/>
          </a:prstGeom>
        </p:spPr>
        <p:txBody>
          <a:bodyPr vert="horz" lIns="121917" tIns="60959" rIns="121917" bIns="60959"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descr="PlanToFail_Wheel.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9496" y="2535749"/>
            <a:ext cx="4212205" cy="4212203"/>
          </a:xfrm>
          <a:prstGeom prst="rect">
            <a:avLst/>
          </a:prstGeom>
        </p:spPr>
      </p:pic>
      <p:cxnSp>
        <p:nvCxnSpPr>
          <p:cNvPr id="9" name="Straight Connector 8"/>
          <p:cNvCxnSpPr/>
          <p:nvPr/>
        </p:nvCxnSpPr>
        <p:spPr>
          <a:xfrm>
            <a:off x="5982640" y="1461101"/>
            <a:ext cx="0" cy="4912779"/>
          </a:xfrm>
          <a:prstGeom prst="line">
            <a:avLst/>
          </a:prstGeom>
          <a:ln w="635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6105875" y="2895928"/>
            <a:ext cx="5345823" cy="2768397"/>
            <a:chOff x="4738285" y="2222179"/>
            <a:chExt cx="3626517" cy="1878037"/>
          </a:xfrm>
        </p:grpSpPr>
        <p:pic>
          <p:nvPicPr>
            <p:cNvPr id="11" name="Picture 10" descr="fna_Pap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12" name="Picture 11" descr="mobile fn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grpSp>
        <p:nvGrpSpPr>
          <p:cNvPr id="5" name="Group 4"/>
          <p:cNvGrpSpPr/>
          <p:nvPr/>
        </p:nvGrpSpPr>
        <p:grpSpPr>
          <a:xfrm>
            <a:off x="6213347" y="5310155"/>
            <a:ext cx="5443383" cy="1020772"/>
            <a:chOff x="4619036" y="3982616"/>
            <a:chExt cx="4082537" cy="765579"/>
          </a:xfrm>
        </p:grpSpPr>
        <p:sp>
          <p:nvSpPr>
            <p:cNvPr id="16" name="Rounded Rectangle 15"/>
            <p:cNvSpPr/>
            <p:nvPr/>
          </p:nvSpPr>
          <p:spPr>
            <a:xfrm>
              <a:off x="4619036" y="3982616"/>
              <a:ext cx="4082537" cy="765579"/>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4736447" y="4092654"/>
              <a:ext cx="3871056" cy="426031"/>
            </a:xfrm>
            <a:prstGeom prst="rect">
              <a:avLst/>
            </a:prstGeom>
          </p:spPr>
          <p:txBody>
            <a:bodyPr wrap="square">
              <a:spAutoFit/>
            </a:bodyPr>
            <a:lstStyle/>
            <a:p>
              <a:pPr marL="0" marR="0" lvl="0" indent="6351" algn="l" defTabSz="914400" rtl="0" eaLnBrk="1" fontAlgn="auto" latinLnBrk="0" hangingPunct="1">
                <a:lnSpc>
                  <a:spcPct val="85000"/>
                </a:lnSpc>
                <a:spcBef>
                  <a:spcPts val="0"/>
                </a:spcBef>
                <a:spcAft>
                  <a:spcPts val="80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Helvetica"/>
                  <a:ea typeface="Arial Unicode MS" pitchFamily="34" charset="-128"/>
                  <a:cs typeface="Helvetica"/>
                </a:rPr>
                <a:t>A Financial GPS: It helps you find answers to important questions.</a:t>
              </a:r>
            </a:p>
          </p:txBody>
        </p:sp>
      </p:grpSp>
    </p:spTree>
    <p:extLst>
      <p:ext uri="{BB962C8B-B14F-4D97-AF65-F5344CB8AC3E}">
        <p14:creationId xmlns:p14="http://schemas.microsoft.com/office/powerpoint/2010/main" val="376877194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400"/>
                                        <p:tgtEl>
                                          <p:spTgt spid="8"/>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700"/>
                                        <p:tgtEl>
                                          <p:spTgt spid="10"/>
                                        </p:tgtEl>
                                      </p:cBhvr>
                                    </p:animEffect>
                                  </p:childTnLst>
                                </p:cTn>
                              </p:par>
                            </p:childTnLst>
                          </p:cTn>
                        </p:par>
                        <p:par>
                          <p:cTn id="11" fill="hold">
                            <p:stCondLst>
                              <p:cond delay="700"/>
                            </p:stCondLst>
                            <p:childTnLst>
                              <p:par>
                                <p:cTn id="12" presetID="10" presetClass="entr" presetSubtype="0" fill="hold" grpId="0" nodeType="afterEffect">
                                  <p:stCondLst>
                                    <p:cond delay="0"/>
                                  </p:stCondLst>
                                  <p:childTnLst>
                                    <p:set>
                                      <p:cBhvr>
                                        <p:cTn id="13" dur="1" fill="hold">
                                          <p:stCondLst>
                                            <p:cond delay="0"/>
                                          </p:stCondLst>
                                        </p:cTn>
                                        <p:tgtEl>
                                          <p:spTgt spid="27668">
                                            <p:txEl>
                                              <p:pRg st="0" end="0"/>
                                            </p:txEl>
                                          </p:spTgt>
                                        </p:tgtEl>
                                        <p:attrNameLst>
                                          <p:attrName>style.visibility</p:attrName>
                                        </p:attrNameLst>
                                      </p:cBhvr>
                                      <p:to>
                                        <p:strVal val="visible"/>
                                      </p:to>
                                    </p:set>
                                    <p:animEffect transition="in" filter="fade">
                                      <p:cBhvr>
                                        <p:cTn id="14" dur="300"/>
                                        <p:tgtEl>
                                          <p:spTgt spid="27668">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7668">
                                            <p:txEl>
                                              <p:pRg st="1" end="1"/>
                                            </p:txEl>
                                          </p:spTgt>
                                        </p:tgtEl>
                                        <p:attrNameLst>
                                          <p:attrName>style.visibility</p:attrName>
                                        </p:attrNameLst>
                                      </p:cBhvr>
                                      <p:to>
                                        <p:strVal val="visible"/>
                                      </p:to>
                                    </p:set>
                                    <p:animEffect transition="in" filter="fade">
                                      <p:cBhvr>
                                        <p:cTn id="17" dur="300"/>
                                        <p:tgtEl>
                                          <p:spTgt spid="276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3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685"/>
                                        </p:tgtEl>
                                        <p:attrNameLst>
                                          <p:attrName>style.visibility</p:attrName>
                                        </p:attrNameLst>
                                      </p:cBhvr>
                                      <p:to>
                                        <p:strVal val="visible"/>
                                      </p:to>
                                    </p:set>
                                    <p:animEffect transition="in" filter="fade">
                                      <p:cBhvr>
                                        <p:cTn id="30" dur="300"/>
                                        <p:tgtEl>
                                          <p:spTgt spid="2768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3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8" grpId="0" build="p"/>
      <p:bldP spid="2768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a:off x="996435" y="1239892"/>
            <a:ext cx="10199132" cy="0"/>
          </a:xfrm>
          <a:prstGeom prst="line">
            <a:avLst/>
          </a:prstGeom>
          <a:noFill/>
          <a:ln w="9525" cap="flat" cmpd="sng" algn="ctr">
            <a:solidFill>
              <a:srgbClr val="34526F"/>
            </a:solidFill>
            <a:prstDash val="solid"/>
            <a:round/>
            <a:headEnd type="none" w="med" len="med"/>
            <a:tailEnd type="none" w="med" len="med"/>
          </a:ln>
          <a:effectLst/>
        </p:spPr>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A17902-E6C7-4548-816F-3C750E8578F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angle 3"/>
          <p:cNvSpPr txBox="1">
            <a:spLocks noChangeArrowheads="1"/>
          </p:cNvSpPr>
          <p:nvPr/>
        </p:nvSpPr>
        <p:spPr bwMode="auto">
          <a:xfrm>
            <a:off x="948268" y="1549614"/>
            <a:ext cx="7323845" cy="9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0" fontAlgn="auto" latinLnBrk="0" hangingPunct="0">
              <a:lnSpc>
                <a:spcPct val="85000"/>
              </a:lnSpc>
              <a:spcBef>
                <a:spcPts val="0"/>
              </a:spcBef>
              <a:spcAft>
                <a:spcPts val="1600"/>
              </a:spcAft>
              <a:buClr>
                <a:srgbClr val="003399"/>
              </a:buClr>
              <a:buSzTx/>
              <a:buFontTx/>
              <a:buNone/>
              <a:tabLst/>
              <a:defRPr/>
            </a:pP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Your </a:t>
            </a:r>
            <a:r>
              <a:rPr kumimoji="0" lang="en-US" altLang="en-US" sz="2133"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FIN</a:t>
            </a:r>
            <a:r>
              <a:rPr kumimoji="0" lang="en-US" altLang="en-US" sz="2133" b="0"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 </a:t>
            </a:r>
            <a:r>
              <a:rPr kumimoji="0" lang="en-US" altLang="en-US" sz="2133" b="0"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is the amount of money you’ll need to accumulate, so that someday you can live off that money for the rest of your life and never have to go back to work.</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auto">
          <a:xfrm rot="517338">
            <a:off x="8428853" y="1564859"/>
            <a:ext cx="2571960" cy="3328117"/>
          </a:xfrm>
          <a:prstGeom prst="rect">
            <a:avLst/>
          </a:prstGeom>
          <a:noFill/>
          <a:ln w="9525">
            <a:solidFill>
              <a:schemeClr val="bg1">
                <a:lumMod val="75000"/>
              </a:schemeClr>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22"/>
          <p:cNvSpPr txBox="1">
            <a:spLocks noChangeArrowheads="1"/>
          </p:cNvSpPr>
          <p:nvPr/>
        </p:nvSpPr>
        <p:spPr bwMode="auto">
          <a:xfrm>
            <a:off x="959821" y="6209749"/>
            <a:ext cx="10249112"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
                <a:srgbClr val="003399"/>
              </a:buClr>
              <a:buSzTx/>
              <a:buFontTx/>
              <a:buNone/>
              <a:tabLst/>
              <a:defRPr/>
            </a:pPr>
            <a:r>
              <a:rPr kumimoji="0" lang="en-US" altLang="en-US" sz="1333" b="0" i="0" u="none" strike="noStrike" kern="1200" cap="none" spc="0" normalizeH="0" baseline="0" noProof="0" dirty="0">
                <a:ln>
                  <a:noFill/>
                </a:ln>
                <a:solidFill>
                  <a:srgbClr val="595959"/>
                </a:solidFill>
                <a:effectLst/>
                <a:uLnTx/>
                <a:uFillTx/>
                <a:latin typeface="Arial Narrow"/>
                <a:ea typeface="Arial Unicode MS" panose="020B0604020202020204" pitchFamily="34" charset="-128"/>
                <a:cs typeface="Arial Narrow"/>
              </a:rPr>
              <a:t>This hypothetical example assumes 20 years of retirement income needed, at a 6% post-retirement rate of return and 3% inflation. Hypothetical investment rates assume a nominal 9% rate of return, compounded monthly, and are not indicative of any specific investment. Any actual investment may be subject to taxes and fees, which would lower performance. This example shows a constant rate of return, unlike actual investments which may fluctuate in value. </a:t>
            </a:r>
          </a:p>
        </p:txBody>
      </p:sp>
      <p:sp>
        <p:nvSpPr>
          <p:cNvPr id="7" name="Right Arrow 10"/>
          <p:cNvSpPr>
            <a:spLocks noChangeArrowheads="1"/>
          </p:cNvSpPr>
          <p:nvPr/>
        </p:nvSpPr>
        <p:spPr bwMode="auto">
          <a:xfrm rot="16200000">
            <a:off x="9627484" y="3989928"/>
            <a:ext cx="463541" cy="359833"/>
          </a:xfrm>
          <a:prstGeom prst="rightArrow">
            <a:avLst>
              <a:gd name="adj1" fmla="val 50000"/>
              <a:gd name="adj2" fmla="val 50000"/>
            </a:avLst>
          </a:prstGeom>
          <a:solidFill>
            <a:srgbClr val="E4021D"/>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1" name="TextBox 8"/>
          <p:cNvSpPr txBox="1">
            <a:spLocks noChangeArrowheads="1"/>
          </p:cNvSpPr>
          <p:nvPr/>
        </p:nvSpPr>
        <p:spPr bwMode="auto">
          <a:xfrm>
            <a:off x="-192217" y="5252510"/>
            <a:ext cx="12192000" cy="41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To get there, invest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$1,421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per month for </a:t>
            </a: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30 years at 9% </a:t>
            </a:r>
            <a:r>
              <a:rPr kumimoji="0" lang="en-US" altLang="en-US" sz="2400" b="1" i="0" u="none" strike="noStrike" kern="1200" cap="none" spc="0" normalizeH="0" baseline="0" noProof="0" dirty="0">
                <a:ln>
                  <a:noFill/>
                </a:ln>
                <a:solidFill>
                  <a:prstClr val="black"/>
                </a:solidFill>
                <a:effectLst/>
                <a:uLnTx/>
                <a:uFillTx/>
                <a:latin typeface="Helvetica"/>
                <a:ea typeface="Arial Unicode MS" panose="020B0604020202020204" pitchFamily="34" charset="-128"/>
                <a:cs typeface="Helvetica"/>
              </a:rPr>
              <a:t>= $2,624,400</a:t>
            </a:r>
          </a:p>
        </p:txBody>
      </p:sp>
      <p:sp>
        <p:nvSpPr>
          <p:cNvPr id="12" name="Right Arrow 5"/>
          <p:cNvSpPr>
            <a:spLocks noChangeArrowheads="1"/>
          </p:cNvSpPr>
          <p:nvPr/>
        </p:nvSpPr>
        <p:spPr bwMode="auto">
          <a:xfrm>
            <a:off x="6979921" y="3022384"/>
            <a:ext cx="1230465" cy="479777"/>
          </a:xfrm>
          <a:prstGeom prst="rightArrow">
            <a:avLst>
              <a:gd name="adj1" fmla="val 50000"/>
              <a:gd name="adj2" fmla="val 50000"/>
            </a:avLst>
          </a:prstGeom>
          <a:solidFill>
            <a:srgbClr val="34526F"/>
          </a:solidFill>
          <a:ln>
            <a:noFill/>
          </a:ln>
        </p:spPr>
        <p:txBody>
          <a:bodyPr wrap="none" anchor="ct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ct val="20000"/>
              </a:spcBef>
              <a:spcAft>
                <a:spcPts val="0"/>
              </a:spcAft>
              <a:buClrTx/>
              <a:buSzTx/>
              <a:buFontTx/>
              <a:buNone/>
              <a:tabLst/>
              <a:defRPr/>
            </a:pPr>
            <a:endParaRPr kumimoji="0" lang="en-US" altLang="en-US" sz="3200" b="0" i="0" u="none" strike="noStrike" kern="1200" cap="none" spc="0" normalizeH="0" baseline="0" noProof="0" dirty="0">
              <a:ln>
                <a:noFill/>
              </a:ln>
              <a:solidFill>
                <a:srgbClr val="CC0000"/>
              </a:solidFill>
              <a:effectLst/>
              <a:uLnTx/>
              <a:uFillTx/>
              <a:latin typeface="Helvetica"/>
              <a:ea typeface="Arial Unicode MS" panose="020B0604020202020204" pitchFamily="34" charset="-128"/>
              <a:cs typeface="Helvetica"/>
            </a:endParaRPr>
          </a:p>
        </p:txBody>
      </p:sp>
      <p:sp>
        <p:nvSpPr>
          <p:cNvPr id="17" name="Rounded Rectangle 16"/>
          <p:cNvSpPr/>
          <p:nvPr/>
        </p:nvSpPr>
        <p:spPr>
          <a:xfrm>
            <a:off x="5211714" y="4392462"/>
            <a:ext cx="6217561" cy="621361"/>
          </a:xfrm>
          <a:prstGeom prst="roundRect">
            <a:avLst/>
          </a:prstGeom>
          <a:solidFill>
            <a:srgbClr val="E4021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15" name="Content Placeholder 2"/>
          <p:cNvSpPr txBox="1">
            <a:spLocks/>
          </p:cNvSpPr>
          <p:nvPr/>
        </p:nvSpPr>
        <p:spPr bwMode="auto">
          <a:xfrm>
            <a:off x="0" y="557407"/>
            <a:ext cx="11485844"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2800"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Step 1- Would you like to know your Financial Independence Number?</a:t>
            </a:r>
          </a:p>
        </p:txBody>
      </p:sp>
      <p:sp>
        <p:nvSpPr>
          <p:cNvPr id="3" name="Rounded Rectangle 2"/>
          <p:cNvSpPr/>
          <p:nvPr/>
        </p:nvSpPr>
        <p:spPr>
          <a:xfrm>
            <a:off x="1077504" y="2755099"/>
            <a:ext cx="6217561" cy="2258724"/>
          </a:xfrm>
          <a:prstGeom prst="roundRect">
            <a:avLst>
              <a:gd name="adj" fmla="val 8157"/>
            </a:avLst>
          </a:prstGeom>
          <a:solidFill>
            <a:srgbClr val="3452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Helvetica" panose="020B0604020202020204" pitchFamily="34" charset="0"/>
              <a:ea typeface="+mn-ea"/>
              <a:cs typeface="+mn-cs"/>
            </a:endParaRPr>
          </a:p>
        </p:txBody>
      </p:sp>
      <p:sp>
        <p:nvSpPr>
          <p:cNvPr id="9" name="Rectangle 2"/>
          <p:cNvSpPr>
            <a:spLocks noChangeArrowheads="1"/>
          </p:cNvSpPr>
          <p:nvPr/>
        </p:nvSpPr>
        <p:spPr bwMode="auto">
          <a:xfrm>
            <a:off x="1288027" y="2819171"/>
            <a:ext cx="5884111" cy="111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Example: You want to retire in 30 years, with $100,000 a year in todays dollars</a:t>
            </a:r>
          </a:p>
        </p:txBody>
      </p:sp>
      <p:sp>
        <p:nvSpPr>
          <p:cNvPr id="13" name="TextBox 7"/>
          <p:cNvSpPr txBox="1">
            <a:spLocks noChangeArrowheads="1"/>
          </p:cNvSpPr>
          <p:nvPr/>
        </p:nvSpPr>
        <p:spPr bwMode="auto">
          <a:xfrm>
            <a:off x="6681803" y="4392461"/>
            <a:ext cx="4527132" cy="621363"/>
          </a:xfrm>
          <a:prstGeom prst="rect">
            <a:avLst/>
          </a:prstGeom>
          <a:noFill/>
          <a:ln>
            <a:noFill/>
          </a:ln>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r" defTabSz="914400" rtl="0" eaLnBrk="1" fontAlgn="auto" latinLnBrk="0" hangingPunct="1">
              <a:lnSpc>
                <a:spcPct val="85000"/>
              </a:lnSpc>
              <a:spcBef>
                <a:spcPts val="0"/>
              </a:spcBef>
              <a:spcAft>
                <a:spcPts val="0"/>
              </a:spcAft>
              <a:buClrTx/>
              <a:buSzTx/>
              <a:buFontTx/>
              <a:buNone/>
              <a:tabLst/>
              <a:defRPr/>
            </a:pPr>
            <a:r>
              <a:rPr kumimoji="0" lang="en-US" altLang="en-US" sz="2667"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Your FIN is $2,624,000</a:t>
            </a:r>
          </a:p>
        </p:txBody>
      </p:sp>
      <p:sp>
        <p:nvSpPr>
          <p:cNvPr id="18" name="Rectangle 2"/>
          <p:cNvSpPr>
            <a:spLocks noChangeArrowheads="1"/>
          </p:cNvSpPr>
          <p:nvPr/>
        </p:nvSpPr>
        <p:spPr bwMode="auto">
          <a:xfrm>
            <a:off x="1288027" y="3938071"/>
            <a:ext cx="5884111" cy="83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Helvetica"/>
                <a:ea typeface="Arial Unicode MS" panose="020B0604020202020204" pitchFamily="34" charset="-128"/>
                <a:cs typeface="Helvetica"/>
              </a:rPr>
              <a:t>30 years from now, after 3% inflation… $243,000 spends like $100,000 does today.</a:t>
            </a:r>
          </a:p>
        </p:txBody>
      </p:sp>
      <p:sp>
        <p:nvSpPr>
          <p:cNvPr id="8" name="Rectangle 7"/>
          <p:cNvSpPr/>
          <p:nvPr/>
        </p:nvSpPr>
        <p:spPr>
          <a:xfrm>
            <a:off x="959822" y="5698786"/>
            <a:ext cx="10526023" cy="412677"/>
          </a:xfrm>
          <a:prstGeom prst="rect">
            <a:avLst/>
          </a:prstGeom>
        </p:spPr>
        <p:txBody>
          <a:bodyPr wrap="square">
            <a:spAutoFit/>
          </a:bodyP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E4021D"/>
                </a:solidFill>
                <a:effectLst/>
                <a:uLnTx/>
                <a:uFillTx/>
                <a:latin typeface="Helvetica"/>
                <a:ea typeface="Arial Unicode MS" panose="020B0604020202020204" pitchFamily="34" charset="-128"/>
                <a:cs typeface="Helvetica"/>
              </a:rPr>
              <a:t>Lets Find Out What Your FIN Number Is…..</a:t>
            </a:r>
          </a:p>
        </p:txBody>
      </p:sp>
    </p:spTree>
    <p:extLst>
      <p:ext uri="{BB962C8B-B14F-4D97-AF65-F5344CB8AC3E}">
        <p14:creationId xmlns:p14="http://schemas.microsoft.com/office/powerpoint/2010/main" val="1755812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400"/>
                                        <p:tgtEl>
                                          <p:spTgt spid="15"/>
                                        </p:tgtEl>
                                      </p:cBhvr>
                                    </p:animEffect>
                                  </p:childTnLst>
                                </p:cTn>
                              </p:par>
                              <p:par>
                                <p:cTn id="8" presetID="16" presetClass="entr" presetSubtype="37"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outVertical)">
                                      <p:cBhvr>
                                        <p:cTn id="10" dur="7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3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3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3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3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3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3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3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3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300"/>
                                        <p:tgtEl>
                                          <p:spTgt spid="8"/>
                                        </p:tgtEl>
                                      </p:cBhvr>
                                    </p:animEffect>
                                  </p:childTnLst>
                                </p:cTn>
                              </p:par>
                            </p:childTnLst>
                          </p:cTn>
                        </p:par>
                        <p:par>
                          <p:cTn id="56" fill="hold">
                            <p:stCondLst>
                              <p:cond delay="300"/>
                            </p:stCondLst>
                            <p:childTnLst>
                              <p:par>
                                <p:cTn id="57" presetID="1" presetClass="entr" presetSubtype="0" fill="hold" grpId="0" nodeType="after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1" grpId="0"/>
      <p:bldP spid="12" grpId="0" animBg="1"/>
      <p:bldP spid="17" grpId="0" animBg="1"/>
      <p:bldP spid="15" grpId="0"/>
      <p:bldP spid="3" grpId="0" animBg="1"/>
      <p:bldP spid="9" grpId="0"/>
      <p:bldP spid="13" grpId="0"/>
      <p:bldP spid="18"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50A13B-F15A-554C-BEC4-E2AB1B1306C1}"/>
              </a:ext>
            </a:extLst>
          </p:cNvPr>
          <p:cNvSpPr>
            <a:spLocks noGrp="1"/>
          </p:cNvSpPr>
          <p:nvPr>
            <p:ph type="title"/>
          </p:nvPr>
        </p:nvSpPr>
        <p:spPr>
          <a:xfrm>
            <a:off x="838200" y="585216"/>
            <a:ext cx="10515600" cy="1325563"/>
          </a:xfrm>
        </p:spPr>
        <p:txBody>
          <a:bodyPr vert="horz" lIns="91440" tIns="45720" rIns="91440" bIns="45720" rtlCol="0">
            <a:normAutofit/>
          </a:bodyPr>
          <a:lstStyle/>
          <a:p>
            <a:r>
              <a:rPr lang="en-US" dirty="0">
                <a:solidFill>
                  <a:srgbClr val="FFFFFF"/>
                </a:solidFill>
              </a:rPr>
              <a:t>Determine Your FIN- Do Nothing Money</a:t>
            </a:r>
          </a:p>
        </p:txBody>
      </p:sp>
      <p:pic>
        <p:nvPicPr>
          <p:cNvPr id="5" name="Content Placeholder 4" descr="A screenshot of a cell phone&#10;&#10;Description automatically generated">
            <a:extLst>
              <a:ext uri="{FF2B5EF4-FFF2-40B4-BE49-F238E27FC236}">
                <a16:creationId xmlns:a16="http://schemas.microsoft.com/office/drawing/2014/main" id="{38863E38-40EC-FA41-B425-2B55033BE665}"/>
              </a:ext>
            </a:extLst>
          </p:cNvPr>
          <p:cNvPicPr>
            <a:picLocks noChangeAspect="1"/>
          </p:cNvPicPr>
          <p:nvPr/>
        </p:nvPicPr>
        <p:blipFill rotWithShape="1">
          <a:blip r:embed="rId2"/>
          <a:srcRect t="3046" r="3" b="3049"/>
          <a:stretch/>
        </p:blipFill>
        <p:spPr>
          <a:xfrm>
            <a:off x="841247" y="2286000"/>
            <a:ext cx="6902577" cy="4343399"/>
          </a:xfrm>
          <a:prstGeom prst="rect">
            <a:avLst/>
          </a:prstGeom>
        </p:spPr>
      </p:pic>
      <p:sp>
        <p:nvSpPr>
          <p:cNvPr id="22" name="Content Placeholder 13">
            <a:extLst>
              <a:ext uri="{FF2B5EF4-FFF2-40B4-BE49-F238E27FC236}">
                <a16:creationId xmlns:a16="http://schemas.microsoft.com/office/drawing/2014/main" id="{78D709B2-CA9F-4F90-A882-2045A8DDF1D8}"/>
              </a:ext>
            </a:extLst>
          </p:cNvPr>
          <p:cNvSpPr>
            <a:spLocks noGrp="1"/>
          </p:cNvSpPr>
          <p:nvPr>
            <p:ph idx="1"/>
          </p:nvPr>
        </p:nvSpPr>
        <p:spPr>
          <a:xfrm>
            <a:off x="7546848" y="2516777"/>
            <a:ext cx="3803904" cy="3660185"/>
          </a:xfrm>
        </p:spPr>
        <p:txBody>
          <a:bodyPr anchor="ctr">
            <a:normAutofit/>
          </a:bodyPr>
          <a:lstStyle/>
          <a:p>
            <a:endParaRPr lang="en-US" sz="2200" dirty="0"/>
          </a:p>
        </p:txBody>
      </p:sp>
    </p:spTree>
    <p:extLst>
      <p:ext uri="{BB962C8B-B14F-4D97-AF65-F5344CB8AC3E}">
        <p14:creationId xmlns:p14="http://schemas.microsoft.com/office/powerpoint/2010/main" val="4126251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537182D7-2EA5-3C48-AB4F-86FCA53B5594}"/>
              </a:ext>
            </a:extLst>
          </p:cNvPr>
          <p:cNvPicPr>
            <a:picLocks noGrp="1" noChangeAspect="1"/>
          </p:cNvPicPr>
          <p:nvPr>
            <p:ph idx="1"/>
          </p:nvPr>
        </p:nvPicPr>
        <p:blipFill rotWithShape="1">
          <a:blip r:embed="rId2"/>
          <a:srcRect b="1000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C23362-F6F6-BC4A-A40B-228D67581C5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Here are the Numbers</a:t>
            </a:r>
          </a:p>
        </p:txBody>
      </p:sp>
      <p:cxnSp>
        <p:nvCxnSpPr>
          <p:cNvPr id="31" name="Straight Connector 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90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bwMode="auto">
          <a:xfrm>
            <a:off x="906955" y="395417"/>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Build Your Financial House</a:t>
            </a:r>
            <a:endParaRPr kumimoji="0" lang="en-US" altLang="en-US" sz="3733" b="0" i="0" u="none" strike="noStrike" kern="1200" cap="none" spc="0" normalizeH="0" baseline="30000" noProof="0" dirty="0">
              <a:ln>
                <a:noFill/>
              </a:ln>
              <a:solidFill>
                <a:srgbClr val="34526F"/>
              </a:solidFill>
              <a:effectLst/>
              <a:uLnTx/>
              <a:uFillTx/>
              <a:latin typeface="Helvetica"/>
              <a:ea typeface="Arial Unicode MS" panose="020B0604020202020204" pitchFamily="34" charset="-128"/>
              <a:cs typeface="Helvetica"/>
            </a:endParaRPr>
          </a:p>
        </p:txBody>
      </p:sp>
      <p:cxnSp>
        <p:nvCxnSpPr>
          <p:cNvPr id="21" name="Straight Connector 20"/>
          <p:cNvCxnSpPr/>
          <p:nvPr/>
        </p:nvCxnSpPr>
        <p:spPr bwMode="auto">
          <a:xfrm>
            <a:off x="1202645" y="1077860"/>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22" name="Picture 21" descr="FinancialHous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0793" y="1575008"/>
            <a:ext cx="5410168" cy="4140407"/>
          </a:xfrm>
          <a:prstGeom prst="rect">
            <a:avLst/>
          </a:prstGeom>
        </p:spPr>
      </p:pic>
      <p:sp>
        <p:nvSpPr>
          <p:cNvPr id="23" name="Text Box 29"/>
          <p:cNvSpPr txBox="1">
            <a:spLocks noChangeArrowheads="1"/>
          </p:cNvSpPr>
          <p:nvPr/>
        </p:nvSpPr>
        <p:spPr bwMode="auto">
          <a:xfrm>
            <a:off x="861507" y="5162646"/>
            <a:ext cx="5058824" cy="55276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Budget - Emergency Fund</a:t>
            </a:r>
            <a:endParaRPr kumimoji="0" lang="en-US" altLang="en-US" sz="2133" b="0" i="0" u="none" strike="noStrike" kern="1200" cap="none" spc="0" normalizeH="0" baseline="30000" noProof="0" dirty="0">
              <a:ln>
                <a:noFill/>
              </a:ln>
              <a:solidFill>
                <a:prstClr val="white"/>
              </a:solidFill>
              <a:effectLst/>
              <a:uLnTx/>
              <a:uFillTx/>
              <a:latin typeface="Helvetica"/>
              <a:ea typeface="Arial Unicode MS" pitchFamily="34" charset="-128"/>
              <a:cs typeface="Helvetica"/>
            </a:endParaRPr>
          </a:p>
        </p:txBody>
      </p:sp>
      <p:sp>
        <p:nvSpPr>
          <p:cNvPr id="24" name="Text Box 29"/>
          <p:cNvSpPr txBox="1">
            <a:spLocks noChangeArrowheads="1"/>
          </p:cNvSpPr>
          <p:nvPr/>
        </p:nvSpPr>
        <p:spPr bwMode="auto">
          <a:xfrm>
            <a:off x="1104220" y="4481322"/>
            <a:ext cx="4573397" cy="651404"/>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0" fontAlgn="auto" latinLnBrk="0" hangingPunct="0">
              <a:lnSpc>
                <a:spcPct val="85000"/>
              </a:lnSpc>
              <a:spcBef>
                <a:spcPts val="0"/>
              </a:spcBef>
              <a:spcAft>
                <a:spcPct val="8500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Protect Your Income and Liabilities</a:t>
            </a:r>
          </a:p>
        </p:txBody>
      </p:sp>
      <p:sp>
        <p:nvSpPr>
          <p:cNvPr id="25" name="Text Box 29"/>
          <p:cNvSpPr txBox="1">
            <a:spLocks noChangeArrowheads="1"/>
          </p:cNvSpPr>
          <p:nvPr/>
        </p:nvSpPr>
        <p:spPr bwMode="auto">
          <a:xfrm>
            <a:off x="906957" y="3917088"/>
            <a:ext cx="4967923" cy="54701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Pay Off Bad Debt- Home Ownership</a:t>
            </a:r>
          </a:p>
        </p:txBody>
      </p:sp>
      <p:sp>
        <p:nvSpPr>
          <p:cNvPr id="26" name="Text Box 29"/>
          <p:cNvSpPr txBox="1">
            <a:spLocks noChangeArrowheads="1"/>
          </p:cNvSpPr>
          <p:nvPr/>
        </p:nvSpPr>
        <p:spPr bwMode="auto">
          <a:xfrm>
            <a:off x="906957" y="3276432"/>
            <a:ext cx="4967923" cy="5438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Understanding Investments</a:t>
            </a:r>
          </a:p>
        </p:txBody>
      </p:sp>
      <p:sp>
        <p:nvSpPr>
          <p:cNvPr id="27" name="Text Box 29"/>
          <p:cNvSpPr txBox="1">
            <a:spLocks noChangeArrowheads="1"/>
          </p:cNvSpPr>
          <p:nvPr/>
        </p:nvSpPr>
        <p:spPr bwMode="auto">
          <a:xfrm>
            <a:off x="906957" y="2660119"/>
            <a:ext cx="4967923" cy="53922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Retirement-College Savings</a:t>
            </a:r>
          </a:p>
        </p:txBody>
      </p:sp>
      <p:sp>
        <p:nvSpPr>
          <p:cNvPr id="28" name="Text Box 29"/>
          <p:cNvSpPr txBox="1">
            <a:spLocks noChangeArrowheads="1"/>
          </p:cNvSpPr>
          <p:nvPr/>
        </p:nvSpPr>
        <p:spPr bwMode="auto">
          <a:xfrm>
            <a:off x="1368267" y="2081800"/>
            <a:ext cx="4045308" cy="3942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Other Goals and Dreams</a:t>
            </a:r>
          </a:p>
        </p:txBody>
      </p:sp>
      <p:sp>
        <p:nvSpPr>
          <p:cNvPr id="30" name="TextBox 7"/>
          <p:cNvSpPr txBox="1">
            <a:spLocks noChangeArrowheads="1"/>
          </p:cNvSpPr>
          <p:nvPr/>
        </p:nvSpPr>
        <p:spPr bwMode="auto">
          <a:xfrm>
            <a:off x="7086600" y="3891279"/>
            <a:ext cx="4743000" cy="198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a:solidFill>
                  <a:schemeClr val="bg1"/>
                </a:solidFill>
                <a:latin typeface="Trebuchet MS" pitchFamily="34" charset="0"/>
                <a:ea typeface="MS PGothic" pitchFamily="34" charset="-128"/>
              </a:defRPr>
            </a:lvl1pPr>
            <a:lvl2pPr marL="742950" indent="-285750" eaLnBrk="0" hangingPunct="0">
              <a:defRPr sz="1000">
                <a:solidFill>
                  <a:schemeClr val="bg1"/>
                </a:solidFill>
                <a:latin typeface="Trebuchet MS" pitchFamily="34" charset="0"/>
                <a:ea typeface="MS PGothic" pitchFamily="34" charset="-128"/>
              </a:defRPr>
            </a:lvl2pPr>
            <a:lvl3pPr marL="1143000" indent="-228600" eaLnBrk="0" hangingPunct="0">
              <a:defRPr sz="1000">
                <a:solidFill>
                  <a:schemeClr val="bg1"/>
                </a:solidFill>
                <a:latin typeface="Trebuchet MS" pitchFamily="34" charset="0"/>
                <a:ea typeface="MS PGothic" pitchFamily="34" charset="-128"/>
              </a:defRPr>
            </a:lvl3pPr>
            <a:lvl4pPr marL="1600200" indent="-228600" eaLnBrk="0" hangingPunct="0">
              <a:defRPr sz="1000">
                <a:solidFill>
                  <a:schemeClr val="bg1"/>
                </a:solidFill>
                <a:latin typeface="Trebuchet MS" pitchFamily="34" charset="0"/>
                <a:ea typeface="MS PGothic" pitchFamily="34" charset="-128"/>
              </a:defRPr>
            </a:lvl4pPr>
            <a:lvl5pPr marL="2057400" indent="-228600" eaLnBrk="0" hangingPunct="0">
              <a:defRPr sz="1000">
                <a:solidFill>
                  <a:schemeClr val="bg1"/>
                </a:solidFill>
                <a:latin typeface="Trebuchet MS" pitchFamily="34" charset="0"/>
                <a:ea typeface="MS PGothic" pitchFamily="34" charset="-128"/>
              </a:defRPr>
            </a:lvl5pPr>
            <a:lvl6pPr marL="2514600" indent="-228600" eaLnBrk="0" fontAlgn="base" hangingPunct="0">
              <a:spcBef>
                <a:spcPct val="0"/>
              </a:spcBef>
              <a:spcAft>
                <a:spcPct val="0"/>
              </a:spcAft>
              <a:defRPr sz="1000">
                <a:solidFill>
                  <a:schemeClr val="bg1"/>
                </a:solidFill>
                <a:latin typeface="Trebuchet MS" pitchFamily="34" charset="0"/>
                <a:ea typeface="MS PGothic" pitchFamily="34" charset="-128"/>
              </a:defRPr>
            </a:lvl6pPr>
            <a:lvl7pPr marL="2971800" indent="-228600" eaLnBrk="0" fontAlgn="base" hangingPunct="0">
              <a:spcBef>
                <a:spcPct val="0"/>
              </a:spcBef>
              <a:spcAft>
                <a:spcPct val="0"/>
              </a:spcAft>
              <a:defRPr sz="1000">
                <a:solidFill>
                  <a:schemeClr val="bg1"/>
                </a:solidFill>
                <a:latin typeface="Trebuchet MS" pitchFamily="34" charset="0"/>
                <a:ea typeface="MS PGothic" pitchFamily="34" charset="-128"/>
              </a:defRPr>
            </a:lvl7pPr>
            <a:lvl8pPr marL="3429000" indent="-228600" eaLnBrk="0" fontAlgn="base" hangingPunct="0">
              <a:spcBef>
                <a:spcPct val="0"/>
              </a:spcBef>
              <a:spcAft>
                <a:spcPct val="0"/>
              </a:spcAft>
              <a:defRPr sz="1000">
                <a:solidFill>
                  <a:schemeClr val="bg1"/>
                </a:solidFill>
                <a:latin typeface="Trebuchet MS" pitchFamily="34" charset="0"/>
                <a:ea typeface="MS PGothic" pitchFamily="34" charset="-128"/>
              </a:defRPr>
            </a:lvl8pPr>
            <a:lvl9pPr marL="3886200" indent="-228600" eaLnBrk="0" fontAlgn="base" hangingPunct="0">
              <a:spcBef>
                <a:spcPct val="0"/>
              </a:spcBef>
              <a:spcAft>
                <a:spcPct val="0"/>
              </a:spcAft>
              <a:defRPr sz="1000">
                <a:solidFill>
                  <a:schemeClr val="bg1"/>
                </a:solidFill>
                <a:latin typeface="Trebuchet MS" pitchFamily="34" charset="0"/>
                <a:ea typeface="MS PGothic" pitchFamily="34" charset="-128"/>
              </a:defRPr>
            </a:lvl9pPr>
          </a:lstStyle>
          <a:p>
            <a:pPr marL="0" marR="0" lvl="0" indent="0" algn="ctr" defTabSz="914400" rtl="0" eaLnBrk="1" fontAlgn="auto" latinLnBrk="0" hangingPunct="1">
              <a:lnSpc>
                <a:spcPct val="85000"/>
              </a:lnSpc>
              <a:spcBef>
                <a:spcPts val="0"/>
              </a:spcBef>
              <a:spcAft>
                <a:spcPts val="800"/>
              </a:spcAft>
              <a:buClrTx/>
              <a:buSzTx/>
              <a:buFontTx/>
              <a:buNone/>
              <a:tabLst/>
              <a:defRPr/>
            </a:pP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On a scale of 1-10,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t>10 being the highest, </a:t>
            </a:r>
            <a:br>
              <a:rPr kumimoji="0" lang="en-US" altLang="en-US" sz="2400" b="0" i="0" u="sng"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how would you rate your </a:t>
            </a:r>
            <a:b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br>
            <a:r>
              <a:rPr kumimoji="0" lang="en-US" altLang="en-US" sz="2400" b="0" i="0" u="none" strike="noStrike" kern="1200" cap="none" spc="0" normalizeH="0" baseline="0" noProof="0" dirty="0">
                <a:ln>
                  <a:noFill/>
                </a:ln>
                <a:solidFill>
                  <a:srgbClr val="CC0000"/>
                </a:solidFill>
                <a:effectLst/>
                <a:uLnTx/>
                <a:uFillTx/>
                <a:latin typeface="Helvetica" charset="0"/>
                <a:ea typeface="Helvetica" charset="0"/>
                <a:cs typeface="Helvetica" charset="0"/>
              </a:rPr>
              <a:t>confidence level that you will become debt free and financially independent?</a:t>
            </a:r>
          </a:p>
        </p:txBody>
      </p:sp>
      <p:grpSp>
        <p:nvGrpSpPr>
          <p:cNvPr id="31" name="Group 30"/>
          <p:cNvGrpSpPr/>
          <p:nvPr/>
        </p:nvGrpSpPr>
        <p:grpSpPr>
          <a:xfrm>
            <a:off x="7162802" y="1348894"/>
            <a:ext cx="4312641" cy="2199895"/>
            <a:chOff x="4738285" y="2222179"/>
            <a:chExt cx="3626517" cy="1878037"/>
          </a:xfrm>
        </p:grpSpPr>
        <p:pic>
          <p:nvPicPr>
            <p:cNvPr id="32" name="Picture 31" descr="fna_Paper.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8285" y="2222179"/>
              <a:ext cx="2727184" cy="1802714"/>
            </a:xfrm>
            <a:prstGeom prst="rect">
              <a:avLst/>
            </a:prstGeom>
            <a:effectLst>
              <a:outerShdw blurRad="63500" sx="102000" sy="102000" algn="ctr" rotWithShape="0">
                <a:prstClr val="black">
                  <a:alpha val="40000"/>
                </a:prstClr>
              </a:outerShdw>
            </a:effectLst>
          </p:spPr>
        </p:pic>
        <p:pic>
          <p:nvPicPr>
            <p:cNvPr id="33" name="Picture 32" descr="mobile fn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49144" y="2239818"/>
              <a:ext cx="1915658" cy="1860398"/>
            </a:xfrm>
            <a:prstGeom prst="rect">
              <a:avLst/>
            </a:prstGeom>
          </p:spPr>
        </p:pic>
      </p:grpSp>
      <p:sp>
        <p:nvSpPr>
          <p:cNvPr id="35" name="Slide Number Placeholder 1"/>
          <p:cNvSpPr>
            <a:spLocks noGrp="1"/>
          </p:cNvSpPr>
          <p:nvPr>
            <p:ph type="sldNum" sz="quarter" idx="12"/>
          </p:nvPr>
        </p:nvSpPr>
        <p:spPr>
          <a:xfrm>
            <a:off x="0" y="648772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Tree>
    <p:extLst>
      <p:ext uri="{BB962C8B-B14F-4D97-AF65-F5344CB8AC3E}">
        <p14:creationId xmlns:p14="http://schemas.microsoft.com/office/powerpoint/2010/main" val="172526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7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4" grpId="0"/>
      <p:bldP spid="25" grpId="0"/>
      <p:bldP spid="26" grpId="0"/>
      <p:bldP spid="27" grpId="0"/>
      <p:bldP spid="28"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5379D090-F20E-2045-8A99-FA4D30F04EDD}"/>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kern="1200" dirty="0">
                <a:solidFill>
                  <a:srgbClr val="000000"/>
                </a:solidFill>
                <a:latin typeface="+mj-lt"/>
                <a:ea typeface="+mj-ea"/>
                <a:cs typeface="+mj-cs"/>
              </a:rPr>
              <a:t>Last Weeks Homework</a:t>
            </a:r>
          </a:p>
        </p:txBody>
      </p:sp>
      <p:sp>
        <p:nvSpPr>
          <p:cNvPr id="5" name="Text Placeholder 4">
            <a:extLst>
              <a:ext uri="{FF2B5EF4-FFF2-40B4-BE49-F238E27FC236}">
                <a16:creationId xmlns:a16="http://schemas.microsoft.com/office/drawing/2014/main" id="{2D2457D3-EA17-3840-8FD7-EFC56FF09DB6}"/>
              </a:ext>
            </a:extLst>
          </p:cNvPr>
          <p:cNvSpPr>
            <a:spLocks noGrp="1"/>
          </p:cNvSpPr>
          <p:nvPr>
            <p:ph type="body" idx="1"/>
          </p:nvPr>
        </p:nvSpPr>
        <p:spPr>
          <a:xfrm>
            <a:off x="6590966" y="3428999"/>
            <a:ext cx="4805691" cy="838831"/>
          </a:xfrm>
        </p:spPr>
        <p:txBody>
          <a:bodyPr vert="horz" lIns="91440" tIns="45720" rIns="91440" bIns="45720" rtlCol="0" anchor="b">
            <a:normAutofit/>
          </a:bodyPr>
          <a:lstStyle/>
          <a:p>
            <a:endParaRPr lang="en-US" sz="1800" kern="1200">
              <a:solidFill>
                <a:srgbClr val="000000"/>
              </a:solidFill>
              <a:latin typeface="+mn-lt"/>
              <a:ea typeface="+mn-ea"/>
              <a:cs typeface="+mn-cs"/>
            </a:endParaRPr>
          </a:p>
        </p:txBody>
      </p:sp>
      <p:sp>
        <p:nvSpPr>
          <p:cNvPr id="16"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Checkmark">
            <a:extLst>
              <a:ext uri="{FF2B5EF4-FFF2-40B4-BE49-F238E27FC236}">
                <a16:creationId xmlns:a16="http://schemas.microsoft.com/office/drawing/2014/main" id="{6B9A1388-8366-4C4B-9BE2-5E339D4EA9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62529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bwMode="auto">
          <a:xfrm>
            <a:off x="906955" y="395417"/>
            <a:ext cx="10274312" cy="678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0" fontAlgn="base" hangingPunct="0">
              <a:lnSpc>
                <a:spcPct val="85000"/>
              </a:lnSpc>
              <a:spcBef>
                <a:spcPct val="0"/>
              </a:spcBef>
              <a:spcAft>
                <a:spcPts val="600"/>
              </a:spcAft>
              <a:buClr>
                <a:srgbClr val="003366"/>
              </a:buClr>
              <a:buChar char="•"/>
              <a:defRPr sz="3200">
                <a:solidFill>
                  <a:schemeClr val="tx1"/>
                </a:solidFill>
                <a:latin typeface="+mn-lt"/>
                <a:ea typeface="Arial Unicode MS" panose="020B0604020202020204" pitchFamily="34" charset="-128"/>
                <a:cs typeface="Arial Unicode MS" charset="0"/>
              </a:defRPr>
            </a:lvl1pPr>
            <a:lvl2pPr marL="742950" indent="-285750" algn="l" rtl="0" eaLnBrk="0" fontAlgn="base" hangingPunct="0">
              <a:lnSpc>
                <a:spcPct val="85000"/>
              </a:lnSpc>
              <a:spcBef>
                <a:spcPct val="0"/>
              </a:spcBef>
              <a:spcAft>
                <a:spcPts val="600"/>
              </a:spcAft>
              <a:buChar char="–"/>
              <a:defRPr sz="2800">
                <a:solidFill>
                  <a:schemeClr val="tx1"/>
                </a:solidFill>
                <a:latin typeface="+mn-lt"/>
                <a:ea typeface="Arial Unicode MS" charset="0"/>
                <a:cs typeface="Arial Unicode MS" charset="0"/>
              </a:defRPr>
            </a:lvl2pPr>
            <a:lvl3pPr marL="1143000" indent="-228600" algn="l" rtl="0" eaLnBrk="0" fontAlgn="base" hangingPunct="0">
              <a:lnSpc>
                <a:spcPct val="85000"/>
              </a:lnSpc>
              <a:spcBef>
                <a:spcPct val="0"/>
              </a:spcBef>
              <a:spcAft>
                <a:spcPts val="600"/>
              </a:spcAft>
              <a:buChar char="•"/>
              <a:defRPr sz="2400">
                <a:solidFill>
                  <a:schemeClr val="tx1"/>
                </a:solidFill>
                <a:latin typeface="+mn-lt"/>
                <a:ea typeface="Arial Unicode MS" charset="0"/>
                <a:cs typeface="Arial Unicode MS" charset="0"/>
              </a:defRPr>
            </a:lvl3pPr>
            <a:lvl4pPr marL="16002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4pPr>
            <a:lvl5pPr marL="2057400" indent="-228600" algn="l" rtl="0" eaLnBrk="0" fontAlgn="base" hangingPunct="0">
              <a:lnSpc>
                <a:spcPct val="85000"/>
              </a:lnSpc>
              <a:spcBef>
                <a:spcPct val="0"/>
              </a:spcBef>
              <a:spcAft>
                <a:spcPts val="600"/>
              </a:spcAft>
              <a:buChar char="»"/>
              <a:defRPr sz="2000">
                <a:solidFill>
                  <a:schemeClr val="tx1"/>
                </a:solidFill>
                <a:latin typeface="+mn-lt"/>
                <a:ea typeface="Arial Unicode MS" charset="0"/>
                <a:cs typeface="Arial Unicode MS"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a:lstStyle>
          <a:p>
            <a:pPr marL="0" marR="0" lvl="0" indent="0" algn="ctr" defTabSz="914400" rtl="0" eaLnBrk="0" fontAlgn="base" latinLnBrk="0" hangingPunct="0">
              <a:lnSpc>
                <a:spcPct val="85000"/>
              </a:lnSpc>
              <a:spcBef>
                <a:spcPct val="0"/>
              </a:spcBef>
              <a:spcAft>
                <a:spcPts val="600"/>
              </a:spcAft>
              <a:buClr>
                <a:srgbClr val="003366"/>
              </a:buClr>
              <a:buSzTx/>
              <a:buFontTx/>
              <a:buNone/>
              <a:tabLst/>
              <a:defRPr/>
            </a:pPr>
            <a:r>
              <a:rPr kumimoji="0" lang="en-US" altLang="en-US" sz="3733" b="0" i="0" u="none" strike="noStrike" kern="1200" cap="none" spc="0" normalizeH="0" baseline="0" noProof="0" dirty="0">
                <a:ln>
                  <a:noFill/>
                </a:ln>
                <a:solidFill>
                  <a:srgbClr val="34526F"/>
                </a:solidFill>
                <a:effectLst/>
                <a:uLnTx/>
                <a:uFillTx/>
                <a:latin typeface="Helvetica"/>
                <a:ea typeface="Arial Unicode MS" panose="020B0604020202020204" pitchFamily="34" charset="-128"/>
                <a:cs typeface="Helvetica"/>
              </a:rPr>
              <a:t>GPS: Build Your Financial House</a:t>
            </a:r>
            <a:endParaRPr kumimoji="0" lang="en-US" altLang="en-US" sz="3733" b="0" i="0" u="none" strike="noStrike" kern="1200" cap="none" spc="0" normalizeH="0" baseline="30000" noProof="0" dirty="0">
              <a:ln>
                <a:noFill/>
              </a:ln>
              <a:solidFill>
                <a:srgbClr val="34526F"/>
              </a:solidFill>
              <a:effectLst/>
              <a:uLnTx/>
              <a:uFillTx/>
              <a:latin typeface="Helvetica"/>
              <a:ea typeface="Arial Unicode MS" panose="020B0604020202020204" pitchFamily="34" charset="-128"/>
              <a:cs typeface="Helvetica"/>
            </a:endParaRPr>
          </a:p>
        </p:txBody>
      </p:sp>
      <p:cxnSp>
        <p:nvCxnSpPr>
          <p:cNvPr id="21" name="Straight Connector 20"/>
          <p:cNvCxnSpPr/>
          <p:nvPr/>
        </p:nvCxnSpPr>
        <p:spPr bwMode="auto">
          <a:xfrm>
            <a:off x="1202645" y="1077860"/>
            <a:ext cx="9786715" cy="0"/>
          </a:xfrm>
          <a:prstGeom prst="line">
            <a:avLst/>
          </a:prstGeom>
          <a:noFill/>
          <a:ln w="9525" cap="flat" cmpd="sng" algn="ctr">
            <a:solidFill>
              <a:srgbClr val="34526F"/>
            </a:solidFill>
            <a:prstDash val="solid"/>
            <a:round/>
            <a:headEnd type="none" w="med" len="med"/>
            <a:tailEnd type="none" w="med" len="med"/>
          </a:ln>
          <a:effectLst/>
        </p:spPr>
      </p:cxnSp>
      <p:pic>
        <p:nvPicPr>
          <p:cNvPr id="22" name="Picture 21" descr="FinancialHous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34" y="1575008"/>
            <a:ext cx="5410168" cy="4140407"/>
          </a:xfrm>
          <a:prstGeom prst="rect">
            <a:avLst/>
          </a:prstGeom>
        </p:spPr>
      </p:pic>
      <p:sp>
        <p:nvSpPr>
          <p:cNvPr id="23" name="Text Box 29"/>
          <p:cNvSpPr txBox="1">
            <a:spLocks noChangeArrowheads="1"/>
          </p:cNvSpPr>
          <p:nvPr/>
        </p:nvSpPr>
        <p:spPr bwMode="auto">
          <a:xfrm>
            <a:off x="861507" y="5162646"/>
            <a:ext cx="5058824" cy="552769"/>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Budget - Emergency Fund</a:t>
            </a:r>
            <a:endParaRPr kumimoji="0" lang="en-US" altLang="en-US" sz="2133" b="0" i="0" u="none" strike="noStrike" kern="1200" cap="none" spc="0" normalizeH="0" baseline="30000" noProof="0" dirty="0">
              <a:ln>
                <a:noFill/>
              </a:ln>
              <a:solidFill>
                <a:prstClr val="white"/>
              </a:solidFill>
              <a:effectLst/>
              <a:uLnTx/>
              <a:uFillTx/>
              <a:latin typeface="Helvetica"/>
              <a:ea typeface="Arial Unicode MS" pitchFamily="34" charset="-128"/>
              <a:cs typeface="Helvetica"/>
            </a:endParaRPr>
          </a:p>
        </p:txBody>
      </p:sp>
      <p:sp>
        <p:nvSpPr>
          <p:cNvPr id="25" name="Text Box 29"/>
          <p:cNvSpPr txBox="1">
            <a:spLocks noChangeArrowheads="1"/>
          </p:cNvSpPr>
          <p:nvPr/>
        </p:nvSpPr>
        <p:spPr bwMode="auto">
          <a:xfrm>
            <a:off x="906957" y="3917088"/>
            <a:ext cx="4967923" cy="54701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Pay Off Bad Debt- Home Ownership</a:t>
            </a:r>
          </a:p>
        </p:txBody>
      </p:sp>
      <p:sp>
        <p:nvSpPr>
          <p:cNvPr id="26" name="Text Box 29"/>
          <p:cNvSpPr txBox="1">
            <a:spLocks noChangeArrowheads="1"/>
          </p:cNvSpPr>
          <p:nvPr/>
        </p:nvSpPr>
        <p:spPr bwMode="auto">
          <a:xfrm>
            <a:off x="906957" y="3276432"/>
            <a:ext cx="4967923" cy="5438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Understanding Investments</a:t>
            </a:r>
          </a:p>
        </p:txBody>
      </p:sp>
      <p:sp>
        <p:nvSpPr>
          <p:cNvPr id="27" name="Text Box 29"/>
          <p:cNvSpPr txBox="1">
            <a:spLocks noChangeArrowheads="1"/>
          </p:cNvSpPr>
          <p:nvPr/>
        </p:nvSpPr>
        <p:spPr bwMode="auto">
          <a:xfrm>
            <a:off x="906957" y="2660119"/>
            <a:ext cx="4967923" cy="539223"/>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Retirement-College Savings</a:t>
            </a:r>
          </a:p>
        </p:txBody>
      </p:sp>
      <p:sp>
        <p:nvSpPr>
          <p:cNvPr id="28" name="Text Box 29"/>
          <p:cNvSpPr txBox="1">
            <a:spLocks noChangeArrowheads="1"/>
          </p:cNvSpPr>
          <p:nvPr/>
        </p:nvSpPr>
        <p:spPr bwMode="auto">
          <a:xfrm>
            <a:off x="1368267" y="2081800"/>
            <a:ext cx="4045308" cy="394208"/>
          </a:xfrm>
          <a:prstGeom prst="rect">
            <a:avLst/>
          </a:prstGeom>
          <a:noFill/>
          <a:ln>
            <a:noFill/>
          </a:ln>
        </p:spPr>
        <p:txBody>
          <a:bodyPr wrap="square" lIns="0" tIns="0" rIns="0" bIns="0" anchor="ctr" anchorCtr="0">
            <a:noAutofit/>
          </a:bodyPr>
          <a:lstStyle>
            <a:lvl1pPr eaLnBrk="0" hangingPunct="0">
              <a:lnSpc>
                <a:spcPct val="85000"/>
              </a:lnSpc>
              <a:spcAft>
                <a:spcPct val="35000"/>
              </a:spcAft>
              <a:buChar char="•"/>
              <a:defRPr sz="2800">
                <a:solidFill>
                  <a:schemeClr val="tx1"/>
                </a:solidFill>
                <a:latin typeface="Trebuchet MS" pitchFamily="34" charset="0"/>
                <a:ea typeface="Arial Unicode MS" pitchFamily="34" charset="-128"/>
                <a:cs typeface="Trebuchet MS" pitchFamily="34" charset="0"/>
              </a:defRPr>
            </a:lvl1pPr>
            <a:lvl2pPr marL="742950" indent="-285750" eaLnBrk="0" hangingPunct="0">
              <a:lnSpc>
                <a:spcPct val="85000"/>
              </a:lnSpc>
              <a:spcAft>
                <a:spcPct val="35000"/>
              </a:spcAft>
              <a:buChar char="–"/>
              <a:defRPr sz="2500">
                <a:solidFill>
                  <a:schemeClr val="tx1"/>
                </a:solidFill>
                <a:latin typeface="Trebuchet MS" pitchFamily="34" charset="0"/>
                <a:ea typeface="Trebuchet MS" pitchFamily="34" charset="0"/>
                <a:cs typeface="Trebuchet MS" pitchFamily="34" charset="0"/>
              </a:defRPr>
            </a:lvl2pPr>
            <a:lvl3pPr marL="11430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3pPr>
            <a:lvl4pPr marL="16002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4pPr>
            <a:lvl5pPr marL="2057400" indent="-228600" eaLnBrk="0" hangingPunct="0">
              <a:lnSpc>
                <a:spcPct val="85000"/>
              </a:lnSpc>
              <a:spcAft>
                <a:spcPct val="35000"/>
              </a:spcAft>
              <a:buChar char="»"/>
              <a:defRPr sz="2200">
                <a:solidFill>
                  <a:schemeClr val="tx1"/>
                </a:solidFill>
                <a:latin typeface="Trebuchet MS" pitchFamily="34" charset="0"/>
                <a:ea typeface="Trebuchet MS" pitchFamily="34" charset="0"/>
                <a:cs typeface="Trebuchet MS" pitchFamily="34" charset="0"/>
              </a:defRPr>
            </a:lvl5pPr>
            <a:lvl6pPr marL="25146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6pPr>
            <a:lvl7pPr marL="29718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7pPr>
            <a:lvl8pPr marL="34290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8pPr>
            <a:lvl9pPr marL="3886200" indent="-228600" eaLnBrk="0" fontAlgn="base" hangingPunct="0">
              <a:lnSpc>
                <a:spcPct val="85000"/>
              </a:lnSpc>
              <a:spcBef>
                <a:spcPct val="0"/>
              </a:spcBef>
              <a:spcAft>
                <a:spcPct val="35000"/>
              </a:spcAft>
              <a:buChar char="»"/>
              <a:defRPr sz="2200">
                <a:solidFill>
                  <a:schemeClr val="tx1"/>
                </a:solidFill>
                <a:latin typeface="Trebuchet MS" pitchFamily="34" charset="0"/>
                <a:ea typeface="Trebuchet MS" pitchFamily="34" charset="0"/>
                <a:cs typeface="Trebuchet MS" pitchFamily="34" charset="0"/>
              </a:defRPr>
            </a:lvl9pPr>
          </a:lstStyle>
          <a:p>
            <a:pPr marL="0" marR="0" lvl="0" indent="0" algn="ctr" defTabSz="914400" rtl="0" eaLnBrk="1" fontAlgn="auto" latinLnBrk="0" hangingPunct="1">
              <a:lnSpc>
                <a:spcPct val="85000"/>
              </a:lnSpc>
              <a:spcBef>
                <a:spcPts val="0"/>
              </a:spcBef>
              <a:spcAft>
                <a:spcPct val="85000"/>
              </a:spcAft>
              <a:buClrTx/>
              <a:buSzTx/>
              <a:buFontTx/>
              <a:buNone/>
              <a:tabLst/>
              <a:defRPr/>
            </a:pPr>
            <a:r>
              <a:rPr kumimoji="0" lang="en-US" altLang="en-US" sz="2133" b="1" i="0" u="none" strike="noStrike" kern="1200" cap="none" spc="0" normalizeH="0" baseline="0" noProof="0" dirty="0">
                <a:ln>
                  <a:noFill/>
                </a:ln>
                <a:solidFill>
                  <a:prstClr val="white"/>
                </a:solidFill>
                <a:effectLst/>
                <a:uLnTx/>
                <a:uFillTx/>
                <a:latin typeface="Helvetica"/>
                <a:ea typeface="Arial Unicode MS" pitchFamily="34" charset="-128"/>
                <a:cs typeface="Helvetica"/>
              </a:rPr>
              <a:t>Other Goals and Dreams</a:t>
            </a:r>
          </a:p>
        </p:txBody>
      </p:sp>
      <p:sp>
        <p:nvSpPr>
          <p:cNvPr id="35" name="Slide Number Placeholder 1"/>
          <p:cNvSpPr>
            <a:spLocks noGrp="1"/>
          </p:cNvSpPr>
          <p:nvPr>
            <p:ph type="sldNum" sz="quarter" idx="12"/>
          </p:nvPr>
        </p:nvSpPr>
        <p:spPr>
          <a:xfrm>
            <a:off x="0" y="6487728"/>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23</a:t>
            </a:r>
          </a:p>
        </p:txBody>
      </p:sp>
      <p:sp>
        <p:nvSpPr>
          <p:cNvPr id="3" name="TextBox 2"/>
          <p:cNvSpPr txBox="1"/>
          <p:nvPr/>
        </p:nvSpPr>
        <p:spPr>
          <a:xfrm>
            <a:off x="6141454" y="1281083"/>
            <a:ext cx="5927122"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Plan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Schedule/Completion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1CDC6FB-531E-B84C-A532-53CB836DCD96}"/>
              </a:ext>
            </a:extLst>
          </p:cNvPr>
          <p:cNvSpPr/>
          <p:nvPr/>
        </p:nvSpPr>
        <p:spPr>
          <a:xfrm>
            <a:off x="1216495" y="4595771"/>
            <a:ext cx="4446089"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ct val="85000"/>
              </a:spcAft>
              <a:buClrTx/>
              <a:buSzTx/>
              <a:buFontTx/>
              <a:buNone/>
              <a:tabLst/>
              <a:defRPr/>
            </a:pPr>
            <a:r>
              <a:rPr kumimoji="0" lang="en-US" altLang="en-US" sz="2000" b="1" i="0" u="none" strike="noStrike" kern="1200" cap="none" spc="0" normalizeH="0" baseline="0" noProof="0" dirty="0">
                <a:ln>
                  <a:noFill/>
                </a:ln>
                <a:solidFill>
                  <a:prstClr val="white"/>
                </a:solidFill>
                <a:effectLst/>
                <a:uLnTx/>
                <a:uFillTx/>
                <a:latin typeface="Helvetica"/>
                <a:ea typeface="+mn-ea"/>
                <a:cs typeface="Helvetica"/>
              </a:rPr>
              <a:t>Protect Your Income and Liabilities</a:t>
            </a:r>
          </a:p>
        </p:txBody>
      </p:sp>
    </p:spTree>
    <p:extLst>
      <p:ext uri="{BB962C8B-B14F-4D97-AF65-F5344CB8AC3E}">
        <p14:creationId xmlns:p14="http://schemas.microsoft.com/office/powerpoint/2010/main" val="48049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400"/>
                                        <p:tgtEl>
                                          <p:spTgt spid="20"/>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7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6" grpId="0"/>
      <p:bldP spid="27" grpId="0"/>
      <p:bldP spid="28"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Words>
  <Application>Microsoft Macintosh PowerPoint</Application>
  <PresentationFormat>Widescreen</PresentationFormat>
  <Paragraphs>59</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Narrow</vt:lpstr>
      <vt:lpstr>Calibri</vt:lpstr>
      <vt:lpstr>Calibri Light</vt:lpstr>
      <vt:lpstr>Helvetica</vt:lpstr>
      <vt:lpstr>Office Theme</vt:lpstr>
      <vt:lpstr>PowerPoint Presentation</vt:lpstr>
      <vt:lpstr>Fix your Finances 2020 </vt:lpstr>
      <vt:lpstr>PowerPoint Presentation</vt:lpstr>
      <vt:lpstr>PowerPoint Presentation</vt:lpstr>
      <vt:lpstr>Determine Your FIN- Do Nothing Money</vt:lpstr>
      <vt:lpstr>Here are the Numbers</vt:lpstr>
      <vt:lpstr>PowerPoint Presentation</vt:lpstr>
      <vt:lpstr>Last Weeks Homework</vt:lpstr>
      <vt:lpstr>PowerPoint Presentation</vt:lpstr>
      <vt:lpstr>Budget Worksheet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matlock</dc:creator>
  <cp:lastModifiedBy>roy matlock</cp:lastModifiedBy>
  <cp:revision>1</cp:revision>
  <dcterms:created xsi:type="dcterms:W3CDTF">2020-04-19T16:11:59Z</dcterms:created>
  <dcterms:modified xsi:type="dcterms:W3CDTF">2020-04-19T16:12:49Z</dcterms:modified>
</cp:coreProperties>
</file>